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18" r:id="rId2"/>
  </p:sldMasterIdLst>
  <p:notesMasterIdLst>
    <p:notesMasterId r:id="rId42"/>
  </p:notesMasterIdLst>
  <p:handoutMasterIdLst>
    <p:handoutMasterId r:id="rId43"/>
  </p:handoutMasterIdLst>
  <p:sldIdLst>
    <p:sldId id="411" r:id="rId3"/>
    <p:sldId id="639" r:id="rId4"/>
    <p:sldId id="620" r:id="rId5"/>
    <p:sldId id="622" r:id="rId6"/>
    <p:sldId id="637" r:id="rId7"/>
    <p:sldId id="623" r:id="rId8"/>
    <p:sldId id="640" r:id="rId9"/>
    <p:sldId id="641" r:id="rId10"/>
    <p:sldId id="668" r:id="rId11"/>
    <p:sldId id="638" r:id="rId12"/>
    <p:sldId id="547" r:id="rId13"/>
    <p:sldId id="658" r:id="rId14"/>
    <p:sldId id="659" r:id="rId15"/>
    <p:sldId id="660" r:id="rId16"/>
    <p:sldId id="666" r:id="rId17"/>
    <p:sldId id="663" r:id="rId18"/>
    <p:sldId id="664" r:id="rId19"/>
    <p:sldId id="665" r:id="rId20"/>
    <p:sldId id="667" r:id="rId21"/>
    <p:sldId id="642" r:id="rId22"/>
    <p:sldId id="644" r:id="rId23"/>
    <p:sldId id="645" r:id="rId24"/>
    <p:sldId id="646" r:id="rId25"/>
    <p:sldId id="647" r:id="rId26"/>
    <p:sldId id="648" r:id="rId27"/>
    <p:sldId id="649" r:id="rId28"/>
    <p:sldId id="615" r:id="rId29"/>
    <p:sldId id="669" r:id="rId30"/>
    <p:sldId id="650" r:id="rId31"/>
    <p:sldId id="670" r:id="rId32"/>
    <p:sldId id="651" r:id="rId33"/>
    <p:sldId id="653" r:id="rId34"/>
    <p:sldId id="654" r:id="rId35"/>
    <p:sldId id="656" r:id="rId36"/>
    <p:sldId id="657" r:id="rId37"/>
    <p:sldId id="662" r:id="rId38"/>
    <p:sldId id="671" r:id="rId39"/>
    <p:sldId id="661" r:id="rId40"/>
    <p:sldId id="596"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0C0C0"/>
    <a:srgbClr val="DDDDDD"/>
    <a:srgbClr val="FF9900"/>
    <a:srgbClr val="BFBFBF"/>
    <a:srgbClr val="C10000"/>
    <a:srgbClr val="979797"/>
    <a:srgbClr val="7F7F7F"/>
    <a:srgbClr val="A30000"/>
    <a:srgbClr val="26262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02" autoAdjust="0"/>
    <p:restoredTop sz="86981" autoAdjust="0"/>
  </p:normalViewPr>
  <p:slideViewPr>
    <p:cSldViewPr snapToGrid="0">
      <p:cViewPr varScale="1">
        <p:scale>
          <a:sx n="80" d="100"/>
          <a:sy n="80" d="100"/>
        </p:scale>
        <p:origin x="-414" y="-90"/>
      </p:cViewPr>
      <p:guideLst>
        <p:guide orient="horz" pos="380"/>
        <p:guide orient="horz" pos="590"/>
        <p:guide orient="horz" pos="3890"/>
        <p:guide orient="horz" pos="484"/>
        <p:guide orient="horz" pos="1709"/>
        <p:guide orient="horz" pos="1881"/>
        <p:guide pos="5478"/>
        <p:guide pos="2741"/>
        <p:guide pos="307"/>
        <p:guide pos="2880"/>
        <p:guide pos="3035"/>
        <p:guide pos="3744"/>
        <p:guide pos="20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28"/>
    </p:cViewPr>
  </p:sorterViewPr>
  <p:notesViewPr>
    <p:cSldViewPr snapToGrid="0">
      <p:cViewPr>
        <p:scale>
          <a:sx n="100" d="100"/>
          <a:sy n="100" d="100"/>
        </p:scale>
        <p:origin x="-342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970EB-4E91-4FB9-8A91-26A8AA3F8FB8}"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81AA42F1-0456-4CC3-9554-C9154DBF17EE}">
      <dgm:prSet phldrT="[Text]"/>
      <dgm:spPr>
        <a:ln>
          <a:noFill/>
        </a:ln>
      </dgm:spPr>
      <dgm:t>
        <a:bodyPr/>
        <a:lstStyle/>
        <a:p>
          <a:r>
            <a:rPr lang="en-US" b="1" dirty="0" smtClean="0"/>
            <a:t>Your Customers</a:t>
          </a:r>
          <a:endParaRPr lang="en-US" b="1" dirty="0"/>
        </a:p>
      </dgm:t>
    </dgm:pt>
    <dgm:pt modelId="{5C3DD3FF-BD3E-428D-8C80-3931C6CD88B5}" type="parTrans" cxnId="{F808AFBA-6B3B-49E8-A834-3B92B2A5D772}">
      <dgm:prSet/>
      <dgm:spPr/>
      <dgm:t>
        <a:bodyPr/>
        <a:lstStyle/>
        <a:p>
          <a:endParaRPr lang="en-US"/>
        </a:p>
      </dgm:t>
    </dgm:pt>
    <dgm:pt modelId="{D6AD8697-5D48-4F36-A27D-1CCD59E06B66}" type="sibTrans" cxnId="{F808AFBA-6B3B-49E8-A834-3B92B2A5D772}">
      <dgm:prSet/>
      <dgm:spPr/>
      <dgm:t>
        <a:bodyPr/>
        <a:lstStyle/>
        <a:p>
          <a:endParaRPr lang="en-US"/>
        </a:p>
      </dgm:t>
    </dgm:pt>
    <dgm:pt modelId="{5EF4BB9B-780D-40D3-BD4F-5B63634768F3}">
      <dgm:prSet phldrT="[Text]"/>
      <dgm:spPr>
        <a:ln>
          <a:noFill/>
        </a:ln>
      </dgm:spPr>
      <dgm:t>
        <a:bodyPr/>
        <a:lstStyle/>
        <a:p>
          <a:r>
            <a:rPr lang="en-US" b="1" dirty="0" smtClean="0">
              <a:latin typeface="Calibri" pitchFamily="34" charset="0"/>
            </a:rPr>
            <a:t>Innovate</a:t>
          </a:r>
          <a:endParaRPr lang="en-US" dirty="0"/>
        </a:p>
      </dgm:t>
    </dgm:pt>
    <dgm:pt modelId="{66D78371-7BC2-49D7-99CC-86D418A593E4}" type="parTrans" cxnId="{9B1ED526-AE24-4504-A312-760CF0FD7389}">
      <dgm:prSet/>
      <dgm:spPr>
        <a:ln>
          <a:noFill/>
        </a:ln>
      </dgm:spPr>
      <dgm:t>
        <a:bodyPr/>
        <a:lstStyle/>
        <a:p>
          <a:endParaRPr lang="en-US"/>
        </a:p>
      </dgm:t>
    </dgm:pt>
    <dgm:pt modelId="{F706D541-E9E1-42CC-A547-F9F3FD738BE7}" type="sibTrans" cxnId="{9B1ED526-AE24-4504-A312-760CF0FD7389}">
      <dgm:prSet/>
      <dgm:spPr/>
      <dgm:t>
        <a:bodyPr/>
        <a:lstStyle/>
        <a:p>
          <a:endParaRPr lang="en-US"/>
        </a:p>
      </dgm:t>
    </dgm:pt>
    <dgm:pt modelId="{2F1F966F-BFD4-432A-8D30-75E34A292430}">
      <dgm:prSet phldrT="[Text]"/>
      <dgm:spPr>
        <a:ln>
          <a:noFill/>
        </a:ln>
      </dgm:spPr>
      <dgm:t>
        <a:bodyPr/>
        <a:lstStyle/>
        <a:p>
          <a:r>
            <a:rPr lang="en-US" b="1" dirty="0" smtClean="0">
              <a:latin typeface="Calibri" pitchFamily="34" charset="0"/>
            </a:rPr>
            <a:t>Promote</a:t>
          </a:r>
          <a:endParaRPr lang="en-US" dirty="0"/>
        </a:p>
      </dgm:t>
    </dgm:pt>
    <dgm:pt modelId="{07391FBC-2DA3-4714-89DA-AB3DB4A9587F}" type="parTrans" cxnId="{826377D8-E70D-49F4-8FB4-ABBE98DD2F95}">
      <dgm:prSet/>
      <dgm:spPr>
        <a:ln>
          <a:noFill/>
        </a:ln>
      </dgm:spPr>
      <dgm:t>
        <a:bodyPr/>
        <a:lstStyle/>
        <a:p>
          <a:endParaRPr lang="en-US"/>
        </a:p>
      </dgm:t>
    </dgm:pt>
    <dgm:pt modelId="{D7A664C1-18B6-4C6C-BF43-9DDD458DD39F}" type="sibTrans" cxnId="{826377D8-E70D-49F4-8FB4-ABBE98DD2F95}">
      <dgm:prSet/>
      <dgm:spPr/>
      <dgm:t>
        <a:bodyPr/>
        <a:lstStyle/>
        <a:p>
          <a:endParaRPr lang="en-US"/>
        </a:p>
      </dgm:t>
    </dgm:pt>
    <dgm:pt modelId="{7E0F7657-6D2E-4D96-B282-44F98093BF13}">
      <dgm:prSet phldrT="[Text]"/>
      <dgm:spPr>
        <a:ln>
          <a:noFill/>
        </a:ln>
      </dgm:spPr>
      <dgm:t>
        <a:bodyPr/>
        <a:lstStyle/>
        <a:p>
          <a:r>
            <a:rPr lang="en-US" b="1" dirty="0" smtClean="0"/>
            <a:t>Support</a:t>
          </a:r>
          <a:endParaRPr lang="en-US" b="1" dirty="0"/>
        </a:p>
      </dgm:t>
    </dgm:pt>
    <dgm:pt modelId="{21962C7B-28DE-4179-8D89-11DB99CC2416}" type="parTrans" cxnId="{F62E7542-2BA1-45B9-A9AE-FD7A1568F78A}">
      <dgm:prSet/>
      <dgm:spPr>
        <a:ln>
          <a:noFill/>
        </a:ln>
      </dgm:spPr>
      <dgm:t>
        <a:bodyPr/>
        <a:lstStyle/>
        <a:p>
          <a:endParaRPr lang="en-US"/>
        </a:p>
      </dgm:t>
    </dgm:pt>
    <dgm:pt modelId="{4EA67031-F83C-43A7-BF65-F0F65DD206CE}" type="sibTrans" cxnId="{F62E7542-2BA1-45B9-A9AE-FD7A1568F78A}">
      <dgm:prSet/>
      <dgm:spPr/>
      <dgm:t>
        <a:bodyPr/>
        <a:lstStyle/>
        <a:p>
          <a:endParaRPr lang="en-US"/>
        </a:p>
      </dgm:t>
    </dgm:pt>
    <dgm:pt modelId="{7A832CA1-F0D7-409A-8FAC-182C5CD3919A}" type="pres">
      <dgm:prSet presAssocID="{2E2970EB-4E91-4FB9-8A91-26A8AA3F8FB8}" presName="cycle" presStyleCnt="0">
        <dgm:presLayoutVars>
          <dgm:chMax val="1"/>
          <dgm:dir/>
          <dgm:animLvl val="ctr"/>
          <dgm:resizeHandles val="exact"/>
        </dgm:presLayoutVars>
      </dgm:prSet>
      <dgm:spPr/>
      <dgm:t>
        <a:bodyPr/>
        <a:lstStyle/>
        <a:p>
          <a:endParaRPr lang="en-US"/>
        </a:p>
      </dgm:t>
    </dgm:pt>
    <dgm:pt modelId="{D7ABCD04-E8DB-4992-AAFB-62D2E4D0A3F0}" type="pres">
      <dgm:prSet presAssocID="{81AA42F1-0456-4CC3-9554-C9154DBF17EE}" presName="centerShape" presStyleLbl="node0" presStyleIdx="0" presStyleCnt="1" custLinFactNeighborX="-3864" custLinFactNeighborY="-239"/>
      <dgm:spPr/>
      <dgm:t>
        <a:bodyPr/>
        <a:lstStyle/>
        <a:p>
          <a:endParaRPr lang="en-US"/>
        </a:p>
      </dgm:t>
    </dgm:pt>
    <dgm:pt modelId="{125E048A-4325-43E6-93F2-BEBFEB0162D2}" type="pres">
      <dgm:prSet presAssocID="{66D78371-7BC2-49D7-99CC-86D418A593E4}" presName="Name9" presStyleLbl="parChTrans1D2" presStyleIdx="0" presStyleCnt="3"/>
      <dgm:spPr/>
      <dgm:t>
        <a:bodyPr/>
        <a:lstStyle/>
        <a:p>
          <a:endParaRPr lang="en-US"/>
        </a:p>
      </dgm:t>
    </dgm:pt>
    <dgm:pt modelId="{B7B273A3-F749-4684-A56C-E155CCEA7F91}" type="pres">
      <dgm:prSet presAssocID="{66D78371-7BC2-49D7-99CC-86D418A593E4}" presName="connTx" presStyleLbl="parChTrans1D2" presStyleIdx="0" presStyleCnt="3"/>
      <dgm:spPr/>
      <dgm:t>
        <a:bodyPr/>
        <a:lstStyle/>
        <a:p>
          <a:endParaRPr lang="en-US"/>
        </a:p>
      </dgm:t>
    </dgm:pt>
    <dgm:pt modelId="{70F3BAE9-7291-4961-93F8-6341EF830829}" type="pres">
      <dgm:prSet presAssocID="{5EF4BB9B-780D-40D3-BD4F-5B63634768F3}" presName="node" presStyleLbl="node1" presStyleIdx="0" presStyleCnt="3" custRadScaleRad="100774" custRadScaleInc="-7331">
        <dgm:presLayoutVars>
          <dgm:bulletEnabled val="1"/>
        </dgm:presLayoutVars>
      </dgm:prSet>
      <dgm:spPr/>
      <dgm:t>
        <a:bodyPr/>
        <a:lstStyle/>
        <a:p>
          <a:endParaRPr lang="en-US"/>
        </a:p>
      </dgm:t>
    </dgm:pt>
    <dgm:pt modelId="{FA1468AA-64C7-49CA-B6CE-EE09CAC562AD}" type="pres">
      <dgm:prSet presAssocID="{07391FBC-2DA3-4714-89DA-AB3DB4A9587F}" presName="Name9" presStyleLbl="parChTrans1D2" presStyleIdx="1" presStyleCnt="3"/>
      <dgm:spPr/>
      <dgm:t>
        <a:bodyPr/>
        <a:lstStyle/>
        <a:p>
          <a:endParaRPr lang="en-US"/>
        </a:p>
      </dgm:t>
    </dgm:pt>
    <dgm:pt modelId="{8111DE75-5BC2-430A-9887-601FA4724B03}" type="pres">
      <dgm:prSet presAssocID="{07391FBC-2DA3-4714-89DA-AB3DB4A9587F}" presName="connTx" presStyleLbl="parChTrans1D2" presStyleIdx="1" presStyleCnt="3"/>
      <dgm:spPr/>
      <dgm:t>
        <a:bodyPr/>
        <a:lstStyle/>
        <a:p>
          <a:endParaRPr lang="en-US"/>
        </a:p>
      </dgm:t>
    </dgm:pt>
    <dgm:pt modelId="{456B3241-B1F3-4666-9EA2-77976C00C50C}" type="pres">
      <dgm:prSet presAssocID="{2F1F966F-BFD4-432A-8D30-75E34A292430}" presName="node" presStyleLbl="node1" presStyleIdx="1" presStyleCnt="3" custRadScaleRad="93132" custRadScaleInc="3539">
        <dgm:presLayoutVars>
          <dgm:bulletEnabled val="1"/>
        </dgm:presLayoutVars>
      </dgm:prSet>
      <dgm:spPr/>
      <dgm:t>
        <a:bodyPr/>
        <a:lstStyle/>
        <a:p>
          <a:endParaRPr lang="en-US"/>
        </a:p>
      </dgm:t>
    </dgm:pt>
    <dgm:pt modelId="{963F02FD-A8D6-4A4B-A68A-73646C2CB759}" type="pres">
      <dgm:prSet presAssocID="{21962C7B-28DE-4179-8D89-11DB99CC2416}" presName="Name9" presStyleLbl="parChTrans1D2" presStyleIdx="2" presStyleCnt="3"/>
      <dgm:spPr/>
      <dgm:t>
        <a:bodyPr/>
        <a:lstStyle/>
        <a:p>
          <a:endParaRPr lang="en-US"/>
        </a:p>
      </dgm:t>
    </dgm:pt>
    <dgm:pt modelId="{ABC6968B-6507-4F07-A948-8E954A5FF2F7}" type="pres">
      <dgm:prSet presAssocID="{21962C7B-28DE-4179-8D89-11DB99CC2416}" presName="connTx" presStyleLbl="parChTrans1D2" presStyleIdx="2" presStyleCnt="3"/>
      <dgm:spPr/>
      <dgm:t>
        <a:bodyPr/>
        <a:lstStyle/>
        <a:p>
          <a:endParaRPr lang="en-US"/>
        </a:p>
      </dgm:t>
    </dgm:pt>
    <dgm:pt modelId="{A5AF8602-902B-40FF-AB94-DC29EDDA7A15}" type="pres">
      <dgm:prSet presAssocID="{7E0F7657-6D2E-4D96-B282-44F98093BF13}" presName="node" presStyleLbl="node1" presStyleIdx="2" presStyleCnt="3" custRadScaleRad="106540" custRadScaleInc="3835">
        <dgm:presLayoutVars>
          <dgm:bulletEnabled val="1"/>
        </dgm:presLayoutVars>
      </dgm:prSet>
      <dgm:spPr/>
      <dgm:t>
        <a:bodyPr/>
        <a:lstStyle/>
        <a:p>
          <a:endParaRPr lang="en-US"/>
        </a:p>
      </dgm:t>
    </dgm:pt>
  </dgm:ptLst>
  <dgm:cxnLst>
    <dgm:cxn modelId="{A21D9EBF-47EE-44E3-9307-481BF0511EDC}" type="presOf" srcId="{07391FBC-2DA3-4714-89DA-AB3DB4A9587F}" destId="{FA1468AA-64C7-49CA-B6CE-EE09CAC562AD}" srcOrd="0" destOrd="0" presId="urn:microsoft.com/office/officeart/2005/8/layout/radial1"/>
    <dgm:cxn modelId="{1A3A6127-D664-4A33-A2E2-F738151B4FF6}" type="presOf" srcId="{81AA42F1-0456-4CC3-9554-C9154DBF17EE}" destId="{D7ABCD04-E8DB-4992-AAFB-62D2E4D0A3F0}" srcOrd="0" destOrd="0" presId="urn:microsoft.com/office/officeart/2005/8/layout/radial1"/>
    <dgm:cxn modelId="{426E18B2-0308-4A9C-9785-FD915A72EDDD}" type="presOf" srcId="{2E2970EB-4E91-4FB9-8A91-26A8AA3F8FB8}" destId="{7A832CA1-F0D7-409A-8FAC-182C5CD3919A}" srcOrd="0" destOrd="0" presId="urn:microsoft.com/office/officeart/2005/8/layout/radial1"/>
    <dgm:cxn modelId="{7A6D8EFE-9572-4FAF-B66B-57096EC9FA6D}" type="presOf" srcId="{66D78371-7BC2-49D7-99CC-86D418A593E4}" destId="{B7B273A3-F749-4684-A56C-E155CCEA7F91}" srcOrd="1" destOrd="0" presId="urn:microsoft.com/office/officeart/2005/8/layout/radial1"/>
    <dgm:cxn modelId="{F62E7542-2BA1-45B9-A9AE-FD7A1568F78A}" srcId="{81AA42F1-0456-4CC3-9554-C9154DBF17EE}" destId="{7E0F7657-6D2E-4D96-B282-44F98093BF13}" srcOrd="2" destOrd="0" parTransId="{21962C7B-28DE-4179-8D89-11DB99CC2416}" sibTransId="{4EA67031-F83C-43A7-BF65-F0F65DD206CE}"/>
    <dgm:cxn modelId="{0364C9DA-FA59-47D5-A0FA-4D062AA1FEC6}" type="presOf" srcId="{07391FBC-2DA3-4714-89DA-AB3DB4A9587F}" destId="{8111DE75-5BC2-430A-9887-601FA4724B03}" srcOrd="1" destOrd="0" presId="urn:microsoft.com/office/officeart/2005/8/layout/radial1"/>
    <dgm:cxn modelId="{826377D8-E70D-49F4-8FB4-ABBE98DD2F95}" srcId="{81AA42F1-0456-4CC3-9554-C9154DBF17EE}" destId="{2F1F966F-BFD4-432A-8D30-75E34A292430}" srcOrd="1" destOrd="0" parTransId="{07391FBC-2DA3-4714-89DA-AB3DB4A9587F}" sibTransId="{D7A664C1-18B6-4C6C-BF43-9DDD458DD39F}"/>
    <dgm:cxn modelId="{F808AFBA-6B3B-49E8-A834-3B92B2A5D772}" srcId="{2E2970EB-4E91-4FB9-8A91-26A8AA3F8FB8}" destId="{81AA42F1-0456-4CC3-9554-C9154DBF17EE}" srcOrd="0" destOrd="0" parTransId="{5C3DD3FF-BD3E-428D-8C80-3931C6CD88B5}" sibTransId="{D6AD8697-5D48-4F36-A27D-1CCD59E06B66}"/>
    <dgm:cxn modelId="{36194FD5-C404-4C0A-BAE5-E5C8D97F14AF}" type="presOf" srcId="{2F1F966F-BFD4-432A-8D30-75E34A292430}" destId="{456B3241-B1F3-4666-9EA2-77976C00C50C}" srcOrd="0" destOrd="0" presId="urn:microsoft.com/office/officeart/2005/8/layout/radial1"/>
    <dgm:cxn modelId="{9B1ED526-AE24-4504-A312-760CF0FD7389}" srcId="{81AA42F1-0456-4CC3-9554-C9154DBF17EE}" destId="{5EF4BB9B-780D-40D3-BD4F-5B63634768F3}" srcOrd="0" destOrd="0" parTransId="{66D78371-7BC2-49D7-99CC-86D418A593E4}" sibTransId="{F706D541-E9E1-42CC-A547-F9F3FD738BE7}"/>
    <dgm:cxn modelId="{1C819B0B-CB79-45B7-A52B-7FB88F9D1C52}" type="presOf" srcId="{5EF4BB9B-780D-40D3-BD4F-5B63634768F3}" destId="{70F3BAE9-7291-4961-93F8-6341EF830829}" srcOrd="0" destOrd="0" presId="urn:microsoft.com/office/officeart/2005/8/layout/radial1"/>
    <dgm:cxn modelId="{5238A2BD-94F6-4856-A9BE-DC134A954625}" type="presOf" srcId="{21962C7B-28DE-4179-8D89-11DB99CC2416}" destId="{ABC6968B-6507-4F07-A948-8E954A5FF2F7}" srcOrd="1" destOrd="0" presId="urn:microsoft.com/office/officeart/2005/8/layout/radial1"/>
    <dgm:cxn modelId="{27E84789-7083-4466-A1CD-F7C7296AD9FC}" type="presOf" srcId="{21962C7B-28DE-4179-8D89-11DB99CC2416}" destId="{963F02FD-A8D6-4A4B-A68A-73646C2CB759}" srcOrd="0" destOrd="0" presId="urn:microsoft.com/office/officeart/2005/8/layout/radial1"/>
    <dgm:cxn modelId="{7B2D19A3-B825-465A-B1B6-3EAA05CADA19}" type="presOf" srcId="{66D78371-7BC2-49D7-99CC-86D418A593E4}" destId="{125E048A-4325-43E6-93F2-BEBFEB0162D2}" srcOrd="0" destOrd="0" presId="urn:microsoft.com/office/officeart/2005/8/layout/radial1"/>
    <dgm:cxn modelId="{46244954-C3F9-453F-942E-FD1DBB6AD967}" type="presOf" srcId="{7E0F7657-6D2E-4D96-B282-44F98093BF13}" destId="{A5AF8602-902B-40FF-AB94-DC29EDDA7A15}" srcOrd="0" destOrd="0" presId="urn:microsoft.com/office/officeart/2005/8/layout/radial1"/>
    <dgm:cxn modelId="{43374ABF-D4A7-4906-B3C5-8C3067E5828F}" type="presParOf" srcId="{7A832CA1-F0D7-409A-8FAC-182C5CD3919A}" destId="{D7ABCD04-E8DB-4992-AAFB-62D2E4D0A3F0}" srcOrd="0" destOrd="0" presId="urn:microsoft.com/office/officeart/2005/8/layout/radial1"/>
    <dgm:cxn modelId="{1E3CC068-95D9-4321-AB3B-0C9FFEBD600B}" type="presParOf" srcId="{7A832CA1-F0D7-409A-8FAC-182C5CD3919A}" destId="{125E048A-4325-43E6-93F2-BEBFEB0162D2}" srcOrd="1" destOrd="0" presId="urn:microsoft.com/office/officeart/2005/8/layout/radial1"/>
    <dgm:cxn modelId="{365BA054-323A-453B-AD02-30A999165103}" type="presParOf" srcId="{125E048A-4325-43E6-93F2-BEBFEB0162D2}" destId="{B7B273A3-F749-4684-A56C-E155CCEA7F91}" srcOrd="0" destOrd="0" presId="urn:microsoft.com/office/officeart/2005/8/layout/radial1"/>
    <dgm:cxn modelId="{8C65CD7C-0F5A-4C1D-AD09-493935FDAC40}" type="presParOf" srcId="{7A832CA1-F0D7-409A-8FAC-182C5CD3919A}" destId="{70F3BAE9-7291-4961-93F8-6341EF830829}" srcOrd="2" destOrd="0" presId="urn:microsoft.com/office/officeart/2005/8/layout/radial1"/>
    <dgm:cxn modelId="{340045F6-8B69-454D-AAED-0E778223E8A3}" type="presParOf" srcId="{7A832CA1-F0D7-409A-8FAC-182C5CD3919A}" destId="{FA1468AA-64C7-49CA-B6CE-EE09CAC562AD}" srcOrd="3" destOrd="0" presId="urn:microsoft.com/office/officeart/2005/8/layout/radial1"/>
    <dgm:cxn modelId="{C24432D1-CF0C-42F1-BB32-B4C9DB95870D}" type="presParOf" srcId="{FA1468AA-64C7-49CA-B6CE-EE09CAC562AD}" destId="{8111DE75-5BC2-430A-9887-601FA4724B03}" srcOrd="0" destOrd="0" presId="urn:microsoft.com/office/officeart/2005/8/layout/radial1"/>
    <dgm:cxn modelId="{3DA60610-6F4E-4CCF-B532-6F56F0F214E7}" type="presParOf" srcId="{7A832CA1-F0D7-409A-8FAC-182C5CD3919A}" destId="{456B3241-B1F3-4666-9EA2-77976C00C50C}" srcOrd="4" destOrd="0" presId="urn:microsoft.com/office/officeart/2005/8/layout/radial1"/>
    <dgm:cxn modelId="{942CCE2C-4864-4E4C-8325-AB4153C8EF87}" type="presParOf" srcId="{7A832CA1-F0D7-409A-8FAC-182C5CD3919A}" destId="{963F02FD-A8D6-4A4B-A68A-73646C2CB759}" srcOrd="5" destOrd="0" presId="urn:microsoft.com/office/officeart/2005/8/layout/radial1"/>
    <dgm:cxn modelId="{6618372B-4B07-4F62-8F04-A3C13EFD1B2E}" type="presParOf" srcId="{963F02FD-A8D6-4A4B-A68A-73646C2CB759}" destId="{ABC6968B-6507-4F07-A948-8E954A5FF2F7}" srcOrd="0" destOrd="0" presId="urn:microsoft.com/office/officeart/2005/8/layout/radial1"/>
    <dgm:cxn modelId="{7D9457CF-2C12-4F9D-80A8-DCA8022C46ED}" type="presParOf" srcId="{7A832CA1-F0D7-409A-8FAC-182C5CD3919A}" destId="{A5AF8602-902B-40FF-AB94-DC29EDDA7A15}"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970EB-4E91-4FB9-8A91-26A8AA3F8FB8}"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81AA42F1-0456-4CC3-9554-C9154DBF17EE}">
      <dgm:prSet phldrT="[Text]"/>
      <dgm:spPr>
        <a:ln>
          <a:noFill/>
        </a:ln>
      </dgm:spPr>
      <dgm:t>
        <a:bodyPr/>
        <a:lstStyle/>
        <a:p>
          <a:r>
            <a:rPr lang="en-US" b="1" dirty="0" smtClean="0"/>
            <a:t>Your Customers</a:t>
          </a:r>
          <a:endParaRPr lang="en-US" b="1" dirty="0"/>
        </a:p>
      </dgm:t>
    </dgm:pt>
    <dgm:pt modelId="{5C3DD3FF-BD3E-428D-8C80-3931C6CD88B5}" type="parTrans" cxnId="{F808AFBA-6B3B-49E8-A834-3B92B2A5D772}">
      <dgm:prSet/>
      <dgm:spPr/>
      <dgm:t>
        <a:bodyPr/>
        <a:lstStyle/>
        <a:p>
          <a:endParaRPr lang="en-US"/>
        </a:p>
      </dgm:t>
    </dgm:pt>
    <dgm:pt modelId="{D6AD8697-5D48-4F36-A27D-1CCD59E06B66}" type="sibTrans" cxnId="{F808AFBA-6B3B-49E8-A834-3B92B2A5D772}">
      <dgm:prSet/>
      <dgm:spPr/>
      <dgm:t>
        <a:bodyPr/>
        <a:lstStyle/>
        <a:p>
          <a:endParaRPr lang="en-US"/>
        </a:p>
      </dgm:t>
    </dgm:pt>
    <dgm:pt modelId="{5EF4BB9B-780D-40D3-BD4F-5B63634768F3}">
      <dgm:prSet phldrT="[Text]"/>
      <dgm:spPr>
        <a:ln>
          <a:noFill/>
        </a:ln>
      </dgm:spPr>
      <dgm:t>
        <a:bodyPr/>
        <a:lstStyle/>
        <a:p>
          <a:r>
            <a:rPr lang="en-US" b="1" dirty="0" smtClean="0">
              <a:latin typeface="Calibri" pitchFamily="34" charset="0"/>
            </a:rPr>
            <a:t>Innovate</a:t>
          </a:r>
          <a:endParaRPr lang="en-US" dirty="0"/>
        </a:p>
      </dgm:t>
    </dgm:pt>
    <dgm:pt modelId="{66D78371-7BC2-49D7-99CC-86D418A593E4}" type="parTrans" cxnId="{9B1ED526-AE24-4504-A312-760CF0FD7389}">
      <dgm:prSet/>
      <dgm:spPr>
        <a:ln>
          <a:noFill/>
        </a:ln>
      </dgm:spPr>
      <dgm:t>
        <a:bodyPr/>
        <a:lstStyle/>
        <a:p>
          <a:endParaRPr lang="en-US"/>
        </a:p>
      </dgm:t>
    </dgm:pt>
    <dgm:pt modelId="{F706D541-E9E1-42CC-A547-F9F3FD738BE7}" type="sibTrans" cxnId="{9B1ED526-AE24-4504-A312-760CF0FD7389}">
      <dgm:prSet/>
      <dgm:spPr/>
      <dgm:t>
        <a:bodyPr/>
        <a:lstStyle/>
        <a:p>
          <a:endParaRPr lang="en-US"/>
        </a:p>
      </dgm:t>
    </dgm:pt>
    <dgm:pt modelId="{2F1F966F-BFD4-432A-8D30-75E34A292430}">
      <dgm:prSet phldrT="[Text]"/>
      <dgm:spPr>
        <a:ln>
          <a:noFill/>
        </a:ln>
      </dgm:spPr>
      <dgm:t>
        <a:bodyPr/>
        <a:lstStyle/>
        <a:p>
          <a:r>
            <a:rPr lang="en-US" b="1" dirty="0" smtClean="0">
              <a:latin typeface="Calibri" pitchFamily="34" charset="0"/>
            </a:rPr>
            <a:t>Promote</a:t>
          </a:r>
          <a:endParaRPr lang="en-US" dirty="0"/>
        </a:p>
      </dgm:t>
    </dgm:pt>
    <dgm:pt modelId="{07391FBC-2DA3-4714-89DA-AB3DB4A9587F}" type="parTrans" cxnId="{826377D8-E70D-49F4-8FB4-ABBE98DD2F95}">
      <dgm:prSet/>
      <dgm:spPr>
        <a:ln>
          <a:noFill/>
        </a:ln>
      </dgm:spPr>
      <dgm:t>
        <a:bodyPr/>
        <a:lstStyle/>
        <a:p>
          <a:endParaRPr lang="en-US"/>
        </a:p>
      </dgm:t>
    </dgm:pt>
    <dgm:pt modelId="{D7A664C1-18B6-4C6C-BF43-9DDD458DD39F}" type="sibTrans" cxnId="{826377D8-E70D-49F4-8FB4-ABBE98DD2F95}">
      <dgm:prSet/>
      <dgm:spPr/>
      <dgm:t>
        <a:bodyPr/>
        <a:lstStyle/>
        <a:p>
          <a:endParaRPr lang="en-US"/>
        </a:p>
      </dgm:t>
    </dgm:pt>
    <dgm:pt modelId="{7E0F7657-6D2E-4D96-B282-44F98093BF13}">
      <dgm:prSet phldrT="[Text]"/>
      <dgm:spPr>
        <a:ln>
          <a:noFill/>
        </a:ln>
      </dgm:spPr>
      <dgm:t>
        <a:bodyPr/>
        <a:lstStyle/>
        <a:p>
          <a:r>
            <a:rPr lang="en-US" b="1" dirty="0" smtClean="0"/>
            <a:t>Support</a:t>
          </a:r>
          <a:endParaRPr lang="en-US" b="1" dirty="0"/>
        </a:p>
      </dgm:t>
    </dgm:pt>
    <dgm:pt modelId="{21962C7B-28DE-4179-8D89-11DB99CC2416}" type="parTrans" cxnId="{F62E7542-2BA1-45B9-A9AE-FD7A1568F78A}">
      <dgm:prSet/>
      <dgm:spPr>
        <a:ln>
          <a:noFill/>
        </a:ln>
      </dgm:spPr>
      <dgm:t>
        <a:bodyPr/>
        <a:lstStyle/>
        <a:p>
          <a:endParaRPr lang="en-US"/>
        </a:p>
      </dgm:t>
    </dgm:pt>
    <dgm:pt modelId="{4EA67031-F83C-43A7-BF65-F0F65DD206CE}" type="sibTrans" cxnId="{F62E7542-2BA1-45B9-A9AE-FD7A1568F78A}">
      <dgm:prSet/>
      <dgm:spPr/>
      <dgm:t>
        <a:bodyPr/>
        <a:lstStyle/>
        <a:p>
          <a:endParaRPr lang="en-US"/>
        </a:p>
      </dgm:t>
    </dgm:pt>
    <dgm:pt modelId="{7A832CA1-F0D7-409A-8FAC-182C5CD3919A}" type="pres">
      <dgm:prSet presAssocID="{2E2970EB-4E91-4FB9-8A91-26A8AA3F8FB8}" presName="cycle" presStyleCnt="0">
        <dgm:presLayoutVars>
          <dgm:chMax val="1"/>
          <dgm:dir/>
          <dgm:animLvl val="ctr"/>
          <dgm:resizeHandles val="exact"/>
        </dgm:presLayoutVars>
      </dgm:prSet>
      <dgm:spPr/>
      <dgm:t>
        <a:bodyPr/>
        <a:lstStyle/>
        <a:p>
          <a:endParaRPr lang="en-US"/>
        </a:p>
      </dgm:t>
    </dgm:pt>
    <dgm:pt modelId="{D7ABCD04-E8DB-4992-AAFB-62D2E4D0A3F0}" type="pres">
      <dgm:prSet presAssocID="{81AA42F1-0456-4CC3-9554-C9154DBF17EE}" presName="centerShape" presStyleLbl="node0" presStyleIdx="0" presStyleCnt="1" custLinFactNeighborX="-3864" custLinFactNeighborY="-239"/>
      <dgm:spPr/>
      <dgm:t>
        <a:bodyPr/>
        <a:lstStyle/>
        <a:p>
          <a:endParaRPr lang="en-US"/>
        </a:p>
      </dgm:t>
    </dgm:pt>
    <dgm:pt modelId="{125E048A-4325-43E6-93F2-BEBFEB0162D2}" type="pres">
      <dgm:prSet presAssocID="{66D78371-7BC2-49D7-99CC-86D418A593E4}" presName="Name9" presStyleLbl="parChTrans1D2" presStyleIdx="0" presStyleCnt="3"/>
      <dgm:spPr/>
      <dgm:t>
        <a:bodyPr/>
        <a:lstStyle/>
        <a:p>
          <a:endParaRPr lang="en-US"/>
        </a:p>
      </dgm:t>
    </dgm:pt>
    <dgm:pt modelId="{B7B273A3-F749-4684-A56C-E155CCEA7F91}" type="pres">
      <dgm:prSet presAssocID="{66D78371-7BC2-49D7-99CC-86D418A593E4}" presName="connTx" presStyleLbl="parChTrans1D2" presStyleIdx="0" presStyleCnt="3"/>
      <dgm:spPr/>
      <dgm:t>
        <a:bodyPr/>
        <a:lstStyle/>
        <a:p>
          <a:endParaRPr lang="en-US"/>
        </a:p>
      </dgm:t>
    </dgm:pt>
    <dgm:pt modelId="{70F3BAE9-7291-4961-93F8-6341EF830829}" type="pres">
      <dgm:prSet presAssocID="{5EF4BB9B-780D-40D3-BD4F-5B63634768F3}" presName="node" presStyleLbl="node1" presStyleIdx="0" presStyleCnt="3" custRadScaleRad="100774" custRadScaleInc="-7331">
        <dgm:presLayoutVars>
          <dgm:bulletEnabled val="1"/>
        </dgm:presLayoutVars>
      </dgm:prSet>
      <dgm:spPr/>
      <dgm:t>
        <a:bodyPr/>
        <a:lstStyle/>
        <a:p>
          <a:endParaRPr lang="en-US"/>
        </a:p>
      </dgm:t>
    </dgm:pt>
    <dgm:pt modelId="{FA1468AA-64C7-49CA-B6CE-EE09CAC562AD}" type="pres">
      <dgm:prSet presAssocID="{07391FBC-2DA3-4714-89DA-AB3DB4A9587F}" presName="Name9" presStyleLbl="parChTrans1D2" presStyleIdx="1" presStyleCnt="3"/>
      <dgm:spPr/>
      <dgm:t>
        <a:bodyPr/>
        <a:lstStyle/>
        <a:p>
          <a:endParaRPr lang="en-US"/>
        </a:p>
      </dgm:t>
    </dgm:pt>
    <dgm:pt modelId="{8111DE75-5BC2-430A-9887-601FA4724B03}" type="pres">
      <dgm:prSet presAssocID="{07391FBC-2DA3-4714-89DA-AB3DB4A9587F}" presName="connTx" presStyleLbl="parChTrans1D2" presStyleIdx="1" presStyleCnt="3"/>
      <dgm:spPr/>
      <dgm:t>
        <a:bodyPr/>
        <a:lstStyle/>
        <a:p>
          <a:endParaRPr lang="en-US"/>
        </a:p>
      </dgm:t>
    </dgm:pt>
    <dgm:pt modelId="{456B3241-B1F3-4666-9EA2-77976C00C50C}" type="pres">
      <dgm:prSet presAssocID="{2F1F966F-BFD4-432A-8D30-75E34A292430}" presName="node" presStyleLbl="node1" presStyleIdx="1" presStyleCnt="3" custRadScaleRad="93132" custRadScaleInc="3539">
        <dgm:presLayoutVars>
          <dgm:bulletEnabled val="1"/>
        </dgm:presLayoutVars>
      </dgm:prSet>
      <dgm:spPr/>
      <dgm:t>
        <a:bodyPr/>
        <a:lstStyle/>
        <a:p>
          <a:endParaRPr lang="en-US"/>
        </a:p>
      </dgm:t>
    </dgm:pt>
    <dgm:pt modelId="{963F02FD-A8D6-4A4B-A68A-73646C2CB759}" type="pres">
      <dgm:prSet presAssocID="{21962C7B-28DE-4179-8D89-11DB99CC2416}" presName="Name9" presStyleLbl="parChTrans1D2" presStyleIdx="2" presStyleCnt="3"/>
      <dgm:spPr/>
      <dgm:t>
        <a:bodyPr/>
        <a:lstStyle/>
        <a:p>
          <a:endParaRPr lang="en-US"/>
        </a:p>
      </dgm:t>
    </dgm:pt>
    <dgm:pt modelId="{ABC6968B-6507-4F07-A948-8E954A5FF2F7}" type="pres">
      <dgm:prSet presAssocID="{21962C7B-28DE-4179-8D89-11DB99CC2416}" presName="connTx" presStyleLbl="parChTrans1D2" presStyleIdx="2" presStyleCnt="3"/>
      <dgm:spPr/>
      <dgm:t>
        <a:bodyPr/>
        <a:lstStyle/>
        <a:p>
          <a:endParaRPr lang="en-US"/>
        </a:p>
      </dgm:t>
    </dgm:pt>
    <dgm:pt modelId="{A5AF8602-902B-40FF-AB94-DC29EDDA7A15}" type="pres">
      <dgm:prSet presAssocID="{7E0F7657-6D2E-4D96-B282-44F98093BF13}" presName="node" presStyleLbl="node1" presStyleIdx="2" presStyleCnt="3" custRadScaleRad="106540" custRadScaleInc="3835">
        <dgm:presLayoutVars>
          <dgm:bulletEnabled val="1"/>
        </dgm:presLayoutVars>
      </dgm:prSet>
      <dgm:spPr/>
      <dgm:t>
        <a:bodyPr/>
        <a:lstStyle/>
        <a:p>
          <a:endParaRPr lang="en-US"/>
        </a:p>
      </dgm:t>
    </dgm:pt>
  </dgm:ptLst>
  <dgm:cxnLst>
    <dgm:cxn modelId="{FA58BEE2-BD9D-4EFD-9911-EA99D456B162}" type="presOf" srcId="{81AA42F1-0456-4CC3-9554-C9154DBF17EE}" destId="{D7ABCD04-E8DB-4992-AAFB-62D2E4D0A3F0}" srcOrd="0" destOrd="0" presId="urn:microsoft.com/office/officeart/2005/8/layout/radial1"/>
    <dgm:cxn modelId="{ACD8F01B-43F6-41C3-98A3-072D99B48405}" type="presOf" srcId="{07391FBC-2DA3-4714-89DA-AB3DB4A9587F}" destId="{FA1468AA-64C7-49CA-B6CE-EE09CAC562AD}" srcOrd="0" destOrd="0" presId="urn:microsoft.com/office/officeart/2005/8/layout/radial1"/>
    <dgm:cxn modelId="{6DB08DFA-FF99-40C0-BDFC-2B423D424DA6}" type="presOf" srcId="{21962C7B-28DE-4179-8D89-11DB99CC2416}" destId="{ABC6968B-6507-4F07-A948-8E954A5FF2F7}" srcOrd="1" destOrd="0" presId="urn:microsoft.com/office/officeart/2005/8/layout/radial1"/>
    <dgm:cxn modelId="{F62E7542-2BA1-45B9-A9AE-FD7A1568F78A}" srcId="{81AA42F1-0456-4CC3-9554-C9154DBF17EE}" destId="{7E0F7657-6D2E-4D96-B282-44F98093BF13}" srcOrd="2" destOrd="0" parTransId="{21962C7B-28DE-4179-8D89-11DB99CC2416}" sibTransId="{4EA67031-F83C-43A7-BF65-F0F65DD206CE}"/>
    <dgm:cxn modelId="{54D8C4F5-6ABC-480B-B26B-E368AAA5AAA7}" type="presOf" srcId="{66D78371-7BC2-49D7-99CC-86D418A593E4}" destId="{125E048A-4325-43E6-93F2-BEBFEB0162D2}" srcOrd="0" destOrd="0" presId="urn:microsoft.com/office/officeart/2005/8/layout/radial1"/>
    <dgm:cxn modelId="{4666274A-21A9-465E-B23C-E23EF1DE4119}" type="presOf" srcId="{5EF4BB9B-780D-40D3-BD4F-5B63634768F3}" destId="{70F3BAE9-7291-4961-93F8-6341EF830829}" srcOrd="0" destOrd="0" presId="urn:microsoft.com/office/officeart/2005/8/layout/radial1"/>
    <dgm:cxn modelId="{2BE5D583-FA0C-4BEF-9778-C329D5205BDE}" type="presOf" srcId="{2E2970EB-4E91-4FB9-8A91-26A8AA3F8FB8}" destId="{7A832CA1-F0D7-409A-8FAC-182C5CD3919A}" srcOrd="0" destOrd="0" presId="urn:microsoft.com/office/officeart/2005/8/layout/radial1"/>
    <dgm:cxn modelId="{8C125159-4D93-4EC9-BAC3-9CE57D00C3B6}" type="presOf" srcId="{2F1F966F-BFD4-432A-8D30-75E34A292430}" destId="{456B3241-B1F3-4666-9EA2-77976C00C50C}" srcOrd="0" destOrd="0" presId="urn:microsoft.com/office/officeart/2005/8/layout/radial1"/>
    <dgm:cxn modelId="{2DE5BAA4-8267-42E7-997D-895828EF9513}" type="presOf" srcId="{21962C7B-28DE-4179-8D89-11DB99CC2416}" destId="{963F02FD-A8D6-4A4B-A68A-73646C2CB759}" srcOrd="0" destOrd="0" presId="urn:microsoft.com/office/officeart/2005/8/layout/radial1"/>
    <dgm:cxn modelId="{826377D8-E70D-49F4-8FB4-ABBE98DD2F95}" srcId="{81AA42F1-0456-4CC3-9554-C9154DBF17EE}" destId="{2F1F966F-BFD4-432A-8D30-75E34A292430}" srcOrd="1" destOrd="0" parTransId="{07391FBC-2DA3-4714-89DA-AB3DB4A9587F}" sibTransId="{D7A664C1-18B6-4C6C-BF43-9DDD458DD39F}"/>
    <dgm:cxn modelId="{F808AFBA-6B3B-49E8-A834-3B92B2A5D772}" srcId="{2E2970EB-4E91-4FB9-8A91-26A8AA3F8FB8}" destId="{81AA42F1-0456-4CC3-9554-C9154DBF17EE}" srcOrd="0" destOrd="0" parTransId="{5C3DD3FF-BD3E-428D-8C80-3931C6CD88B5}" sibTransId="{D6AD8697-5D48-4F36-A27D-1CCD59E06B66}"/>
    <dgm:cxn modelId="{9B1ED526-AE24-4504-A312-760CF0FD7389}" srcId="{81AA42F1-0456-4CC3-9554-C9154DBF17EE}" destId="{5EF4BB9B-780D-40D3-BD4F-5B63634768F3}" srcOrd="0" destOrd="0" parTransId="{66D78371-7BC2-49D7-99CC-86D418A593E4}" sibTransId="{F706D541-E9E1-42CC-A547-F9F3FD738BE7}"/>
    <dgm:cxn modelId="{0B22EC9B-09AC-412C-B998-D9B85EE03463}" type="presOf" srcId="{7E0F7657-6D2E-4D96-B282-44F98093BF13}" destId="{A5AF8602-902B-40FF-AB94-DC29EDDA7A15}" srcOrd="0" destOrd="0" presId="urn:microsoft.com/office/officeart/2005/8/layout/radial1"/>
    <dgm:cxn modelId="{11B08562-B637-417D-B59F-7438FA28B1E4}" type="presOf" srcId="{66D78371-7BC2-49D7-99CC-86D418A593E4}" destId="{B7B273A3-F749-4684-A56C-E155CCEA7F91}" srcOrd="1" destOrd="0" presId="urn:microsoft.com/office/officeart/2005/8/layout/radial1"/>
    <dgm:cxn modelId="{3574D324-9F67-48E4-A489-5DF61F179672}" type="presOf" srcId="{07391FBC-2DA3-4714-89DA-AB3DB4A9587F}" destId="{8111DE75-5BC2-430A-9887-601FA4724B03}" srcOrd="1" destOrd="0" presId="urn:microsoft.com/office/officeart/2005/8/layout/radial1"/>
    <dgm:cxn modelId="{7DA6BCAD-30E3-458A-BF21-FB3C74389C24}" type="presParOf" srcId="{7A832CA1-F0D7-409A-8FAC-182C5CD3919A}" destId="{D7ABCD04-E8DB-4992-AAFB-62D2E4D0A3F0}" srcOrd="0" destOrd="0" presId="urn:microsoft.com/office/officeart/2005/8/layout/radial1"/>
    <dgm:cxn modelId="{2155506D-B0B4-458B-A476-DFE98D290B35}" type="presParOf" srcId="{7A832CA1-F0D7-409A-8FAC-182C5CD3919A}" destId="{125E048A-4325-43E6-93F2-BEBFEB0162D2}" srcOrd="1" destOrd="0" presId="urn:microsoft.com/office/officeart/2005/8/layout/radial1"/>
    <dgm:cxn modelId="{2404AA83-757D-4739-B89E-9A295A106582}" type="presParOf" srcId="{125E048A-4325-43E6-93F2-BEBFEB0162D2}" destId="{B7B273A3-F749-4684-A56C-E155CCEA7F91}" srcOrd="0" destOrd="0" presId="urn:microsoft.com/office/officeart/2005/8/layout/radial1"/>
    <dgm:cxn modelId="{4F7213CD-09F7-4A8E-B86D-8923822D12E5}" type="presParOf" srcId="{7A832CA1-F0D7-409A-8FAC-182C5CD3919A}" destId="{70F3BAE9-7291-4961-93F8-6341EF830829}" srcOrd="2" destOrd="0" presId="urn:microsoft.com/office/officeart/2005/8/layout/radial1"/>
    <dgm:cxn modelId="{EF7A324C-9C42-4ECB-A8D5-4C61E8864FAE}" type="presParOf" srcId="{7A832CA1-F0D7-409A-8FAC-182C5CD3919A}" destId="{FA1468AA-64C7-49CA-B6CE-EE09CAC562AD}" srcOrd="3" destOrd="0" presId="urn:microsoft.com/office/officeart/2005/8/layout/radial1"/>
    <dgm:cxn modelId="{26780BA0-F9F3-4091-8979-1446BE4ACD62}" type="presParOf" srcId="{FA1468AA-64C7-49CA-B6CE-EE09CAC562AD}" destId="{8111DE75-5BC2-430A-9887-601FA4724B03}" srcOrd="0" destOrd="0" presId="urn:microsoft.com/office/officeart/2005/8/layout/radial1"/>
    <dgm:cxn modelId="{11939588-94B6-4E72-8302-5143EA8181C9}" type="presParOf" srcId="{7A832CA1-F0D7-409A-8FAC-182C5CD3919A}" destId="{456B3241-B1F3-4666-9EA2-77976C00C50C}" srcOrd="4" destOrd="0" presId="urn:microsoft.com/office/officeart/2005/8/layout/radial1"/>
    <dgm:cxn modelId="{CB1C1DE7-6972-47DD-A2AC-EAA32E8F1737}" type="presParOf" srcId="{7A832CA1-F0D7-409A-8FAC-182C5CD3919A}" destId="{963F02FD-A8D6-4A4B-A68A-73646C2CB759}" srcOrd="5" destOrd="0" presId="urn:microsoft.com/office/officeart/2005/8/layout/radial1"/>
    <dgm:cxn modelId="{C4186B8C-B26E-4864-AEC6-D6FB868B9FC8}" type="presParOf" srcId="{963F02FD-A8D6-4A4B-A68A-73646C2CB759}" destId="{ABC6968B-6507-4F07-A948-8E954A5FF2F7}" srcOrd="0" destOrd="0" presId="urn:microsoft.com/office/officeart/2005/8/layout/radial1"/>
    <dgm:cxn modelId="{4798AB75-6ED7-41C8-A3D3-7A23B67C4C6E}" type="presParOf" srcId="{7A832CA1-F0D7-409A-8FAC-182C5CD3919A}" destId="{A5AF8602-902B-40FF-AB94-DC29EDDA7A15}"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ABCD04-E8DB-4992-AAFB-62D2E4D0A3F0}">
      <dsp:nvSpPr>
        <dsp:cNvPr id="0" name=""/>
        <dsp:cNvSpPr/>
      </dsp:nvSpPr>
      <dsp:spPr>
        <a:xfrm>
          <a:off x="2165352" y="1737627"/>
          <a:ext cx="1340032" cy="1340032"/>
        </a:xfrm>
        <a:prstGeom prst="ellipse">
          <a:avLst/>
        </a:prstGeom>
        <a:solidFill>
          <a:schemeClr val="accent1">
            <a:hueOff val="0"/>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Your Customers</a:t>
          </a:r>
          <a:endParaRPr lang="en-US" sz="1600" b="1" kern="1200" dirty="0"/>
        </a:p>
      </dsp:txBody>
      <dsp:txXfrm>
        <a:off x="2165352" y="1737627"/>
        <a:ext cx="1340032" cy="1340032"/>
      </dsp:txXfrm>
    </dsp:sp>
    <dsp:sp modelId="{125E048A-4325-43E6-93F2-BEBFEB0162D2}">
      <dsp:nvSpPr>
        <dsp:cNvPr id="0" name=""/>
        <dsp:cNvSpPr/>
      </dsp:nvSpPr>
      <dsp:spPr>
        <a:xfrm rot="16199971">
          <a:off x="2636563" y="1518527"/>
          <a:ext cx="397595" cy="40605"/>
        </a:xfrm>
        <a:custGeom>
          <a:avLst/>
          <a:gdLst/>
          <a:ahLst/>
          <a:cxnLst/>
          <a:rect l="0" t="0" r="0" b="0"/>
          <a:pathLst>
            <a:path>
              <a:moveTo>
                <a:pt x="0" y="20302"/>
              </a:moveTo>
              <a:lnTo>
                <a:pt x="397595" y="20302"/>
              </a:lnTo>
            </a:path>
          </a:pathLst>
        </a:custGeom>
        <a:noFill/>
        <a:ln w="425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199971">
        <a:off x="2825421" y="1528890"/>
        <a:ext cx="19879" cy="19879"/>
      </dsp:txXfrm>
    </dsp:sp>
    <dsp:sp modelId="{70F3BAE9-7291-4961-93F8-6341EF830829}">
      <dsp:nvSpPr>
        <dsp:cNvPr id="0" name=""/>
        <dsp:cNvSpPr/>
      </dsp:nvSpPr>
      <dsp:spPr>
        <a:xfrm>
          <a:off x="2165338" y="0"/>
          <a:ext cx="1340032" cy="1340032"/>
        </a:xfrm>
        <a:prstGeom prst="ellipse">
          <a:avLst/>
        </a:prstGeom>
        <a:solidFill>
          <a:schemeClr val="accent2">
            <a:hueOff val="0"/>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alibri" pitchFamily="34" charset="0"/>
            </a:rPr>
            <a:t>Innovate</a:t>
          </a:r>
          <a:endParaRPr lang="en-US" sz="1900" kern="1200" dirty="0"/>
        </a:p>
      </dsp:txBody>
      <dsp:txXfrm>
        <a:off x="2165338" y="0"/>
        <a:ext cx="1340032" cy="1340032"/>
      </dsp:txXfrm>
    </dsp:sp>
    <dsp:sp modelId="{FA1468AA-64C7-49CA-B6CE-EE09CAC562AD}">
      <dsp:nvSpPr>
        <dsp:cNvPr id="0" name=""/>
        <dsp:cNvSpPr/>
      </dsp:nvSpPr>
      <dsp:spPr>
        <a:xfrm rot="1800023">
          <a:off x="3388582" y="2823247"/>
          <a:ext cx="403570" cy="40605"/>
        </a:xfrm>
        <a:custGeom>
          <a:avLst/>
          <a:gdLst/>
          <a:ahLst/>
          <a:cxnLst/>
          <a:rect l="0" t="0" r="0" b="0"/>
          <a:pathLst>
            <a:path>
              <a:moveTo>
                <a:pt x="0" y="20302"/>
              </a:moveTo>
              <a:lnTo>
                <a:pt x="403570" y="20302"/>
              </a:lnTo>
            </a:path>
          </a:pathLst>
        </a:custGeom>
        <a:noFill/>
        <a:ln w="425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23">
        <a:off x="3580278" y="2833460"/>
        <a:ext cx="20178" cy="20178"/>
      </dsp:txXfrm>
    </dsp:sp>
    <dsp:sp modelId="{456B3241-B1F3-4666-9EA2-77976C00C50C}">
      <dsp:nvSpPr>
        <dsp:cNvPr id="0" name=""/>
        <dsp:cNvSpPr/>
      </dsp:nvSpPr>
      <dsp:spPr>
        <a:xfrm>
          <a:off x="3675351" y="2609439"/>
          <a:ext cx="1340032" cy="1340032"/>
        </a:xfrm>
        <a:prstGeom prst="ellipse">
          <a:avLst/>
        </a:prstGeom>
        <a:solidFill>
          <a:schemeClr val="accent2">
            <a:hueOff val="-720033"/>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alibri" pitchFamily="34" charset="0"/>
            </a:rPr>
            <a:t>Promote</a:t>
          </a:r>
          <a:endParaRPr lang="en-US" sz="1900" kern="1200" dirty="0"/>
        </a:p>
      </dsp:txBody>
      <dsp:txXfrm>
        <a:off x="3675351" y="2609439"/>
        <a:ext cx="1340032" cy="1340032"/>
      </dsp:txXfrm>
    </dsp:sp>
    <dsp:sp modelId="{963F02FD-A8D6-4A4B-A68A-73646C2CB759}">
      <dsp:nvSpPr>
        <dsp:cNvPr id="0" name=""/>
        <dsp:cNvSpPr/>
      </dsp:nvSpPr>
      <dsp:spPr>
        <a:xfrm rot="8999984">
          <a:off x="1878571" y="2823248"/>
          <a:ext cx="403583" cy="40605"/>
        </a:xfrm>
        <a:custGeom>
          <a:avLst/>
          <a:gdLst/>
          <a:ahLst/>
          <a:cxnLst/>
          <a:rect l="0" t="0" r="0" b="0"/>
          <a:pathLst>
            <a:path>
              <a:moveTo>
                <a:pt x="0" y="20302"/>
              </a:moveTo>
              <a:lnTo>
                <a:pt x="403583" y="20302"/>
              </a:lnTo>
            </a:path>
          </a:pathLst>
        </a:custGeom>
        <a:noFill/>
        <a:ln w="425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999984">
        <a:off x="2070273" y="2833462"/>
        <a:ext cx="20179" cy="20179"/>
      </dsp:txXfrm>
    </dsp:sp>
    <dsp:sp modelId="{A5AF8602-902B-40FF-AB94-DC29EDDA7A15}">
      <dsp:nvSpPr>
        <dsp:cNvPr id="0" name=""/>
        <dsp:cNvSpPr/>
      </dsp:nvSpPr>
      <dsp:spPr>
        <a:xfrm>
          <a:off x="655340" y="2609442"/>
          <a:ext cx="1340032" cy="1340032"/>
        </a:xfrm>
        <a:prstGeom prst="ellipse">
          <a:avLst/>
        </a:prstGeom>
        <a:solidFill>
          <a:schemeClr val="accent2">
            <a:hueOff val="-1440065"/>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Support</a:t>
          </a:r>
          <a:endParaRPr lang="en-US" sz="1900" b="1" kern="1200" dirty="0"/>
        </a:p>
      </dsp:txBody>
      <dsp:txXfrm>
        <a:off x="655340" y="2609442"/>
        <a:ext cx="1340032" cy="13400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ABCD04-E8DB-4992-AAFB-62D2E4D0A3F0}">
      <dsp:nvSpPr>
        <dsp:cNvPr id="0" name=""/>
        <dsp:cNvSpPr/>
      </dsp:nvSpPr>
      <dsp:spPr>
        <a:xfrm>
          <a:off x="2165352" y="1737627"/>
          <a:ext cx="1340032" cy="1340032"/>
        </a:xfrm>
        <a:prstGeom prst="ellipse">
          <a:avLst/>
        </a:prstGeom>
        <a:solidFill>
          <a:schemeClr val="accent1">
            <a:hueOff val="0"/>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Your Customers</a:t>
          </a:r>
          <a:endParaRPr lang="en-US" sz="1600" b="1" kern="1200" dirty="0"/>
        </a:p>
      </dsp:txBody>
      <dsp:txXfrm>
        <a:off x="2165352" y="1737627"/>
        <a:ext cx="1340032" cy="1340032"/>
      </dsp:txXfrm>
    </dsp:sp>
    <dsp:sp modelId="{125E048A-4325-43E6-93F2-BEBFEB0162D2}">
      <dsp:nvSpPr>
        <dsp:cNvPr id="0" name=""/>
        <dsp:cNvSpPr/>
      </dsp:nvSpPr>
      <dsp:spPr>
        <a:xfrm rot="16199971">
          <a:off x="2636563" y="1518527"/>
          <a:ext cx="397595" cy="40605"/>
        </a:xfrm>
        <a:custGeom>
          <a:avLst/>
          <a:gdLst/>
          <a:ahLst/>
          <a:cxnLst/>
          <a:rect l="0" t="0" r="0" b="0"/>
          <a:pathLst>
            <a:path>
              <a:moveTo>
                <a:pt x="0" y="20302"/>
              </a:moveTo>
              <a:lnTo>
                <a:pt x="397595" y="20302"/>
              </a:lnTo>
            </a:path>
          </a:pathLst>
        </a:custGeom>
        <a:noFill/>
        <a:ln w="425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199971">
        <a:off x="2825421" y="1528890"/>
        <a:ext cx="19879" cy="19879"/>
      </dsp:txXfrm>
    </dsp:sp>
    <dsp:sp modelId="{70F3BAE9-7291-4961-93F8-6341EF830829}">
      <dsp:nvSpPr>
        <dsp:cNvPr id="0" name=""/>
        <dsp:cNvSpPr/>
      </dsp:nvSpPr>
      <dsp:spPr>
        <a:xfrm>
          <a:off x="2165338" y="0"/>
          <a:ext cx="1340032" cy="1340032"/>
        </a:xfrm>
        <a:prstGeom prst="ellipse">
          <a:avLst/>
        </a:prstGeom>
        <a:solidFill>
          <a:schemeClr val="accent2">
            <a:hueOff val="0"/>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alibri" pitchFamily="34" charset="0"/>
            </a:rPr>
            <a:t>Innovate</a:t>
          </a:r>
          <a:endParaRPr lang="en-US" sz="1900" kern="1200" dirty="0"/>
        </a:p>
      </dsp:txBody>
      <dsp:txXfrm>
        <a:off x="2165338" y="0"/>
        <a:ext cx="1340032" cy="1340032"/>
      </dsp:txXfrm>
    </dsp:sp>
    <dsp:sp modelId="{FA1468AA-64C7-49CA-B6CE-EE09CAC562AD}">
      <dsp:nvSpPr>
        <dsp:cNvPr id="0" name=""/>
        <dsp:cNvSpPr/>
      </dsp:nvSpPr>
      <dsp:spPr>
        <a:xfrm rot="1800023">
          <a:off x="3388582" y="2823247"/>
          <a:ext cx="403570" cy="40605"/>
        </a:xfrm>
        <a:custGeom>
          <a:avLst/>
          <a:gdLst/>
          <a:ahLst/>
          <a:cxnLst/>
          <a:rect l="0" t="0" r="0" b="0"/>
          <a:pathLst>
            <a:path>
              <a:moveTo>
                <a:pt x="0" y="20302"/>
              </a:moveTo>
              <a:lnTo>
                <a:pt x="403570" y="20302"/>
              </a:lnTo>
            </a:path>
          </a:pathLst>
        </a:custGeom>
        <a:noFill/>
        <a:ln w="425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23">
        <a:off x="3580278" y="2833460"/>
        <a:ext cx="20178" cy="20178"/>
      </dsp:txXfrm>
    </dsp:sp>
    <dsp:sp modelId="{456B3241-B1F3-4666-9EA2-77976C00C50C}">
      <dsp:nvSpPr>
        <dsp:cNvPr id="0" name=""/>
        <dsp:cNvSpPr/>
      </dsp:nvSpPr>
      <dsp:spPr>
        <a:xfrm>
          <a:off x="3675351" y="2609439"/>
          <a:ext cx="1340032" cy="1340032"/>
        </a:xfrm>
        <a:prstGeom prst="ellipse">
          <a:avLst/>
        </a:prstGeom>
        <a:solidFill>
          <a:schemeClr val="accent2">
            <a:hueOff val="-720033"/>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alibri" pitchFamily="34" charset="0"/>
            </a:rPr>
            <a:t>Promote</a:t>
          </a:r>
          <a:endParaRPr lang="en-US" sz="1900" kern="1200" dirty="0"/>
        </a:p>
      </dsp:txBody>
      <dsp:txXfrm>
        <a:off x="3675351" y="2609439"/>
        <a:ext cx="1340032" cy="1340032"/>
      </dsp:txXfrm>
    </dsp:sp>
    <dsp:sp modelId="{963F02FD-A8D6-4A4B-A68A-73646C2CB759}">
      <dsp:nvSpPr>
        <dsp:cNvPr id="0" name=""/>
        <dsp:cNvSpPr/>
      </dsp:nvSpPr>
      <dsp:spPr>
        <a:xfrm rot="8999984">
          <a:off x="1878571" y="2823248"/>
          <a:ext cx="403583" cy="40605"/>
        </a:xfrm>
        <a:custGeom>
          <a:avLst/>
          <a:gdLst/>
          <a:ahLst/>
          <a:cxnLst/>
          <a:rect l="0" t="0" r="0" b="0"/>
          <a:pathLst>
            <a:path>
              <a:moveTo>
                <a:pt x="0" y="20302"/>
              </a:moveTo>
              <a:lnTo>
                <a:pt x="403583" y="20302"/>
              </a:lnTo>
            </a:path>
          </a:pathLst>
        </a:custGeom>
        <a:noFill/>
        <a:ln w="425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999984">
        <a:off x="2070273" y="2833462"/>
        <a:ext cx="20179" cy="20179"/>
      </dsp:txXfrm>
    </dsp:sp>
    <dsp:sp modelId="{A5AF8602-902B-40FF-AB94-DC29EDDA7A15}">
      <dsp:nvSpPr>
        <dsp:cNvPr id="0" name=""/>
        <dsp:cNvSpPr/>
      </dsp:nvSpPr>
      <dsp:spPr>
        <a:xfrm>
          <a:off x="655340" y="2609442"/>
          <a:ext cx="1340032" cy="1340032"/>
        </a:xfrm>
        <a:prstGeom prst="ellipse">
          <a:avLst/>
        </a:prstGeom>
        <a:solidFill>
          <a:schemeClr val="accent2">
            <a:hueOff val="-1440065"/>
            <a:satOff val="0"/>
            <a:lumOff val="0"/>
            <a:alphaOff val="0"/>
          </a:schemeClr>
        </a:solidFill>
        <a:ln w="425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Support</a:t>
          </a:r>
          <a:endParaRPr lang="en-US" sz="1900" b="1" kern="1200" dirty="0"/>
        </a:p>
      </dsp:txBody>
      <dsp:txXfrm>
        <a:off x="655340" y="2609442"/>
        <a:ext cx="1340032" cy="13400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01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EEDD179-F96B-C642-AC99-4FC1EDB3198B}" type="datetime1">
              <a:rPr lang="en-US"/>
              <a:pPr>
                <a:defRPr/>
              </a:pPr>
              <a:t>11/19/2009</a:t>
            </a:fld>
            <a:endParaRPr lang="en-US"/>
          </a:p>
        </p:txBody>
      </p:sp>
      <p:sp>
        <p:nvSpPr>
          <p:cNvPr id="501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01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0151E6B-D813-5748-AD95-47BBDC443E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65"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65" charset="0"/>
              </a:defRPr>
            </a:lvl1pPr>
          </a:lstStyle>
          <a:p>
            <a:pPr>
              <a:defRPr/>
            </a:pPr>
            <a:fld id="{59EFCF18-F1E5-1542-8C61-8366F6C626AE}" type="datetime1">
              <a:rPr lang="en-US"/>
              <a:pPr>
                <a:defRPr/>
              </a:pPr>
              <a:t>11/19/2009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65"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65" charset="0"/>
              </a:defRPr>
            </a:lvl1pPr>
          </a:lstStyle>
          <a:p>
            <a:pPr>
              <a:defRPr/>
            </a:pPr>
            <a:fld id="{ABE225B1-E930-7944-8E23-8B69B8BA44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of commercials I will do about Lithium</a:t>
            </a:r>
            <a:endParaRPr lang="en-US" dirty="0"/>
          </a:p>
        </p:txBody>
      </p:sp>
      <p:sp>
        <p:nvSpPr>
          <p:cNvPr id="4" name="Slide Number Placeholder 3"/>
          <p:cNvSpPr>
            <a:spLocks noGrp="1"/>
          </p:cNvSpPr>
          <p:nvPr>
            <p:ph type="sldNum" sz="quarter" idx="10"/>
          </p:nvPr>
        </p:nvSpPr>
        <p:spPr/>
        <p:txBody>
          <a:bodyPr/>
          <a:lstStyle/>
          <a:p>
            <a:fld id="{4E4D9E2B-250F-4BFE-B3AA-D3D6906C6B62}" type="slidenum">
              <a:rPr lang="en-US" smtClean="0"/>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65" charset="-128"/>
                <a:cs typeface="ＭＳ Ｐゴシック" pitchFamily="-65" charset="-128"/>
              </a:rPr>
              <a:t>So</a:t>
            </a:r>
            <a:r>
              <a:rPr lang="en-US" sz="1200" b="1" kern="1200" baseline="0" dirty="0" smtClean="0">
                <a:solidFill>
                  <a:schemeClr val="tx1"/>
                </a:solidFill>
                <a:latin typeface="+mn-lt"/>
                <a:ea typeface="ＭＳ Ｐゴシック" pitchFamily="-65" charset="-128"/>
                <a:cs typeface="ＭＳ Ｐゴシック" pitchFamily="-65" charset="-128"/>
              </a:rPr>
              <a:t> this is our Ad – but it does explain how we know a lot of what we do.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latin typeface="+mn-lt"/>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ＭＳ Ｐゴシック" pitchFamily="-65" charset="-128"/>
                <a:cs typeface="ＭＳ Ｐゴシック" pitchFamily="-65" charset="-128"/>
              </a:rPr>
              <a:t>A</a:t>
            </a:r>
            <a:r>
              <a:rPr lang="en-US" sz="1200" b="1" kern="1200" baseline="0" dirty="0" smtClean="0">
                <a:solidFill>
                  <a:schemeClr val="tx1"/>
                </a:solidFill>
                <a:latin typeface="+mn-lt"/>
              </a:rPr>
              <a:t> decade of experience and a heritage that brings expertise in “social dynamics” means we understand this new horizon better than anyone out there.  We spun out of a gaming company that was founded</a:t>
            </a:r>
            <a:r>
              <a:rPr lang="en-US" b="1" baseline="0" dirty="0" smtClean="0"/>
              <a:t> 10 years ago – and as a result, have deep intellectual property in what drives individual online behavior and what drives people to stay engaged with you and your community. This understanding of individual behavior on the social web powers our solutions.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As a result of that science, our communities are the most vibrant in the industry, today, garnering over 2 billion message views per month – and growing.  We serve over 120 customers, around the world, in 19 languages, and are growing at rapid pace – doubling last year.  Our customers are seeing incredible success engaging with their customers – we’ll look at a number of them in a few minutes, but just to call out a few fun examples – SONY </a:t>
            </a:r>
            <a:r>
              <a:rPr lang="en-US" b="1" baseline="0" dirty="0" err="1" smtClean="0"/>
              <a:t>Playstation</a:t>
            </a:r>
            <a:r>
              <a:rPr lang="en-US" b="1" baseline="0" dirty="0" smtClean="0"/>
              <a:t> is now seeing more web traffic in their communities than they are on their website; AT&amp;T have users in their communities that have posted over 30,000 times; and, Univision has a user base that posts just under 2.5m times a month.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rPr>
              <a:t>The intent of this chart really isn’t to put up logos here for bragging rights – that doesn’t matter – although it does look nice </a:t>
            </a:r>
            <a:r>
              <a:rPr lang="en-US" sz="1200" b="1" kern="1200" baseline="0" dirty="0" smtClean="0">
                <a:solidFill>
                  <a:schemeClr val="tx1"/>
                </a:solidFill>
                <a:latin typeface="+mn-lt"/>
                <a:sym typeface="Wingdings" pitchFamily="2" charset="2"/>
              </a:rPr>
              <a:t></a:t>
            </a:r>
            <a:r>
              <a:rPr lang="en-US" sz="1200" b="1" kern="1200" baseline="0" dirty="0" smtClean="0">
                <a:solidFill>
                  <a:schemeClr val="tx1"/>
                </a:solidFill>
                <a:latin typeface="+mn-lt"/>
              </a:rPr>
              <a:t>.  What matters is what is behind each of these logos – successful communities and engaged users  </a:t>
            </a: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smtClean="0"/>
              <a:t> Because of the depth of our experience with communities, and how we have applied that science to our underlying technology, we are able to “power” communities in a way that others cannot;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smtClean="0"/>
              <a:t> And, importantly, w</a:t>
            </a:r>
            <a:r>
              <a:rPr lang="en-US" b="1" dirty="0" smtClean="0"/>
              <a:t>e don’t just deliver software to our clients – this is a significant difference for Lithium. We understand that in order to help</a:t>
            </a:r>
            <a:r>
              <a:rPr lang="en-US" b="1" baseline="0" dirty="0" smtClean="0"/>
              <a:t> you be successful, we need to help you “manage” your launch and stay with you and your customers.  Our business model is entirely built to take on responsibility for helping to drive your success AFTER the sale.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That’s why </a:t>
            </a:r>
            <a:r>
              <a:rPr lang="en-US" b="1" baseline="0" dirty="0" smtClean="0"/>
              <a:t>market leaders like these are choosing us and why we’re #1 in customer success and that’s why after looking at the success of our customers versus the success of other providers’ customers, Forrester rated Lithium as having the #1 client list in the 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dirty="0" smtClean="0">
                <a:solidFill>
                  <a:schemeClr val="tx1"/>
                </a:solidFill>
                <a:latin typeface="+mn-lt"/>
                <a:ea typeface="ＭＳ Ｐゴシック" pitchFamily="-65" charset="-128"/>
                <a:cs typeface="ＭＳ Ｐゴシック" pitchFamily="-65" charset="-128"/>
              </a:rPr>
              <a:t>Of course, the important point is that </a:t>
            </a:r>
            <a:r>
              <a:rPr lang="en-US" sz="1200" b="1" kern="1200" baseline="0" dirty="0" smtClean="0">
                <a:solidFill>
                  <a:srgbClr val="FF0000"/>
                </a:solidFill>
                <a:latin typeface="+mn-lt"/>
                <a:ea typeface="ＭＳ Ｐゴシック" pitchFamily="-65" charset="-128"/>
                <a:cs typeface="ＭＳ Ｐゴシック" pitchFamily="-65" charset="-128"/>
              </a:rPr>
              <a:t>means real</a:t>
            </a:r>
            <a:r>
              <a:rPr lang="en-US" sz="1200" b="1" kern="1200" baseline="0" dirty="0" smtClean="0">
                <a:solidFill>
                  <a:schemeClr val="tx1"/>
                </a:solidFill>
                <a:latin typeface="+mn-lt"/>
                <a:ea typeface="ＭＳ Ｐゴシック" pitchFamily="-65" charset="-128"/>
                <a:cs typeface="ＭＳ Ｐゴシック" pitchFamily="-65" charset="-128"/>
              </a:rPr>
              <a:t> business results. </a:t>
            </a:r>
            <a:r>
              <a:rPr lang="en-US" sz="1200" b="1" kern="1200" dirty="0" smtClean="0">
                <a:solidFill>
                  <a:schemeClr val="tx1"/>
                </a:solidFill>
                <a:latin typeface="+mn-lt"/>
                <a:ea typeface="ＭＳ Ｐゴシック" pitchFamily="-65" charset="-128"/>
                <a:cs typeface="ＭＳ Ｐゴシック" pitchFamily="-65" charset="-128"/>
              </a:rPr>
              <a:t>I’d love to understand / further discuss your business goals…but, the way we drive</a:t>
            </a:r>
            <a:r>
              <a:rPr lang="en-US" sz="1200" b="1" kern="1200" baseline="0" dirty="0" smtClean="0">
                <a:solidFill>
                  <a:schemeClr val="tx1"/>
                </a:solidFill>
                <a:latin typeface="+mn-lt"/>
                <a:ea typeface="ＭＳ Ｐゴシック" pitchFamily="-65" charset="-128"/>
                <a:cs typeface="ＭＳ Ｐゴシック" pitchFamily="-65" charset="-128"/>
              </a:rPr>
              <a:t> communitie</a:t>
            </a:r>
            <a:r>
              <a:rPr lang="en-US" sz="1200" b="1" u="none" kern="1200" baseline="0" dirty="0" smtClean="0">
                <a:solidFill>
                  <a:schemeClr val="tx1"/>
                </a:solidFill>
                <a:latin typeface="+mn-lt"/>
                <a:ea typeface="ＭＳ Ｐゴシック" pitchFamily="-65" charset="-128"/>
                <a:cs typeface="ＭＳ Ｐゴシック" pitchFamily="-65" charset="-128"/>
              </a:rPr>
              <a:t>s and develop the Network is </a:t>
            </a:r>
            <a:r>
              <a:rPr lang="en-US" sz="1200" b="1" kern="1200" baseline="0" dirty="0" smtClean="0">
                <a:solidFill>
                  <a:schemeClr val="tx1"/>
                </a:solidFill>
                <a:latin typeface="+mn-lt"/>
                <a:ea typeface="ＭＳ Ｐゴシック" pitchFamily="-65" charset="-128"/>
                <a:cs typeface="ＭＳ Ｐゴシック" pitchFamily="-65" charset="-128"/>
              </a:rPr>
              <a:t>to focus on specific business outcomes centered around your customer relationships and their lifecycle.  As we just discussed, </a:t>
            </a:r>
            <a:r>
              <a:rPr lang="en-US" sz="1200" b="1" u="none" kern="1200" baseline="0" dirty="0" smtClean="0">
                <a:solidFill>
                  <a:schemeClr val="tx1"/>
                </a:solidFill>
                <a:latin typeface="+mn-lt"/>
                <a:ea typeface="ＭＳ Ｐゴシック" pitchFamily="-65" charset="-128"/>
                <a:cs typeface="ＭＳ Ｐゴシック" pitchFamily="-65" charset="-128"/>
              </a:rPr>
              <a:t>customers can drive three significant new value propositions – they can Innovate for you, Promote your company for you, and Support other customers for you:</a:t>
            </a:r>
            <a:endParaRPr lang="en-US" sz="1200" b="1" u="none" kern="1200" dirty="0" smtClean="0">
              <a:solidFill>
                <a:schemeClr val="tx1"/>
              </a:solidFill>
              <a:latin typeface="+mn-lt"/>
              <a:ea typeface="ＭＳ Ｐゴシック" pitchFamily="-65" charset="-128"/>
              <a:cs typeface="ＭＳ Ｐゴシック" pitchFamily="-65" charset="-128"/>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For instance, when customers “Innovate” for you, you are able to</a:t>
            </a:r>
            <a:r>
              <a:rPr lang="en-US" b="1" baseline="0" dirty="0" smtClean="0">
                <a:solidFill>
                  <a:srgbClr val="FF0000"/>
                </a:solidFill>
                <a:latin typeface="Calibri" pitchFamily="34" charset="0"/>
              </a:rPr>
              <a:t> “</a:t>
            </a:r>
            <a:r>
              <a:rPr lang="en-US" b="1" dirty="0" smtClean="0">
                <a:solidFill>
                  <a:srgbClr val="FF0000"/>
                </a:solidFill>
                <a:latin typeface="Calibri" pitchFamily="34" charset="0"/>
              </a:rPr>
              <a:t>Accelerate” everything you do –</a:t>
            </a:r>
            <a:r>
              <a:rPr lang="en-US" b="1" baseline="0" dirty="0" smtClean="0">
                <a:solidFill>
                  <a:srgbClr val="FF0000"/>
                </a:solidFill>
                <a:latin typeface="Calibri" pitchFamily="34" charset="0"/>
              </a:rPr>
              <a:t> we have customers like Sage software that are using communities and the Customer Network to:</a:t>
            </a:r>
            <a:endParaRPr lang="en-US" b="1" dirty="0" smtClean="0">
              <a:solidFill>
                <a:srgbClr val="FF0000"/>
              </a:solidFill>
              <a:latin typeface="Calibri" pitchFamily="34" charset="0"/>
            </a:endParaRPr>
          </a:p>
          <a:p>
            <a:pPr marL="400050" lvl="1" indent="-228600">
              <a:buFont typeface="Arial" pitchFamily="34" charset="0"/>
              <a:buChar char="•"/>
            </a:pPr>
            <a:r>
              <a:rPr lang="en-US" sz="1400" b="1" dirty="0" smtClean="0">
                <a:latin typeface="Calibri" pitchFamily="34" charset="0"/>
              </a:rPr>
              <a:t>Discover new products</a:t>
            </a:r>
          </a:p>
          <a:p>
            <a:pPr marL="400050" lvl="2" indent="-228600">
              <a:buFont typeface="Arial" pitchFamily="34" charset="0"/>
              <a:buChar char="•"/>
            </a:pPr>
            <a:r>
              <a:rPr lang="en-US" sz="1400" b="1" dirty="0" smtClean="0">
                <a:latin typeface="Calibri" pitchFamily="34" charset="0"/>
              </a:rPr>
              <a:t>Improve speed to market</a:t>
            </a:r>
          </a:p>
          <a:p>
            <a:pPr marL="400050" lvl="2" indent="-228600">
              <a:buFont typeface="Arial" pitchFamily="34" charset="0"/>
              <a:buChar char="•"/>
            </a:pPr>
            <a:r>
              <a:rPr lang="en-US" sz="1400" b="1" dirty="0" smtClean="0">
                <a:solidFill>
                  <a:schemeClr val="bg2">
                    <a:lumMod val="50000"/>
                  </a:schemeClr>
                </a:solidFill>
                <a:latin typeface="Calibri" pitchFamily="34" charset="0"/>
              </a:rPr>
              <a:t>Improve market research</a:t>
            </a:r>
          </a:p>
          <a:p>
            <a:pPr marL="400050" lvl="2" indent="-228600">
              <a:buFont typeface="Arial" pitchFamily="34" charset="0"/>
              <a:buNone/>
            </a:pPr>
            <a:r>
              <a:rPr lang="en-US" sz="1400" b="1" dirty="0" smtClean="0">
                <a:solidFill>
                  <a:schemeClr val="bg2">
                    <a:lumMod val="50000"/>
                  </a:schemeClr>
                </a:solidFill>
                <a:latin typeface="Calibri" pitchFamily="34" charset="0"/>
              </a:rPr>
              <a:t>By</a:t>
            </a:r>
            <a:r>
              <a:rPr lang="en-US" sz="1400" b="1" baseline="0" dirty="0" smtClean="0">
                <a:solidFill>
                  <a:schemeClr val="bg2">
                    <a:lumMod val="50000"/>
                  </a:schemeClr>
                </a:solidFill>
                <a:latin typeface="Calibri" pitchFamily="34" charset="0"/>
              </a:rPr>
              <a:t> leveraging this broad, instantly available group of prospects and customers, Sage Software was able to quadruple their beta program participation – and do it faster and more cost effectively.  </a:t>
            </a:r>
            <a:endParaRPr lang="en-US" b="1" dirty="0" smtClean="0">
              <a:solidFill>
                <a:schemeClr val="bg2">
                  <a:lumMod val="50000"/>
                </a:schemeClr>
              </a:solidFill>
              <a:latin typeface="Calibri" pitchFamily="34" charset="0"/>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When the Network “Promotes” for you, you are able to “Increase </a:t>
            </a:r>
            <a:r>
              <a:rPr lang="en-US" b="1" dirty="0" smtClean="0">
                <a:solidFill>
                  <a:schemeClr val="bg2">
                    <a:lumMod val="50000"/>
                  </a:schemeClr>
                </a:solidFill>
                <a:latin typeface="Calibri" pitchFamily="34" charset="0"/>
              </a:rPr>
              <a:t>Sales” and extend your marketing reach – CMOs and marketers in our customer base are able to use communities to:</a:t>
            </a:r>
          </a:p>
          <a:p>
            <a:pPr marL="514350" lvl="2" indent="-342900">
              <a:buFont typeface="Arial" pitchFamily="34" charset="0"/>
              <a:buChar char="•"/>
            </a:pPr>
            <a:r>
              <a:rPr lang="en-US" sz="1400" b="1" dirty="0" smtClean="0">
                <a:solidFill>
                  <a:schemeClr val="bg2">
                    <a:lumMod val="50000"/>
                  </a:schemeClr>
                </a:solidFill>
                <a:latin typeface="Calibri" pitchFamily="34" charset="0"/>
              </a:rPr>
              <a:t>Drive brand awareness and extend marketing reach</a:t>
            </a:r>
          </a:p>
          <a:p>
            <a:pPr marL="514350" lvl="2" indent="-342900">
              <a:buFont typeface="Arial" pitchFamily="34" charset="0"/>
              <a:buChar char="•"/>
            </a:pPr>
            <a:r>
              <a:rPr lang="en-US" sz="1400" b="1" dirty="0" smtClean="0">
                <a:solidFill>
                  <a:schemeClr val="bg2">
                    <a:lumMod val="50000"/>
                  </a:schemeClr>
                </a:solidFill>
                <a:latin typeface="Calibri" pitchFamily="34" charset="0"/>
              </a:rPr>
              <a:t>Dramatically improve</a:t>
            </a:r>
            <a:r>
              <a:rPr lang="en-US" sz="1400" b="1" baseline="0" dirty="0" smtClean="0">
                <a:solidFill>
                  <a:schemeClr val="bg2">
                    <a:lumMod val="50000"/>
                  </a:schemeClr>
                </a:solidFill>
                <a:latin typeface="Calibri" pitchFamily="34" charset="0"/>
              </a:rPr>
              <a:t> SEO and reduce SEM costs</a:t>
            </a:r>
            <a:endParaRPr lang="en-US" sz="1400" b="1" dirty="0" smtClean="0">
              <a:solidFill>
                <a:schemeClr val="bg2">
                  <a:lumMod val="50000"/>
                </a:schemeClr>
              </a:solidFill>
              <a:latin typeface="Calibri" pitchFamily="34" charset="0"/>
            </a:endParaRPr>
          </a:p>
          <a:p>
            <a:pPr marL="514350" lvl="2" indent="-342900">
              <a:buFont typeface="Arial" pitchFamily="34" charset="0"/>
              <a:buChar char="•"/>
            </a:pPr>
            <a:r>
              <a:rPr lang="en-US" sz="1400" b="1" dirty="0" smtClean="0">
                <a:solidFill>
                  <a:schemeClr val="bg2">
                    <a:lumMod val="50000"/>
                  </a:schemeClr>
                </a:solidFill>
                <a:latin typeface="Calibri" pitchFamily="34" charset="0"/>
              </a:rPr>
              <a:t>Accelerate sales cycles</a:t>
            </a:r>
          </a:p>
          <a:p>
            <a:pPr marL="514350" lvl="2" indent="-342900">
              <a:buFont typeface="Arial" pitchFamily="34" charset="0"/>
              <a:buChar char="•"/>
            </a:pPr>
            <a:r>
              <a:rPr lang="en-US" sz="1400" b="1" dirty="0" smtClean="0">
                <a:solidFill>
                  <a:schemeClr val="bg2">
                    <a:lumMod val="50000"/>
                  </a:schemeClr>
                </a:solidFill>
                <a:latin typeface="Calibri" pitchFamily="34" charset="0"/>
              </a:rPr>
              <a:t>Increase product sales</a:t>
            </a:r>
          </a:p>
          <a:p>
            <a:pPr marL="514350" lvl="2" indent="-342900">
              <a:buFont typeface="Arial" pitchFamily="34" charset="0"/>
              <a:buNone/>
            </a:pPr>
            <a:r>
              <a:rPr lang="en-US" sz="1400" b="1" dirty="0" smtClean="0">
                <a:solidFill>
                  <a:schemeClr val="bg2">
                    <a:lumMod val="50000"/>
                  </a:schemeClr>
                </a:solidFill>
                <a:latin typeface="Calibri" pitchFamily="34" charset="0"/>
              </a:rPr>
              <a:t>FICO created</a:t>
            </a:r>
            <a:r>
              <a:rPr lang="en-US" sz="1400" b="1" baseline="0" dirty="0" smtClean="0">
                <a:solidFill>
                  <a:schemeClr val="bg2">
                    <a:lumMod val="50000"/>
                  </a:schemeClr>
                </a:solidFill>
                <a:latin typeface="Calibri" pitchFamily="34" charset="0"/>
              </a:rPr>
              <a:t> a place to engage consumers and allow them to discuss tips and tricks around personal finance and ways to increase their credit score – their community grew to over 850,000 members in less than a year – and, they discovered that community members spent 41% more with them than non-members.</a:t>
            </a:r>
            <a:endParaRPr lang="en-US" sz="1400" b="1" dirty="0" smtClean="0">
              <a:solidFill>
                <a:schemeClr val="bg2">
                  <a:lumMod val="50000"/>
                </a:schemeClr>
              </a:solidFill>
              <a:latin typeface="Calibri" pitchFamily="34" charset="0"/>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When the Network “Supports” </a:t>
            </a:r>
            <a:r>
              <a:rPr lang="en-US" b="1" baseline="0" dirty="0" smtClean="0">
                <a:solidFill>
                  <a:srgbClr val="FF0000"/>
                </a:solidFill>
                <a:latin typeface="Calibri" pitchFamily="34" charset="0"/>
              </a:rPr>
              <a:t>each other, it helps to “</a:t>
            </a:r>
            <a:r>
              <a:rPr lang="en-US" b="1" dirty="0" smtClean="0">
                <a:solidFill>
                  <a:srgbClr val="FF0000"/>
                </a:solidFill>
                <a:latin typeface="Calibri" pitchFamily="34" charset="0"/>
              </a:rPr>
              <a:t>Reduce</a:t>
            </a:r>
            <a:r>
              <a:rPr lang="en-US" b="1" dirty="0" smtClean="0">
                <a:solidFill>
                  <a:schemeClr val="bg2">
                    <a:lumMod val="50000"/>
                  </a:schemeClr>
                </a:solidFill>
                <a:latin typeface="Calibri" pitchFamily="34" charset="0"/>
              </a:rPr>
              <a:t> Support Costs” and improve</a:t>
            </a:r>
            <a:r>
              <a:rPr lang="en-US" b="1" baseline="0" dirty="0" smtClean="0">
                <a:solidFill>
                  <a:schemeClr val="bg2">
                    <a:lumMod val="50000"/>
                  </a:schemeClr>
                </a:solidFill>
                <a:latin typeface="Calibri" pitchFamily="34" charset="0"/>
              </a:rPr>
              <a:t> customer satisfaction –  Cisco Linksys is a typical example of customers who are driving significant ROI by:</a:t>
            </a:r>
            <a:endParaRPr lang="en-US" b="1" dirty="0" smtClean="0">
              <a:solidFill>
                <a:schemeClr val="bg2">
                  <a:lumMod val="50000"/>
                </a:schemeClr>
              </a:solidFill>
              <a:latin typeface="Calibri" pitchFamily="34" charset="0"/>
            </a:endParaRPr>
          </a:p>
          <a:p>
            <a:pPr marL="400050" lvl="2" indent="-228600">
              <a:buFont typeface="Arial" pitchFamily="34" charset="0"/>
              <a:buChar char="•"/>
            </a:pPr>
            <a:r>
              <a:rPr lang="en-US" sz="1400" b="1" dirty="0" smtClean="0">
                <a:solidFill>
                  <a:schemeClr val="bg2">
                    <a:lumMod val="50000"/>
                  </a:schemeClr>
                </a:solidFill>
                <a:latin typeface="Calibri" pitchFamily="34" charset="0"/>
              </a:rPr>
              <a:t>Deflecting support calls</a:t>
            </a:r>
          </a:p>
          <a:p>
            <a:pPr marL="400050" lvl="2" indent="-228600">
              <a:buFont typeface="Arial" pitchFamily="34" charset="0"/>
              <a:buChar char="•"/>
            </a:pPr>
            <a:r>
              <a:rPr lang="en-US" sz="1400" b="1" dirty="0" smtClean="0">
                <a:solidFill>
                  <a:schemeClr val="bg2">
                    <a:lumMod val="50000"/>
                  </a:schemeClr>
                </a:solidFill>
                <a:latin typeface="Calibri" pitchFamily="34" charset="0"/>
              </a:rPr>
              <a:t>Increasing retention rates</a:t>
            </a:r>
          </a:p>
          <a:p>
            <a:pPr marL="400050" lvl="2" indent="-228600">
              <a:buFont typeface="Arial" pitchFamily="34" charset="0"/>
              <a:buNone/>
            </a:pPr>
            <a:r>
              <a:rPr lang="en-US" sz="1400" b="1" dirty="0" smtClean="0">
                <a:solidFill>
                  <a:schemeClr val="bg2">
                    <a:lumMod val="50000"/>
                  </a:schemeClr>
                </a:solidFill>
                <a:latin typeface="Calibri" pitchFamily="34" charset="0"/>
              </a:rPr>
              <a:t>Linksys has calculated an savings</a:t>
            </a:r>
            <a:r>
              <a:rPr lang="en-US" sz="1400" b="1" baseline="0" dirty="0" smtClean="0">
                <a:solidFill>
                  <a:schemeClr val="bg2">
                    <a:lumMod val="50000"/>
                  </a:schemeClr>
                </a:solidFill>
                <a:latin typeface="Calibri" pitchFamily="34" charset="0"/>
              </a:rPr>
              <a:t> rate of $10MM annually</a:t>
            </a:r>
            <a:endParaRPr lang="en-US" b="1" dirty="0" smtClean="0"/>
          </a:p>
          <a:p>
            <a:pPr eaLnBrk="1" hangingPunct="1">
              <a:lnSpc>
                <a:spcPct val="90000"/>
              </a:lnSpc>
              <a:spcBef>
                <a:spcPct val="0"/>
              </a:spcBef>
            </a:pPr>
            <a:endParaRPr lang="en-US" b="1" dirty="0" smtClean="0"/>
          </a:p>
          <a:p>
            <a:pPr eaLnBrk="1" hangingPunct="1">
              <a:lnSpc>
                <a:spcPct val="90000"/>
              </a:lnSpc>
              <a:spcBef>
                <a:spcPct val="0"/>
              </a:spcBef>
            </a:pPr>
            <a:r>
              <a:rPr lang="en-US" b="1" dirty="0" smtClean="0"/>
              <a:t>What are your objectives?</a:t>
            </a:r>
          </a:p>
          <a:p>
            <a:pPr eaLnBrk="1" hangingPunct="1">
              <a:lnSpc>
                <a:spcPct val="90000"/>
              </a:lnSpc>
              <a:spcBef>
                <a:spcPct val="0"/>
              </a:spcBef>
            </a:pPr>
            <a:endParaRPr lang="en-US" b="1" dirty="0" smtClean="0"/>
          </a:p>
          <a:p>
            <a:pPr eaLnBrk="1" hangingPunct="1">
              <a:lnSpc>
                <a:spcPct val="90000"/>
              </a:lnSpc>
              <a:spcBef>
                <a:spcPct val="0"/>
              </a:spcBef>
            </a:pPr>
            <a:r>
              <a:rPr lang="en-US" b="1" dirty="0" smtClean="0"/>
              <a:t>We aim to turn your customers into your greatest asset – results and ROI are</a:t>
            </a:r>
            <a:r>
              <a:rPr lang="en-US" b="1" baseline="0" dirty="0" smtClean="0"/>
              <a:t> a built-in part of our engagement methodology.</a:t>
            </a:r>
            <a:endParaRPr lang="en-US" b="1" dirty="0"/>
          </a:p>
        </p:txBody>
      </p:sp>
      <p:sp>
        <p:nvSpPr>
          <p:cNvPr id="40964" name="Slide Number Placeholder 3"/>
          <p:cNvSpPr>
            <a:spLocks noGrp="1"/>
          </p:cNvSpPr>
          <p:nvPr>
            <p:ph type="sldNum" sz="quarter" idx="5"/>
          </p:nvPr>
        </p:nvSpPr>
        <p:spPr bwMode="auto">
          <a:ln>
            <a:miter lim="800000"/>
            <a:headEnd/>
            <a:tailEnd/>
          </a:ln>
        </p:spPr>
        <p:txBody>
          <a:bodyPr/>
          <a:lstStyle/>
          <a:p>
            <a:fld id="{2CB7CEA6-A2F3-D44F-BC78-61EBFDC3A24A}" type="slidenum">
              <a:rPr lang="en-US"/>
              <a:pPr/>
              <a:t>14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228600" indent="-228600" eaLnBrk="1" hangingPunct="1">
              <a:spcBef>
                <a:spcPct val="0"/>
              </a:spcBef>
            </a:pPr>
            <a:r>
              <a:rPr lang="en-US" sz="1000" dirty="0" smtClean="0">
                <a:ea typeface="ＭＳ Ｐゴシック"/>
                <a:cs typeface="ＭＳ Ｐゴシック"/>
              </a:rPr>
              <a:t>So how does a customer community help an organization accelerate innovation? In 4 key ways:</a:t>
            </a:r>
          </a:p>
          <a:p>
            <a:pPr marL="228600" indent="-228600" eaLnBrk="1" hangingPunct="1">
              <a:spcBef>
                <a:spcPct val="0"/>
              </a:spcBef>
              <a:buFontTx/>
              <a:buAutoNum type="arabicPeriod"/>
            </a:pPr>
            <a:r>
              <a:rPr lang="en-US" sz="1000" dirty="0" smtClean="0">
                <a:ea typeface="ＭＳ Ｐゴシック"/>
                <a:cs typeface="ＭＳ Ｐゴシック"/>
              </a:rPr>
              <a:t>Driving better-targeted and additional products to the market</a:t>
            </a:r>
          </a:p>
          <a:p>
            <a:pPr marL="228600" indent="-228600" eaLnBrk="1" hangingPunct="1">
              <a:spcBef>
                <a:spcPct val="0"/>
              </a:spcBef>
              <a:buFontTx/>
              <a:buAutoNum type="arabicPeriod"/>
            </a:pPr>
            <a:r>
              <a:rPr lang="en-US" sz="1000" dirty="0" smtClean="0">
                <a:ea typeface="ＭＳ Ｐゴシック"/>
                <a:cs typeface="ＭＳ Ｐゴシック"/>
              </a:rPr>
              <a:t>Reducing the cost of gathering customer feedback and insights</a:t>
            </a:r>
          </a:p>
          <a:p>
            <a:pPr marL="228600" indent="-228600" eaLnBrk="1" hangingPunct="1">
              <a:spcBef>
                <a:spcPct val="0"/>
              </a:spcBef>
              <a:buFontTx/>
              <a:buAutoNum type="arabicPeriod"/>
            </a:pPr>
            <a:r>
              <a:rPr lang="en-US" sz="1000" dirty="0" smtClean="0">
                <a:ea typeface="ＭＳ Ｐゴシック"/>
                <a:cs typeface="ＭＳ Ｐゴシック"/>
              </a:rPr>
              <a:t>Speeding the time-to-launch for new products and services</a:t>
            </a:r>
          </a:p>
          <a:p>
            <a:pPr marL="228600" indent="-228600" eaLnBrk="1" hangingPunct="1">
              <a:spcBef>
                <a:spcPct val="0"/>
              </a:spcBef>
              <a:buFontTx/>
              <a:buAutoNum type="arabicPeriod"/>
            </a:pPr>
            <a:r>
              <a:rPr lang="en-US" sz="1000" dirty="0" smtClean="0">
                <a:ea typeface="ＭＳ Ｐゴシック"/>
                <a:cs typeface="ＭＳ Ｐゴシック"/>
              </a:rPr>
              <a:t>Helping to bubble up issues and get them resolved faster</a:t>
            </a:r>
          </a:p>
          <a:p>
            <a:pPr marL="228600" indent="-228600" eaLnBrk="1" hangingPunct="1">
              <a:spcBef>
                <a:spcPct val="0"/>
              </a:spcBef>
            </a:pPr>
            <a:endParaRPr lang="en-US" sz="1000" dirty="0" smtClean="0">
              <a:ea typeface="ＭＳ Ｐゴシック"/>
              <a:cs typeface="ＭＳ Ｐゴシック"/>
            </a:endParaRPr>
          </a:p>
          <a:p>
            <a:pPr marL="228600" indent="-228600" eaLnBrk="1" hangingPunct="1">
              <a:spcBef>
                <a:spcPct val="0"/>
              </a:spcBef>
            </a:pPr>
            <a:r>
              <a:rPr lang="en-US" sz="1000" dirty="0" smtClean="0">
                <a:ea typeface="ＭＳ Ｐゴシック"/>
                <a:cs typeface="ＭＳ Ｐゴシック"/>
              </a:rPr>
              <a:t>Let’s talk briefly about how a customer community delivers on each of these benefits:</a:t>
            </a:r>
          </a:p>
          <a:p>
            <a:pPr marL="228600" indent="-228600" eaLnBrk="1" hangingPunct="1">
              <a:spcBef>
                <a:spcPct val="0"/>
              </a:spcBef>
              <a:buFontTx/>
              <a:buAutoNum type="arabicPeriod"/>
            </a:pPr>
            <a:r>
              <a:rPr lang="en-US" sz="1000" dirty="0" smtClean="0">
                <a:ea typeface="ＭＳ Ｐゴシック"/>
                <a:cs typeface="ＭＳ Ｐゴシック"/>
              </a:rPr>
              <a:t>A community helps prioritize and appropriately weight qualitative feedback because users can comment on and vote for others’ ideas, giving the company a sense for the collective opinion of its customer base vs. disparate, individual opinions.</a:t>
            </a:r>
          </a:p>
          <a:p>
            <a:pPr marL="228600" indent="-228600" eaLnBrk="1" hangingPunct="1">
              <a:spcBef>
                <a:spcPct val="0"/>
              </a:spcBef>
              <a:buFontTx/>
              <a:buAutoNum type="arabicPeriod"/>
            </a:pPr>
            <a:r>
              <a:rPr lang="en-US" sz="1000" dirty="0" smtClean="0">
                <a:ea typeface="ＭＳ Ｐゴシック"/>
                <a:cs typeface="ＭＳ Ｐゴシック"/>
              </a:rPr>
              <a:t>A community helps identify passionate customers who can provide rich and valuable innovation insights. Highly active community members, without the community for an outlet, might otherwise be unknown to a company. </a:t>
            </a:r>
          </a:p>
          <a:p>
            <a:pPr marL="228600" indent="-228600" eaLnBrk="1" hangingPunct="1">
              <a:spcBef>
                <a:spcPct val="0"/>
              </a:spcBef>
              <a:buFontTx/>
              <a:buAutoNum type="arabicPeriod"/>
            </a:pPr>
            <a:r>
              <a:rPr lang="en-US" sz="1000" dirty="0" smtClean="0">
                <a:ea typeface="ＭＳ Ｐゴシック"/>
                <a:cs typeface="ＭＳ Ｐゴシック"/>
              </a:rPr>
              <a:t>A community reduces the lead time and cost for ideation and customer feedback. Gathering input via idea exchanges, forum threads, and/or private boards is less costly in dollars and time, not to mention more iterative, than using traditional market research vehicles. As a result of listening to its community, iRobot launched an entirely new product line.</a:t>
            </a:r>
          </a:p>
          <a:p>
            <a:pPr marL="228600" indent="-228600" eaLnBrk="1" hangingPunct="1">
              <a:spcBef>
                <a:spcPct val="0"/>
              </a:spcBef>
              <a:buFontTx/>
              <a:buAutoNum type="arabicPeriod"/>
            </a:pPr>
            <a:r>
              <a:rPr lang="en-US" sz="1000" dirty="0" smtClean="0">
                <a:ea typeface="ＭＳ Ｐゴシック"/>
                <a:cs typeface="ＭＳ Ｐゴシック"/>
              </a:rPr>
              <a:t>A community makes it easier to capture and aggregate ad-hoc complaints that together signal an issue that requires a concerted resolution effort. It’s much more difficult to see patterns of customer issues when they are scattered among phone conversations, a complaint line, and perhaps an e-mail suggestion box. In Sprint’s case, a large group of customers went to work on their own, banding together in the community to start an online petition for a feature they felt was missing.</a:t>
            </a:r>
          </a:p>
        </p:txBody>
      </p:sp>
      <p:sp>
        <p:nvSpPr>
          <p:cNvPr id="7987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56303A9E-7831-440E-B9E3-5DFD891BAFE3}" type="slidenum">
              <a:rPr lang="en-US" sz="1200">
                <a:latin typeface="Calibri" pitchFamily="34" charset="0"/>
              </a:rPr>
              <a:pPr algn="r"/>
              <a:t>15</a:t>
            </a:fld>
            <a:endParaRPr 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marL="228600" indent="-228600" eaLnBrk="1" hangingPunct="1">
              <a:lnSpc>
                <a:spcPct val="80000"/>
              </a:lnSpc>
              <a:spcBef>
                <a:spcPct val="0"/>
              </a:spcBef>
            </a:pPr>
            <a:r>
              <a:rPr lang="en-US" sz="1100" dirty="0" smtClean="0">
                <a:ea typeface="ＭＳ Ｐゴシック"/>
                <a:cs typeface="ＭＳ Ｐゴシック"/>
              </a:rPr>
              <a:t>So how does a customer community help an organization drive marketing &amp; sales? In 6 key ways:</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Enhancing search engine optimization or “SEO”</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Amplifying positive buzz from satisfied customers</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Improving the important metric of conversion rate from browser to buyer</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Lowering the cost of obtaining contact information from prospects</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Increasing traffic to online product pages, and even offline channels like stores</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Increasing the average order value</a:t>
            </a:r>
          </a:p>
          <a:p>
            <a:pPr marL="228600" indent="-228600" eaLnBrk="1" hangingPunct="1">
              <a:lnSpc>
                <a:spcPct val="80000"/>
              </a:lnSpc>
              <a:spcBef>
                <a:spcPct val="0"/>
              </a:spcBef>
              <a:buFontTx/>
              <a:buAutoNum type="arabicPeriod"/>
            </a:pPr>
            <a:endParaRPr lang="en-US" sz="1100" dirty="0" smtClean="0">
              <a:ea typeface="ＭＳ Ｐゴシック"/>
              <a:cs typeface="ＭＳ Ｐゴシック"/>
            </a:endParaRPr>
          </a:p>
          <a:p>
            <a:pPr marL="228600" indent="-228600" eaLnBrk="1" hangingPunct="1">
              <a:lnSpc>
                <a:spcPct val="80000"/>
              </a:lnSpc>
              <a:spcBef>
                <a:spcPct val="0"/>
              </a:spcBef>
            </a:pPr>
            <a:r>
              <a:rPr lang="en-US" sz="1100" dirty="0" smtClean="0">
                <a:ea typeface="ＭＳ Ｐゴシック"/>
                <a:cs typeface="ＭＳ Ｐゴシック"/>
              </a:rPr>
              <a:t>Let’s talk briefly about how a customer community delivers on each of these benefits:</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A community helps increase a company’s online brand awareness and thus SEO efforts because search engine algorithms favor user-generated content (UCG). Plus, keywords on community pages tend to be highly relevant and thus rewarded by search engines because they reflect the collective interests of customers.</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Many users have reported that their positive community experience has prompted them to advocate for that company on the community and through other channels, creating brand advocates and increasing word-of-mouth promotion.</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Because users trust their peers much more than company marketers, positive community buzz can drive a user along the buying cycle and turn browsing shoppers into buyers. A well-known electronics store reported a significant improvement in their shopper-to-buyer conversion rate after deploying a community.</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Community participation is a high-value, low-cost offer that incents prospects to provide their information, which can easily be exported to a direct marketing system.</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Community buzz can easily prompt interest for a product or service, turning a community visitor into a shopper.</a:t>
            </a:r>
          </a:p>
          <a:p>
            <a:pPr marL="228600" indent="-228600" eaLnBrk="1" hangingPunct="1">
              <a:lnSpc>
                <a:spcPct val="80000"/>
              </a:lnSpc>
              <a:spcBef>
                <a:spcPct val="0"/>
              </a:spcBef>
              <a:buFontTx/>
              <a:buAutoNum type="arabicPeriod"/>
            </a:pPr>
            <a:r>
              <a:rPr lang="en-US" sz="1100" dirty="0" smtClean="0">
                <a:ea typeface="ＭＳ Ｐゴシック"/>
                <a:cs typeface="ＭＳ Ｐゴシック"/>
              </a:rPr>
              <a:t>Community conversations and company-driven announcement widgets introduce users to products and services they may not have been considering, increasing the average transaction value.</a:t>
            </a:r>
          </a:p>
        </p:txBody>
      </p:sp>
      <p:sp>
        <p:nvSpPr>
          <p:cNvPr id="839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AC3D8267-C7BE-491C-81FD-6E1CD90AF7C7}" type="slidenum">
              <a:rPr lang="en-US" sz="1200">
                <a:latin typeface="Calibri" pitchFamily="34" charset="0"/>
              </a:rPr>
              <a:pPr algn="r"/>
              <a:t>16</a:t>
            </a:fld>
            <a:endParaRPr lang="en-US"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marL="228600" indent="-228600" eaLnBrk="1" hangingPunct="1">
              <a:lnSpc>
                <a:spcPct val="70000"/>
              </a:lnSpc>
              <a:spcBef>
                <a:spcPct val="0"/>
              </a:spcBef>
            </a:pPr>
            <a:endParaRPr lang="en-US" sz="1000" b="1" dirty="0" smtClean="0">
              <a:ea typeface="ＭＳ Ｐゴシック"/>
              <a:cs typeface="ＭＳ Ｐゴシック"/>
            </a:endParaRPr>
          </a:p>
          <a:p>
            <a:pPr marL="228600" indent="-228600" eaLnBrk="1" hangingPunct="1">
              <a:lnSpc>
                <a:spcPct val="70000"/>
              </a:lnSpc>
              <a:spcBef>
                <a:spcPct val="0"/>
              </a:spcBef>
            </a:pPr>
            <a:r>
              <a:rPr lang="en-US" sz="1000" dirty="0" smtClean="0">
                <a:ea typeface="ＭＳ Ｐゴシック"/>
                <a:cs typeface="ＭＳ Ｐゴシック"/>
              </a:rPr>
              <a:t>So how does a customer community help an organization reduce its support costs? In 4 key ways:</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Deflecting – or shifting – support questions from the call center to the community – this is typically the easiest benefit to measure and is the one that delivers the biggest savings.</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Helping reps resolve issues more quickly and avoid escalation to the next support tier</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Eliminating the need for alternative support channels such as e-mail</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Shouldering some of the burden of requirements such as multi-lingual customer support and volume spike-handling</a:t>
            </a:r>
          </a:p>
          <a:p>
            <a:pPr marL="228600" indent="-228600" eaLnBrk="1" hangingPunct="1">
              <a:lnSpc>
                <a:spcPct val="70000"/>
              </a:lnSpc>
              <a:spcBef>
                <a:spcPct val="0"/>
              </a:spcBef>
              <a:buFontTx/>
              <a:buAutoNum type="arabicPeriod"/>
            </a:pPr>
            <a:endParaRPr lang="en-US" sz="1000" dirty="0" smtClean="0">
              <a:ea typeface="ＭＳ Ｐゴシック"/>
              <a:cs typeface="ＭＳ Ｐゴシック"/>
            </a:endParaRPr>
          </a:p>
          <a:p>
            <a:pPr marL="228600" indent="-228600" eaLnBrk="1" hangingPunct="1">
              <a:lnSpc>
                <a:spcPct val="70000"/>
              </a:lnSpc>
              <a:spcBef>
                <a:spcPct val="0"/>
              </a:spcBef>
            </a:pPr>
            <a:r>
              <a:rPr lang="en-US" sz="1000" dirty="0" smtClean="0">
                <a:ea typeface="ＭＳ Ｐゴシック"/>
                <a:cs typeface="ＭＳ Ｐゴシック"/>
              </a:rPr>
              <a:t>Let’s talk briefly about how a customer community delivers on each of these benefits:</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A community helps reduce call center volume because a customer with a support question can browse and search forum threads to quickly find an answer to their question from a trusted source, one of their peers. And if they can’t find an answer, they can easily post their question to the community…and often receive multiple replies within a short period of time. A customer posting a question and getting an answer constitutes a direct call deflection. Many other customers then browsing the community and finding that same answer without having to post their own question constitutes indirect call deflection. Pitney Bowes was so successful at getting customers to answer each other’s questions about a postal rate increase that they saved $300,000 in support costs in just 4 weeks.</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A community increases agent productivity because community content is an additional, fresh source of information that enhances the knowledge already available to support reps. One Lithium customer said that their community produces on average 2 Accepted Solutions (so verified answers to a question) for every one article produced by the company’s paid knowledge base team.</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A community often eliminates the need for alternative support channels like e-mail or live chat. The community can handle these inquiries with no negative impact, particularly when a company puts in place an escalation path for unanswered posts. Linksys and TV Land are examples of companies that successfully eliminated alternative customer service channels after they deployed a community.</a:t>
            </a:r>
          </a:p>
          <a:p>
            <a:pPr marL="228600" indent="-228600" eaLnBrk="1" hangingPunct="1">
              <a:lnSpc>
                <a:spcPct val="70000"/>
              </a:lnSpc>
              <a:spcBef>
                <a:spcPct val="0"/>
              </a:spcBef>
              <a:buFontTx/>
              <a:buAutoNum type="arabicPeriod"/>
            </a:pPr>
            <a:r>
              <a:rPr lang="en-US" sz="1000" dirty="0" smtClean="0">
                <a:ea typeface="ＭＳ Ｐゴシック"/>
                <a:cs typeface="ＭＳ Ｐゴシック"/>
              </a:rPr>
              <a:t>Finally, a community can help minimize additional support investments. Product-specific boards can reduce the need for agents trained on long-tail – meaning your older – products, and language-specific communities can reduce the burden on multi-lingual agents. Finally, a SaaS-based community provides a robust front-line for a traffic spike, as capacity can be quickly increased to meet volume demands. Linksys’ community “saved Christmas” when one of their overseas call centers went down after an earthquake, and another company was pleasantly surprised to learn that customer found their own way to the community during a 2-week mandatory holiday shut-down that reduced the call center staff. </a:t>
            </a:r>
          </a:p>
        </p:txBody>
      </p:sp>
      <p:sp>
        <p:nvSpPr>
          <p:cNvPr id="880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C0BE6C47-F83A-4FFA-8D21-64DBE78CEF11}" type="slidenum">
              <a:rPr lang="en-US" sz="1200">
                <a:latin typeface="Calibri" pitchFamily="34" charset="0"/>
              </a:rPr>
              <a:pPr algn="r"/>
              <a:t>17</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4266">
              <a:defRPr/>
            </a:pPr>
            <a:endParaRPr lang="en-US" dirty="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7071" indent="-247071">
              <a:buFont typeface="Arial" pitchFamily="34" charset="0"/>
              <a:buChar char="•"/>
            </a:pPr>
            <a:r>
              <a:rPr lang="en-US" sz="1300" dirty="0" smtClean="0"/>
              <a:t>First is traffic. This is obvious b/c if no one comes to the community, the communities will fail.</a:t>
            </a:r>
          </a:p>
          <a:p>
            <a:pPr marL="247071" indent="-247071">
              <a:buFont typeface="Arial" pitchFamily="34" charset="0"/>
              <a:buChar char="•"/>
            </a:pPr>
            <a:r>
              <a:rPr lang="en-US" sz="1300" dirty="0" smtClean="0"/>
              <a:t>This is simple to measure, just count the number of page views</a:t>
            </a:r>
          </a:p>
          <a:p>
            <a:pPr marL="247071" indent="-247071">
              <a:buFont typeface="Arial" pitchFamily="34" charset="0"/>
              <a:buChar char="•"/>
            </a:pPr>
            <a:r>
              <a:rPr lang="en-US" sz="1300" dirty="0" smtClean="0"/>
              <a:t>Take into account for robot crawlers.</a:t>
            </a:r>
          </a:p>
          <a:p>
            <a:pPr marL="247071" indent="-247071">
              <a:buFont typeface="Arial" pitchFamily="34" charset="0"/>
              <a:buChar char="•"/>
            </a:pPr>
            <a:endParaRPr lang="en-US" sz="1300" dirty="0" smtClean="0"/>
          </a:p>
          <a:p>
            <a:pPr marL="247071" indent="-247071" defTabSz="988284">
              <a:buFont typeface="Arial" pitchFamily="34" charset="0"/>
              <a:buChar char="•"/>
              <a:defRPr/>
            </a:pPr>
            <a:r>
              <a:rPr lang="en-US" sz="1300" dirty="0" smtClean="0"/>
              <a:t>Because everything is open to public, you can do a lot without registering or logging in.</a:t>
            </a:r>
          </a:p>
          <a:p>
            <a:pPr marL="247071" indent="-247071" defTabSz="988284">
              <a:buFont typeface="Arial" pitchFamily="34" charset="0"/>
              <a:buChar char="•"/>
              <a:defRPr/>
            </a:pPr>
            <a:r>
              <a:rPr lang="en-US" sz="1300" dirty="0" smtClean="0"/>
              <a:t>Ex: read message, search for answers, navigate, checkout people’s public profile, etc.</a:t>
            </a:r>
          </a:p>
          <a:p>
            <a:pPr marL="247071" indent="-247071">
              <a:buFont typeface="Arial" pitchFamily="34" charset="0"/>
              <a:buChar char="•"/>
            </a:pPr>
            <a:r>
              <a:rPr lang="en-US" sz="1300" dirty="0" smtClean="0"/>
              <a:t>We call these passive engagement because users are just consuming existing contents.</a:t>
            </a:r>
          </a:p>
          <a:p>
            <a:endParaRPr lang="en-US" dirty="0"/>
          </a:p>
        </p:txBody>
      </p:sp>
      <p:sp>
        <p:nvSpPr>
          <p:cNvPr id="4" name="Slide Number Placeholder 3"/>
          <p:cNvSpPr>
            <a:spLocks noGrp="1"/>
          </p:cNvSpPr>
          <p:nvPr>
            <p:ph type="sldNum" sz="quarter" idx="10"/>
          </p:nvPr>
        </p:nvSpPr>
        <p:spPr/>
        <p:txBody>
          <a:bodyPr/>
          <a:lstStyle/>
          <a:p>
            <a:fld id="{E0F4C613-2D6D-4F52-B71F-6165B489DF1A}" type="slidenum">
              <a:rPr lang="en-US" smtClean="0"/>
              <a:pPr/>
              <a:t>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22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24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25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spcBef>
                <a:spcPct val="0"/>
              </a:spcBef>
            </a:pPr>
            <a:r>
              <a:rPr lang="en-US" b="1" dirty="0" smtClean="0"/>
              <a:t>Simply</a:t>
            </a:r>
            <a:r>
              <a:rPr lang="en-US" b="1" baseline="0" dirty="0" smtClean="0"/>
              <a:t> understanding the value of advocates is one thing. T</a:t>
            </a:r>
            <a:r>
              <a:rPr lang="en-US" sz="1200" b="1" kern="1200" dirty="0" smtClean="0">
                <a:solidFill>
                  <a:schemeClr val="tx1"/>
                </a:solidFill>
                <a:latin typeface="+mn-lt"/>
                <a:ea typeface="ＭＳ Ｐゴシック" pitchFamily="-65" charset="-128"/>
                <a:cs typeface="ＭＳ Ｐゴシック" pitchFamily="-65" charset="-128"/>
              </a:rPr>
              <a:t>he ability to measure, drive business insight, target users and act is crucial.  Without it, your community could be languishing and you would have no idea why.  Remember, the only reason to invest in community is to drive a real business result – you need data to do that.  </a:t>
            </a:r>
          </a:p>
          <a:p>
            <a:pPr lvl="0"/>
            <a:endParaRPr lang="en-US" sz="1200" b="1" kern="1200" dirty="0" smtClean="0">
              <a:solidFill>
                <a:schemeClr val="tx1"/>
              </a:solidFill>
              <a:latin typeface="+mn-lt"/>
              <a:ea typeface="ＭＳ Ｐゴシック" pitchFamily="-65" charset="-128"/>
              <a:cs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One of the most common questions we hear from CMOs and other executives is, “How do I measure what we are doing?  How do we know if we are being successful?” Metrics is one thing, but to be truly useful, data needs to be actionable.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Take our platform as an example - our solution provides the deepest reporting capability in the industry with over </a:t>
            </a:r>
            <a:r>
              <a:rPr lang="en-US" b="1" u="sng" baseline="0" dirty="0" smtClean="0"/>
              <a:t>200</a:t>
            </a:r>
            <a:r>
              <a:rPr lang="en-US" b="1" baseline="0" dirty="0" smtClean="0"/>
              <a:t> metrics and the ability to pull trend reports on those at any time.  But for most people, these are just numbers. What most people want to know is – is my community healthy and what can I do to improve. Understanding this is crucial for success.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Imagine a FICO-type score for communities? Something that gives you an instant assessment of health, regardless of community size, age or customer base.  </a:t>
            </a:r>
            <a:r>
              <a:rPr lang="en-US" sz="1200" b="1" kern="1200" baseline="0" dirty="0" smtClean="0">
                <a:solidFill>
                  <a:schemeClr val="tx1"/>
                </a:solidFill>
                <a:latin typeface="+mn-lt"/>
              </a:rPr>
              <a:t>Our Insights offering, centered around t</a:t>
            </a:r>
            <a:r>
              <a:rPr lang="en-US" sz="1200" b="1" kern="1200" dirty="0" smtClean="0">
                <a:solidFill>
                  <a:schemeClr val="tx1"/>
                </a:solidFill>
                <a:latin typeface="+mn-lt"/>
                <a:ea typeface="ＭＳ Ｐゴシック" pitchFamily="-65" charset="-128"/>
                <a:cs typeface="ＭＳ Ｐゴシック" pitchFamily="-65" charset="-128"/>
              </a:rPr>
              <a:t>he Community Health Index (CHI) is a measure we developed as part of Insights, supported by a research database containing data from more than 150 communities over Lithium’s ten years of operation . With this weekly</a:t>
            </a:r>
            <a:r>
              <a:rPr lang="en-US" sz="1200" b="1" kern="1200" baseline="0" dirty="0" smtClean="0">
                <a:solidFill>
                  <a:schemeClr val="tx1"/>
                </a:solidFill>
                <a:latin typeface="+mn-lt"/>
                <a:ea typeface="ＭＳ Ｐゴシック" pitchFamily="-65" charset="-128"/>
                <a:cs typeface="ＭＳ Ｐゴシック" pitchFamily="-65" charset="-128"/>
              </a:rPr>
              <a:t> score and report, we are able to isolate dimensions that are going well, isolate those that need focus, and then provide recommendations as to what to do about it.  </a:t>
            </a:r>
            <a:r>
              <a:rPr lang="en-US" sz="1200" b="1" kern="1200" dirty="0" smtClean="0">
                <a:solidFill>
                  <a:schemeClr val="tx1"/>
                </a:solidFill>
                <a:latin typeface="+mn-lt"/>
                <a:ea typeface="ＭＳ Ｐゴシック" pitchFamily="-65" charset="-128"/>
                <a:cs typeface="ＭＳ Ｐゴシック" pitchFamily="-65" charset="-128"/>
              </a:rPr>
              <a:t>We thought this was so important – and are so committed to successful communities</a:t>
            </a:r>
            <a:r>
              <a:rPr lang="en-US" sz="1200" b="1" kern="1200" baseline="0" dirty="0" smtClean="0">
                <a:solidFill>
                  <a:schemeClr val="tx1"/>
                </a:solidFill>
                <a:latin typeface="+mn-lt"/>
                <a:ea typeface="ＭＳ Ｐゴシック" pitchFamily="-65" charset="-128"/>
                <a:cs typeface="ＭＳ Ｐゴシック" pitchFamily="-65" charset="-128"/>
              </a:rPr>
              <a:t> -- </a:t>
            </a:r>
            <a:r>
              <a:rPr lang="en-US" sz="1200" b="1" kern="1200" dirty="0" smtClean="0">
                <a:solidFill>
                  <a:schemeClr val="tx1"/>
                </a:solidFill>
                <a:latin typeface="+mn-lt"/>
                <a:ea typeface="ＭＳ Ｐゴシック" pitchFamily="-65" charset="-128"/>
                <a:cs typeface="ＭＳ Ｐゴシック" pitchFamily="-65" charset="-128"/>
              </a:rPr>
              <a:t>that we published the formula as an</a:t>
            </a:r>
            <a:r>
              <a:rPr lang="en-US" sz="1200" b="1" kern="1200" baseline="0" dirty="0" smtClean="0">
                <a:solidFill>
                  <a:schemeClr val="tx1"/>
                </a:solidFill>
                <a:latin typeface="+mn-lt"/>
                <a:ea typeface="ＭＳ Ｐゴシック" pitchFamily="-65" charset="-128"/>
                <a:cs typeface="ＭＳ Ｐゴシック" pitchFamily="-65" charset="-128"/>
              </a:rPr>
              <a:t> open standard for all in the industry to use, regardless of the underlying platform.</a:t>
            </a:r>
            <a:endParaRPr lang="en-US" sz="1200" b="1" kern="1200" dirty="0" smtClean="0">
              <a:solidFill>
                <a:schemeClr val="tx1"/>
              </a:solidFill>
              <a:latin typeface="+mn-lt"/>
              <a:ea typeface="ＭＳ Ｐゴシック" pitchFamily="-65" charset="-128"/>
              <a:cs typeface="ＭＳ Ｐゴシック" pitchFamily="-65" charset="-128"/>
            </a:endParaRPr>
          </a:p>
          <a:p>
            <a:r>
              <a:rPr lang="en-US" sz="1200" b="1" kern="1200" dirty="0" smtClean="0">
                <a:solidFill>
                  <a:schemeClr val="tx1"/>
                </a:solidFill>
                <a:latin typeface="+mn-lt"/>
                <a:ea typeface="ＭＳ Ｐゴシック" pitchFamily="-65" charset="-128"/>
                <a:cs typeface="ＭＳ Ｐゴシック" pitchFamily="-65"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65" charset="-128"/>
                <a:cs typeface="ＭＳ Ｐゴシック" pitchFamily="-65" charset="-128"/>
              </a:rPr>
              <a:t>We offer community</a:t>
            </a:r>
            <a:r>
              <a:rPr lang="en-US" sz="1200" b="1" kern="1200" baseline="0" dirty="0" smtClean="0">
                <a:solidFill>
                  <a:schemeClr val="tx1"/>
                </a:solidFill>
                <a:latin typeface="+mn-lt"/>
                <a:ea typeface="ＭＳ Ｐゴシック" pitchFamily="-65" charset="-128"/>
                <a:cs typeface="ＭＳ Ｐゴシック" pitchFamily="-65" charset="-128"/>
              </a:rPr>
              <a:t> managers a </a:t>
            </a:r>
            <a:r>
              <a:rPr lang="en-US" sz="1200" b="1" kern="1200" dirty="0" smtClean="0">
                <a:solidFill>
                  <a:schemeClr val="tx1"/>
                </a:solidFill>
                <a:latin typeface="+mn-lt"/>
                <a:ea typeface="ＭＳ Ｐゴシック" pitchFamily="-65" charset="-128"/>
                <a:cs typeface="ＭＳ Ｐゴシック" pitchFamily="-65" charset="-128"/>
              </a:rPr>
              <a:t>Lifecycle Benchmark Service, which is an industry leading offering you the ability to not only measure</a:t>
            </a:r>
            <a:r>
              <a:rPr lang="en-US" sz="1200" b="1" kern="1200" baseline="0" dirty="0" smtClean="0">
                <a:solidFill>
                  <a:schemeClr val="tx1"/>
                </a:solidFill>
                <a:latin typeface="+mn-lt"/>
                <a:ea typeface="ＭＳ Ｐゴシック" pitchFamily="-65" charset="-128"/>
                <a:cs typeface="ＭＳ Ｐゴシック" pitchFamily="-65" charset="-128"/>
              </a:rPr>
              <a:t> </a:t>
            </a:r>
            <a:r>
              <a:rPr lang="en-US" sz="1200" b="1" kern="1200" dirty="0" smtClean="0">
                <a:solidFill>
                  <a:schemeClr val="tx1"/>
                </a:solidFill>
                <a:latin typeface="+mn-lt"/>
                <a:ea typeface="ＭＳ Ｐゴシック" pitchFamily="-65" charset="-128"/>
                <a:cs typeface="ＭＳ Ｐゴシック" pitchFamily="-65" charset="-128"/>
              </a:rPr>
              <a:t>the health of your own community, but also to benchmark against industry best practices.  From the very first hours of the community launch and throughout your communities’ life.  If supporting data indicates that a community isn't heading in the right direction,</a:t>
            </a:r>
            <a:r>
              <a:rPr lang="en-US" sz="1200" b="1" kern="1200" baseline="0" dirty="0" smtClean="0">
                <a:solidFill>
                  <a:schemeClr val="tx1"/>
                </a:solidFill>
                <a:latin typeface="+mn-lt"/>
                <a:ea typeface="ＭＳ Ｐゴシック" pitchFamily="-65" charset="-128"/>
                <a:cs typeface="ＭＳ Ｐゴシック" pitchFamily="-65" charset="-128"/>
              </a:rPr>
              <a:t> </a:t>
            </a:r>
            <a:r>
              <a:rPr lang="en-US" sz="1200" b="1" kern="1200" dirty="0" smtClean="0">
                <a:solidFill>
                  <a:schemeClr val="tx1"/>
                </a:solidFill>
                <a:latin typeface="+mn-lt"/>
                <a:ea typeface="ＭＳ Ｐゴシック" pitchFamily="-65" charset="-128"/>
                <a:cs typeface="ＭＳ Ｐゴシック" pitchFamily="-65" charset="-128"/>
              </a:rPr>
              <a:t>action can be taken proactively to correct course.  You can think of this service as a GPS system versus a map.  A map will help you get from where you are to where you want to go, but a GPS system, aside from providing the same mapping functionality (analogous to an implementation and support work plan) will also tell you how long it will take you to get to your direction, alert you when a significant turn is coming up, warn you when you are no longer following the prescribed or optimal route, or re- calculate a new path to your desired goal/destination.  </a:t>
            </a:r>
          </a:p>
          <a:p>
            <a:pPr>
              <a:buFontTx/>
              <a:buNone/>
            </a:pPr>
            <a:endParaRPr lang="en-US" b="1" baseline="0" dirty="0" smtClean="0"/>
          </a:p>
          <a:p>
            <a:pPr>
              <a:buFontTx/>
              <a:buNone/>
            </a:pPr>
            <a:r>
              <a:rPr lang="en-US" b="1" baseline="0" dirty="0" smtClean="0"/>
              <a:t>The ability to pull out information about user behavior – not just content – is a critical factor in managing and driving the successful growth of a community.  This sort of information allows us to ensure we are meeting ROI goals together.</a:t>
            </a:r>
          </a:p>
        </p:txBody>
      </p:sp>
      <p:sp>
        <p:nvSpPr>
          <p:cNvPr id="40964" name="Slide Number Placeholder 3"/>
          <p:cNvSpPr>
            <a:spLocks noGrp="1"/>
          </p:cNvSpPr>
          <p:nvPr>
            <p:ph type="sldNum" sz="quarter" idx="5"/>
          </p:nvPr>
        </p:nvSpPr>
        <p:spPr bwMode="auto">
          <a:ln>
            <a:miter lim="800000"/>
            <a:headEnd/>
            <a:tailEnd/>
          </a:ln>
        </p:spPr>
        <p:txBody>
          <a:bodyPr/>
          <a:lstStyle/>
          <a:p>
            <a:fld id="{2CB7CEA6-A2F3-D44F-BC78-61EBFDC3A24A}" type="slidenum">
              <a:rPr lang="en-US"/>
              <a:pPr/>
              <a:t>26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27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smtClean="0"/>
              <a:t>Let’s discuss what a complete solution looks like.  </a:t>
            </a:r>
          </a:p>
          <a:p>
            <a:pPr>
              <a:spcBef>
                <a:spcPct val="0"/>
              </a:spcBef>
            </a:pPr>
            <a:endParaRPr lang="en-US" b="1" dirty="0" smtClean="0"/>
          </a:p>
          <a:p>
            <a:pPr>
              <a:spcBef>
                <a:spcPct val="0"/>
              </a:spcBef>
            </a:pPr>
            <a:r>
              <a:rPr lang="en-US" b="1" dirty="0" smtClean="0"/>
              <a:t>First, and foremost, </a:t>
            </a:r>
            <a:r>
              <a:rPr lang="en-US" b="1" baseline="0" dirty="0" smtClean="0"/>
              <a:t>one of the most essential elements to success is engagement of your customer advocates or ‘</a:t>
            </a:r>
            <a:r>
              <a:rPr lang="en-US" b="1" baseline="0" dirty="0" err="1" smtClean="0"/>
              <a:t>superusers</a:t>
            </a:r>
            <a:r>
              <a:rPr lang="en-US" b="1" baseline="0" dirty="0" smtClean="0"/>
              <a:t>’ within the community. These users – generally 1-2% -- are what makes communities go.  If you only take away one thing from our conversation today – this is the most important. This 1-2% typically will create nearly 50% of the content in a community. This draws in the other 99% of folks that make a community vibrant – this is the physics of online community.  This behavioral science has been well tested and proven in the consumer world by winners such as Yelp, Wikipedia, </a:t>
            </a:r>
            <a:r>
              <a:rPr lang="en-US" b="1" baseline="0" dirty="0" err="1" smtClean="0"/>
              <a:t>TripAdvisor</a:t>
            </a:r>
            <a:r>
              <a:rPr lang="en-US" b="1" baseline="0" dirty="0" smtClean="0"/>
              <a:t>, and eBay.  In fact, Twitter just validated it again – Harvard released a study recently showing that  90% of Twitter activity was driven by 10% of the users.</a:t>
            </a:r>
          </a:p>
          <a:p>
            <a:pPr>
              <a:spcBef>
                <a:spcPct val="0"/>
              </a:spcBef>
            </a:pPr>
            <a:endParaRPr lang="en-US" b="1" baseline="0" dirty="0" smtClean="0"/>
          </a:p>
          <a:p>
            <a:r>
              <a:rPr lang="en-US" sz="1200" b="1" dirty="0" smtClean="0">
                <a:solidFill>
                  <a:schemeClr val="tx2"/>
                </a:solidFill>
                <a:latin typeface="Calibri" pitchFamily="34" charset="0"/>
              </a:rPr>
              <a:t>“</a:t>
            </a:r>
            <a:r>
              <a:rPr lang="en-US" sz="1200" b="1" dirty="0" err="1" smtClean="0">
                <a:solidFill>
                  <a:schemeClr val="tx2"/>
                </a:solidFill>
                <a:latin typeface="Calibri" pitchFamily="34" charset="0"/>
              </a:rPr>
              <a:t>Superusers</a:t>
            </a:r>
            <a:r>
              <a:rPr lang="en-US" sz="1200" b="1" dirty="0" smtClean="0">
                <a:solidFill>
                  <a:schemeClr val="tx2"/>
                </a:solidFill>
                <a:latin typeface="Calibri" pitchFamily="34" charset="0"/>
              </a:rPr>
              <a:t>” are your deepest advocates – and every business has them -- they are your:</a:t>
            </a:r>
          </a:p>
          <a:p>
            <a:endParaRPr lang="en-US" sz="1200" b="1" dirty="0" smtClean="0">
              <a:solidFill>
                <a:schemeClr val="tx2"/>
              </a:solidFill>
              <a:latin typeface="Calibri" pitchFamily="34" charset="0"/>
            </a:endParaRPr>
          </a:p>
          <a:p>
            <a:pPr>
              <a:buFont typeface="Arial" pitchFamily="34" charset="0"/>
              <a:buChar char="•"/>
            </a:pPr>
            <a:r>
              <a:rPr lang="en-US" sz="1200" b="1" dirty="0" smtClean="0">
                <a:solidFill>
                  <a:schemeClr val="tx2"/>
                </a:solidFill>
                <a:latin typeface="Calibri" pitchFamily="34" charset="0"/>
              </a:rPr>
              <a:t> online sales &amp; marketing team </a:t>
            </a:r>
          </a:p>
          <a:p>
            <a:pPr>
              <a:buFont typeface="Arial" pitchFamily="34" charset="0"/>
              <a:buChar char="•"/>
            </a:pPr>
            <a:r>
              <a:rPr lang="en-US" sz="1200" b="1" dirty="0" smtClean="0">
                <a:solidFill>
                  <a:schemeClr val="tx2"/>
                </a:solidFill>
                <a:latin typeface="Calibri" pitchFamily="34" charset="0"/>
              </a:rPr>
              <a:t> your brand evangelists</a:t>
            </a:r>
          </a:p>
          <a:p>
            <a:pPr>
              <a:buFont typeface="Arial" pitchFamily="34" charset="0"/>
              <a:buChar char="•"/>
            </a:pPr>
            <a:r>
              <a:rPr lang="en-US" sz="1200" b="1" dirty="0" smtClean="0">
                <a:solidFill>
                  <a:schemeClr val="tx2"/>
                </a:solidFill>
                <a:latin typeface="Calibri" pitchFamily="34" charset="0"/>
              </a:rPr>
              <a:t> your support problem solvers</a:t>
            </a:r>
          </a:p>
          <a:p>
            <a:pPr>
              <a:buFont typeface="Arial" pitchFamily="34" charset="0"/>
              <a:buChar char="•"/>
            </a:pPr>
            <a:r>
              <a:rPr lang="en-US" sz="1200" b="1" dirty="0" smtClean="0">
                <a:solidFill>
                  <a:schemeClr val="tx2"/>
                </a:solidFill>
                <a:latin typeface="Calibri" pitchFamily="34" charset="0"/>
              </a:rPr>
              <a:t> your product experts</a:t>
            </a:r>
          </a:p>
          <a:p>
            <a:pPr>
              <a:buFont typeface="Arial" pitchFamily="34" charset="0"/>
              <a:buChar char="•"/>
            </a:pPr>
            <a:endParaRPr lang="en-US" sz="1200" b="1" dirty="0" smtClean="0">
              <a:solidFill>
                <a:schemeClr val="tx2"/>
              </a:solidFill>
              <a:latin typeface="Calibri" pitchFamily="34" charset="0"/>
            </a:endParaRPr>
          </a:p>
          <a:p>
            <a:r>
              <a:rPr lang="en-US" sz="1200" b="1" dirty="0" smtClean="0">
                <a:solidFill>
                  <a:schemeClr val="tx2"/>
                </a:solidFill>
                <a:latin typeface="Calibri" pitchFamily="34" charset="0"/>
              </a:rPr>
              <a:t>Typically, these folks:</a:t>
            </a:r>
          </a:p>
          <a:p>
            <a:endParaRPr lang="en-US" sz="1200" b="1" dirty="0" smtClean="0">
              <a:solidFill>
                <a:schemeClr val="tx2"/>
              </a:solidFill>
              <a:latin typeface="Calibri" pitchFamily="34" charset="0"/>
            </a:endParaRPr>
          </a:p>
          <a:p>
            <a:pPr>
              <a:buFont typeface="Arial" pitchFamily="34" charset="0"/>
              <a:buChar char="•"/>
            </a:pPr>
            <a:r>
              <a:rPr lang="en-US" sz="1200" b="1" dirty="0" smtClean="0">
                <a:solidFill>
                  <a:schemeClr val="tx2"/>
                </a:solidFill>
                <a:latin typeface="Calibri" pitchFamily="34" charset="0"/>
              </a:rPr>
              <a:t> personalize 40 different system settings</a:t>
            </a:r>
          </a:p>
          <a:p>
            <a:pPr>
              <a:buFont typeface="Arial" pitchFamily="34" charset="0"/>
              <a:buChar char="•"/>
            </a:pPr>
            <a:r>
              <a:rPr lang="en-US" sz="1200" b="1" dirty="0" smtClean="0">
                <a:solidFill>
                  <a:schemeClr val="tx2"/>
                </a:solidFill>
                <a:latin typeface="Calibri" pitchFamily="34" charset="0"/>
              </a:rPr>
              <a:t> take over community management and administration responsibilities</a:t>
            </a:r>
          </a:p>
          <a:p>
            <a:pPr>
              <a:buFont typeface="Arial" pitchFamily="34" charset="0"/>
              <a:buChar char="•"/>
            </a:pPr>
            <a:r>
              <a:rPr lang="en-US" sz="1200" b="1" dirty="0" smtClean="0">
                <a:solidFill>
                  <a:schemeClr val="tx2"/>
                </a:solidFill>
                <a:latin typeface="Calibri" pitchFamily="34" charset="0"/>
              </a:rPr>
              <a:t> spend hours per day to advance their reputation and permissions – like the AT&amp;T example  I mentioned earlier, there are folks</a:t>
            </a:r>
            <a:r>
              <a:rPr lang="en-US" sz="1200" b="1" baseline="0" dirty="0" smtClean="0">
                <a:solidFill>
                  <a:schemeClr val="tx2"/>
                </a:solidFill>
                <a:latin typeface="Calibri" pitchFamily="34" charset="0"/>
              </a:rPr>
              <a:t> in many, many of our customers’ communities that spend 40-50 hours a week on their sites.  In our Logitech community, there is a </a:t>
            </a:r>
            <a:r>
              <a:rPr lang="en-US" sz="1200" b="1" baseline="0" dirty="0" err="1" smtClean="0">
                <a:solidFill>
                  <a:schemeClr val="tx2"/>
                </a:solidFill>
                <a:latin typeface="Calibri" pitchFamily="34" charset="0"/>
              </a:rPr>
              <a:t>superuser</a:t>
            </a:r>
            <a:r>
              <a:rPr lang="en-US" sz="1200" b="1" baseline="0" dirty="0" smtClean="0">
                <a:solidFill>
                  <a:schemeClr val="tx2"/>
                </a:solidFill>
                <a:latin typeface="Calibri" pitchFamily="34" charset="0"/>
              </a:rPr>
              <a:t> who has posted an average of 30 times per day for the past 5 years – without taking a vacation.  In April, the New York Times ran a story about our Verizon community and profiled a </a:t>
            </a:r>
            <a:r>
              <a:rPr lang="en-US" sz="1200" b="1" baseline="0" dirty="0" err="1" smtClean="0">
                <a:solidFill>
                  <a:schemeClr val="tx2"/>
                </a:solidFill>
                <a:latin typeface="Calibri" pitchFamily="34" charset="0"/>
              </a:rPr>
              <a:t>superuser</a:t>
            </a:r>
            <a:r>
              <a:rPr lang="en-US" sz="1200" b="1" baseline="0" dirty="0" smtClean="0">
                <a:solidFill>
                  <a:schemeClr val="tx2"/>
                </a:solidFill>
                <a:latin typeface="Calibri" pitchFamily="34" charset="0"/>
              </a:rPr>
              <a:t> who spent approximately 20 hours per week helping other customers.  This translates to real dollars for you.  We just completed a survey of </a:t>
            </a:r>
            <a:r>
              <a:rPr lang="en-US" sz="1200" b="1" baseline="0" dirty="0" err="1" smtClean="0">
                <a:solidFill>
                  <a:schemeClr val="tx2"/>
                </a:solidFill>
                <a:latin typeface="Calibri" pitchFamily="34" charset="0"/>
              </a:rPr>
              <a:t>CxO</a:t>
            </a:r>
            <a:r>
              <a:rPr lang="en-US" sz="1200" b="1" baseline="0" dirty="0" smtClean="0">
                <a:solidFill>
                  <a:schemeClr val="tx2"/>
                </a:solidFill>
                <a:latin typeface="Calibri" pitchFamily="34" charset="0"/>
              </a:rPr>
              <a:t> and VP titles in companies with more than 1000 employees and asked them what the annual dollar value of one of these </a:t>
            </a:r>
            <a:r>
              <a:rPr lang="en-US" sz="1200" b="1" baseline="0" dirty="0" err="1" smtClean="0">
                <a:solidFill>
                  <a:schemeClr val="tx2"/>
                </a:solidFill>
                <a:latin typeface="Calibri" pitchFamily="34" charset="0"/>
              </a:rPr>
              <a:t>superusers</a:t>
            </a:r>
            <a:r>
              <a:rPr lang="en-US" sz="1200" b="1" baseline="0" dirty="0" smtClean="0">
                <a:solidFill>
                  <a:schemeClr val="tx2"/>
                </a:solidFill>
                <a:latin typeface="Calibri" pitchFamily="34" charset="0"/>
              </a:rPr>
              <a:t> or customer advocates was to their business – over 50% said it was over $50,000 per year.  Nearly 30% said it was over $250,000 per year.</a:t>
            </a:r>
          </a:p>
          <a:p>
            <a:pPr>
              <a:spcBef>
                <a:spcPct val="0"/>
              </a:spcBef>
            </a:pPr>
            <a:endParaRPr lang="en-US" b="1" baseline="0" dirty="0" smtClean="0"/>
          </a:p>
          <a:p>
            <a:pPr>
              <a:spcBef>
                <a:spcPct val="0"/>
              </a:spcBef>
            </a:pPr>
            <a:r>
              <a:rPr lang="en-US" b="1" baseline="0" dirty="0" smtClean="0"/>
              <a:t>While the value of Advocates is high – so are their needs.  So, </a:t>
            </a:r>
            <a:r>
              <a:rPr lang="en-US" sz="1200" b="1" kern="1200" baseline="0" dirty="0" smtClean="0">
                <a:solidFill>
                  <a:schemeClr val="tx1"/>
                </a:solidFill>
                <a:latin typeface="+mn-lt"/>
              </a:rPr>
              <a:t>a</a:t>
            </a:r>
            <a:r>
              <a:rPr lang="en-US" sz="1200" b="1" kern="1200" dirty="0" smtClean="0">
                <a:solidFill>
                  <a:schemeClr val="tx1"/>
                </a:solidFill>
                <a:latin typeface="+mn-lt"/>
                <a:ea typeface="ＭＳ Ｐゴシック" pitchFamily="-65" charset="-128"/>
                <a:cs typeface="ＭＳ Ｐゴシック" pitchFamily="-65" charset="-128"/>
              </a:rPr>
              <a:t> reputation engine that identifies,</a:t>
            </a:r>
            <a:r>
              <a:rPr lang="en-US" sz="1200" b="1" kern="1200" baseline="0" dirty="0" smtClean="0">
                <a:solidFill>
                  <a:schemeClr val="tx1"/>
                </a:solidFill>
                <a:latin typeface="+mn-lt"/>
                <a:ea typeface="ＭＳ Ｐゴシック" pitchFamily="-65" charset="-128"/>
                <a:cs typeface="ＭＳ Ｐゴシック" pitchFamily="-65" charset="-128"/>
              </a:rPr>
              <a:t> engages, and </a:t>
            </a:r>
            <a:r>
              <a:rPr lang="en-US" sz="1200" b="1" kern="1200" dirty="0" smtClean="0">
                <a:solidFill>
                  <a:schemeClr val="tx1"/>
                </a:solidFill>
                <a:latin typeface="+mn-lt"/>
                <a:ea typeface="ＭＳ Ｐゴシック" pitchFamily="-65" charset="-128"/>
                <a:cs typeface="ＭＳ Ｐゴシック" pitchFamily="-65" charset="-128"/>
              </a:rPr>
              <a:t>caters to this 1-2% is a must</a:t>
            </a:r>
            <a:r>
              <a:rPr lang="en-US" sz="1200" kern="1200" dirty="0" smtClean="0">
                <a:solidFill>
                  <a:schemeClr val="tx1"/>
                </a:solidFill>
                <a:latin typeface="+mn-lt"/>
                <a:ea typeface="ＭＳ Ｐゴシック" pitchFamily="-65" charset="-128"/>
                <a:cs typeface="ＭＳ Ｐゴシック" pitchFamily="-65" charset="-128"/>
              </a:rPr>
              <a:t>. </a:t>
            </a:r>
            <a:r>
              <a:rPr lang="en-US" b="1" baseline="0" dirty="0" smtClean="0"/>
              <a:t>Lithium is the only Enterprise provider that deeply understands this behavioral science, a result of the gaming heritage we described earlier. </a:t>
            </a:r>
            <a:r>
              <a:rPr lang="en-US" sz="1200" b="1" kern="1200" dirty="0" smtClean="0">
                <a:solidFill>
                  <a:schemeClr val="tx1"/>
                </a:solidFill>
                <a:latin typeface="+mn-lt"/>
                <a:ea typeface="ＭＳ Ｐゴシック" pitchFamily="-65" charset="-128"/>
                <a:cs typeface="ＭＳ Ｐゴシック" pitchFamily="-65" charset="-128"/>
              </a:rPr>
              <a:t>Our </a:t>
            </a:r>
            <a:r>
              <a:rPr lang="en-US" sz="1200" b="1" kern="1200" baseline="0" dirty="0" smtClean="0">
                <a:solidFill>
                  <a:schemeClr val="tx1"/>
                </a:solidFill>
                <a:latin typeface="+mn-lt"/>
                <a:ea typeface="ＭＳ Ｐゴシック" pitchFamily="-65" charset="-128"/>
                <a:cs typeface="ＭＳ Ｐゴシック" pitchFamily="-65" charset="-128"/>
              </a:rPr>
              <a:t>reputation engine has been recognized as the industry standard for its many personalization options and fine-tuned rank and role structure. These options and structures allow the system to incent and drive the behavior that you want.  Importantly, if you don’t KNOW who your </a:t>
            </a:r>
            <a:r>
              <a:rPr lang="en-US" sz="1200" b="1" kern="1200" baseline="0" dirty="0" err="1" smtClean="0">
                <a:solidFill>
                  <a:schemeClr val="tx1"/>
                </a:solidFill>
                <a:latin typeface="+mn-lt"/>
                <a:ea typeface="ＭＳ Ｐゴシック" pitchFamily="-65" charset="-128"/>
                <a:cs typeface="ＭＳ Ｐゴシック" pitchFamily="-65" charset="-128"/>
              </a:rPr>
              <a:t>superusers</a:t>
            </a:r>
            <a:r>
              <a:rPr lang="en-US" sz="1200" b="1" kern="1200" baseline="0" dirty="0" smtClean="0">
                <a:solidFill>
                  <a:schemeClr val="tx1"/>
                </a:solidFill>
                <a:latin typeface="+mn-lt"/>
                <a:ea typeface="ＭＳ Ｐゴシック" pitchFamily="-65" charset="-128"/>
                <a:cs typeface="ＭＳ Ｐゴシック" pitchFamily="-65" charset="-128"/>
              </a:rPr>
              <a:t> are – or who could become one – the reputation engine allows you to find them.</a:t>
            </a:r>
          </a:p>
          <a:p>
            <a:endParaRPr lang="en-US" dirty="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Who here</a:t>
            </a:r>
            <a:r>
              <a:rPr lang="en-US" b="1" baseline="0" dirty="0" smtClean="0"/>
              <a:t> is in the business of acquiring and retaining customers?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 of internet population visiting social networking or blogging sites</a:t>
            </a:r>
            <a:endParaRPr lang="en-US" b="1" dirty="0"/>
          </a:p>
        </p:txBody>
      </p:sp>
      <p:sp>
        <p:nvSpPr>
          <p:cNvPr id="4" name="Slide Number Placeholder 3"/>
          <p:cNvSpPr>
            <a:spLocks noGrp="1"/>
          </p:cNvSpPr>
          <p:nvPr>
            <p:ph type="sldNum" sz="quarter" idx="10"/>
          </p:nvPr>
        </p:nvSpPr>
        <p:spPr/>
        <p:txBody>
          <a:bodyPr/>
          <a:lstStyle/>
          <a:p>
            <a:fld id="{4E4D9E2B-250F-4BFE-B3AA-D3D6906C6B62}"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30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31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32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F4C613-2D6D-4F52-B71F-6165B489DF1A}" type="slidenum">
              <a:rPr lang="en-US" smtClean="0"/>
              <a:pPr/>
              <a:t>33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dirty="0" smtClean="0">
                <a:solidFill>
                  <a:schemeClr val="tx1"/>
                </a:solidFill>
                <a:latin typeface="+mn-lt"/>
                <a:ea typeface="ＭＳ Ｐゴシック" pitchFamily="-65" charset="-128"/>
                <a:cs typeface="ＭＳ Ｐゴシック" pitchFamily="-65" charset="-128"/>
              </a:rPr>
              <a:t>Of course, the important point is that </a:t>
            </a:r>
            <a:r>
              <a:rPr lang="en-US" sz="1200" b="1" kern="1200" baseline="0" dirty="0" smtClean="0">
                <a:solidFill>
                  <a:srgbClr val="FF0000"/>
                </a:solidFill>
                <a:latin typeface="+mn-lt"/>
                <a:ea typeface="ＭＳ Ｐゴシック" pitchFamily="-65" charset="-128"/>
                <a:cs typeface="ＭＳ Ｐゴシック" pitchFamily="-65" charset="-128"/>
              </a:rPr>
              <a:t>means real</a:t>
            </a:r>
            <a:r>
              <a:rPr lang="en-US" sz="1200" b="1" kern="1200" baseline="0" dirty="0" smtClean="0">
                <a:solidFill>
                  <a:schemeClr val="tx1"/>
                </a:solidFill>
                <a:latin typeface="+mn-lt"/>
                <a:ea typeface="ＭＳ Ｐゴシック" pitchFamily="-65" charset="-128"/>
                <a:cs typeface="ＭＳ Ｐゴシック" pitchFamily="-65" charset="-128"/>
              </a:rPr>
              <a:t> business results. </a:t>
            </a:r>
            <a:r>
              <a:rPr lang="en-US" sz="1200" b="1" kern="1200" dirty="0" smtClean="0">
                <a:solidFill>
                  <a:schemeClr val="tx1"/>
                </a:solidFill>
                <a:latin typeface="+mn-lt"/>
                <a:ea typeface="ＭＳ Ｐゴシック" pitchFamily="-65" charset="-128"/>
                <a:cs typeface="ＭＳ Ｐゴシック" pitchFamily="-65" charset="-128"/>
              </a:rPr>
              <a:t>I’d love to understand / further discuss your business goals…but, the way we drive</a:t>
            </a:r>
            <a:r>
              <a:rPr lang="en-US" sz="1200" b="1" kern="1200" baseline="0" dirty="0" smtClean="0">
                <a:solidFill>
                  <a:schemeClr val="tx1"/>
                </a:solidFill>
                <a:latin typeface="+mn-lt"/>
                <a:ea typeface="ＭＳ Ｐゴシック" pitchFamily="-65" charset="-128"/>
                <a:cs typeface="ＭＳ Ｐゴシック" pitchFamily="-65" charset="-128"/>
              </a:rPr>
              <a:t> communitie</a:t>
            </a:r>
            <a:r>
              <a:rPr lang="en-US" sz="1200" b="1" u="none" kern="1200" baseline="0" dirty="0" smtClean="0">
                <a:solidFill>
                  <a:schemeClr val="tx1"/>
                </a:solidFill>
                <a:latin typeface="+mn-lt"/>
                <a:ea typeface="ＭＳ Ｐゴシック" pitchFamily="-65" charset="-128"/>
                <a:cs typeface="ＭＳ Ｐゴシック" pitchFamily="-65" charset="-128"/>
              </a:rPr>
              <a:t>s and develop the Network is </a:t>
            </a:r>
            <a:r>
              <a:rPr lang="en-US" sz="1200" b="1" kern="1200" baseline="0" dirty="0" smtClean="0">
                <a:solidFill>
                  <a:schemeClr val="tx1"/>
                </a:solidFill>
                <a:latin typeface="+mn-lt"/>
                <a:ea typeface="ＭＳ Ｐゴシック" pitchFamily="-65" charset="-128"/>
                <a:cs typeface="ＭＳ Ｐゴシック" pitchFamily="-65" charset="-128"/>
              </a:rPr>
              <a:t>to focus on specific business outcomes centered around your customer relationships and their lifecycle.  As we just discussed, </a:t>
            </a:r>
            <a:r>
              <a:rPr lang="en-US" sz="1200" b="1" u="none" kern="1200" baseline="0" dirty="0" smtClean="0">
                <a:solidFill>
                  <a:schemeClr val="tx1"/>
                </a:solidFill>
                <a:latin typeface="+mn-lt"/>
                <a:ea typeface="ＭＳ Ｐゴシック" pitchFamily="-65" charset="-128"/>
                <a:cs typeface="ＭＳ Ｐゴシック" pitchFamily="-65" charset="-128"/>
              </a:rPr>
              <a:t>customers can drive three significant new value propositions – they can Innovate for you, Promote your company for you, and Support other customers for you:</a:t>
            </a:r>
            <a:endParaRPr lang="en-US" sz="1200" b="1" u="none" kern="1200" dirty="0" smtClean="0">
              <a:solidFill>
                <a:schemeClr val="tx1"/>
              </a:solidFill>
              <a:latin typeface="+mn-lt"/>
              <a:ea typeface="ＭＳ Ｐゴシック" pitchFamily="-65" charset="-128"/>
              <a:cs typeface="ＭＳ Ｐゴシック" pitchFamily="-65" charset="-128"/>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For instance, when customers “Innovate” for you, you are able to</a:t>
            </a:r>
            <a:r>
              <a:rPr lang="en-US" b="1" baseline="0" dirty="0" smtClean="0">
                <a:solidFill>
                  <a:srgbClr val="FF0000"/>
                </a:solidFill>
                <a:latin typeface="Calibri" pitchFamily="34" charset="0"/>
              </a:rPr>
              <a:t> “</a:t>
            </a:r>
            <a:r>
              <a:rPr lang="en-US" b="1" dirty="0" smtClean="0">
                <a:solidFill>
                  <a:srgbClr val="FF0000"/>
                </a:solidFill>
                <a:latin typeface="Calibri" pitchFamily="34" charset="0"/>
              </a:rPr>
              <a:t>Accelerate” everything you do –</a:t>
            </a:r>
            <a:r>
              <a:rPr lang="en-US" b="1" baseline="0" dirty="0" smtClean="0">
                <a:solidFill>
                  <a:srgbClr val="FF0000"/>
                </a:solidFill>
                <a:latin typeface="Calibri" pitchFamily="34" charset="0"/>
              </a:rPr>
              <a:t> we have customers like Sage software that are using communities and the Customer Network to:</a:t>
            </a:r>
            <a:endParaRPr lang="en-US" b="1" dirty="0" smtClean="0">
              <a:solidFill>
                <a:srgbClr val="FF0000"/>
              </a:solidFill>
              <a:latin typeface="Calibri" pitchFamily="34" charset="0"/>
            </a:endParaRPr>
          </a:p>
          <a:p>
            <a:pPr marL="400050" lvl="1" indent="-228600">
              <a:buFont typeface="Arial" pitchFamily="34" charset="0"/>
              <a:buChar char="•"/>
            </a:pPr>
            <a:r>
              <a:rPr lang="en-US" sz="1400" b="1" dirty="0" smtClean="0">
                <a:latin typeface="Calibri" pitchFamily="34" charset="0"/>
              </a:rPr>
              <a:t>Discover new products</a:t>
            </a:r>
          </a:p>
          <a:p>
            <a:pPr marL="400050" lvl="2" indent="-228600">
              <a:buFont typeface="Arial" pitchFamily="34" charset="0"/>
              <a:buChar char="•"/>
            </a:pPr>
            <a:r>
              <a:rPr lang="en-US" sz="1400" b="1" dirty="0" smtClean="0">
                <a:latin typeface="Calibri" pitchFamily="34" charset="0"/>
              </a:rPr>
              <a:t>Improve speed to market</a:t>
            </a:r>
          </a:p>
          <a:p>
            <a:pPr marL="400050" lvl="2" indent="-228600">
              <a:buFont typeface="Arial" pitchFamily="34" charset="0"/>
              <a:buChar char="•"/>
            </a:pPr>
            <a:r>
              <a:rPr lang="en-US" sz="1400" b="1" dirty="0" smtClean="0">
                <a:solidFill>
                  <a:schemeClr val="bg2">
                    <a:lumMod val="50000"/>
                  </a:schemeClr>
                </a:solidFill>
                <a:latin typeface="Calibri" pitchFamily="34" charset="0"/>
              </a:rPr>
              <a:t>Improve market research</a:t>
            </a:r>
          </a:p>
          <a:p>
            <a:pPr marL="400050" lvl="2" indent="-228600">
              <a:buFont typeface="Arial" pitchFamily="34" charset="0"/>
              <a:buNone/>
            </a:pPr>
            <a:r>
              <a:rPr lang="en-US" sz="1400" b="1" dirty="0" smtClean="0">
                <a:solidFill>
                  <a:schemeClr val="bg2">
                    <a:lumMod val="50000"/>
                  </a:schemeClr>
                </a:solidFill>
                <a:latin typeface="Calibri" pitchFamily="34" charset="0"/>
              </a:rPr>
              <a:t>By</a:t>
            </a:r>
            <a:r>
              <a:rPr lang="en-US" sz="1400" b="1" baseline="0" dirty="0" smtClean="0">
                <a:solidFill>
                  <a:schemeClr val="bg2">
                    <a:lumMod val="50000"/>
                  </a:schemeClr>
                </a:solidFill>
                <a:latin typeface="Calibri" pitchFamily="34" charset="0"/>
              </a:rPr>
              <a:t> leveraging this broad, instantly available group of prospects and customers, Sage Software was able to quadruple their beta program participation – and do it faster and more cost effectively.  </a:t>
            </a:r>
            <a:endParaRPr lang="en-US" b="1" dirty="0" smtClean="0">
              <a:solidFill>
                <a:schemeClr val="bg2">
                  <a:lumMod val="50000"/>
                </a:schemeClr>
              </a:solidFill>
              <a:latin typeface="Calibri" pitchFamily="34" charset="0"/>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When the Network “Promotes” for you, you are able to “Increase </a:t>
            </a:r>
            <a:r>
              <a:rPr lang="en-US" b="1" dirty="0" smtClean="0">
                <a:solidFill>
                  <a:schemeClr val="bg2">
                    <a:lumMod val="50000"/>
                  </a:schemeClr>
                </a:solidFill>
                <a:latin typeface="Calibri" pitchFamily="34" charset="0"/>
              </a:rPr>
              <a:t>Sales” and extend your marketing reach – CMOs and marketers in our customer base are able to use communities to:</a:t>
            </a:r>
          </a:p>
          <a:p>
            <a:pPr marL="514350" lvl="2" indent="-342900">
              <a:buFont typeface="Arial" pitchFamily="34" charset="0"/>
              <a:buChar char="•"/>
            </a:pPr>
            <a:r>
              <a:rPr lang="en-US" sz="1400" b="1" dirty="0" smtClean="0">
                <a:solidFill>
                  <a:schemeClr val="bg2">
                    <a:lumMod val="50000"/>
                  </a:schemeClr>
                </a:solidFill>
                <a:latin typeface="Calibri" pitchFamily="34" charset="0"/>
              </a:rPr>
              <a:t>Drive brand awareness and extend marketing reach</a:t>
            </a:r>
          </a:p>
          <a:p>
            <a:pPr marL="514350" lvl="2" indent="-342900">
              <a:buFont typeface="Arial" pitchFamily="34" charset="0"/>
              <a:buChar char="•"/>
            </a:pPr>
            <a:r>
              <a:rPr lang="en-US" sz="1400" b="1" dirty="0" smtClean="0">
                <a:solidFill>
                  <a:schemeClr val="bg2">
                    <a:lumMod val="50000"/>
                  </a:schemeClr>
                </a:solidFill>
                <a:latin typeface="Calibri" pitchFamily="34" charset="0"/>
              </a:rPr>
              <a:t>Dramatically improve</a:t>
            </a:r>
            <a:r>
              <a:rPr lang="en-US" sz="1400" b="1" baseline="0" dirty="0" smtClean="0">
                <a:solidFill>
                  <a:schemeClr val="bg2">
                    <a:lumMod val="50000"/>
                  </a:schemeClr>
                </a:solidFill>
                <a:latin typeface="Calibri" pitchFamily="34" charset="0"/>
              </a:rPr>
              <a:t> SEO and reduce SEM costs</a:t>
            </a:r>
            <a:endParaRPr lang="en-US" sz="1400" b="1" dirty="0" smtClean="0">
              <a:solidFill>
                <a:schemeClr val="bg2">
                  <a:lumMod val="50000"/>
                </a:schemeClr>
              </a:solidFill>
              <a:latin typeface="Calibri" pitchFamily="34" charset="0"/>
            </a:endParaRPr>
          </a:p>
          <a:p>
            <a:pPr marL="514350" lvl="2" indent="-342900">
              <a:buFont typeface="Arial" pitchFamily="34" charset="0"/>
              <a:buChar char="•"/>
            </a:pPr>
            <a:r>
              <a:rPr lang="en-US" sz="1400" b="1" dirty="0" smtClean="0">
                <a:solidFill>
                  <a:schemeClr val="bg2">
                    <a:lumMod val="50000"/>
                  </a:schemeClr>
                </a:solidFill>
                <a:latin typeface="Calibri" pitchFamily="34" charset="0"/>
              </a:rPr>
              <a:t>Accelerate sales cycles</a:t>
            </a:r>
          </a:p>
          <a:p>
            <a:pPr marL="514350" lvl="2" indent="-342900">
              <a:buFont typeface="Arial" pitchFamily="34" charset="0"/>
              <a:buChar char="•"/>
            </a:pPr>
            <a:r>
              <a:rPr lang="en-US" sz="1400" b="1" dirty="0" smtClean="0">
                <a:solidFill>
                  <a:schemeClr val="bg2">
                    <a:lumMod val="50000"/>
                  </a:schemeClr>
                </a:solidFill>
                <a:latin typeface="Calibri" pitchFamily="34" charset="0"/>
              </a:rPr>
              <a:t>Increase product sales</a:t>
            </a:r>
          </a:p>
          <a:p>
            <a:pPr marL="514350" lvl="2" indent="-342900">
              <a:buFont typeface="Arial" pitchFamily="34" charset="0"/>
              <a:buNone/>
            </a:pPr>
            <a:r>
              <a:rPr lang="en-US" sz="1400" b="1" dirty="0" smtClean="0">
                <a:solidFill>
                  <a:schemeClr val="bg2">
                    <a:lumMod val="50000"/>
                  </a:schemeClr>
                </a:solidFill>
                <a:latin typeface="Calibri" pitchFamily="34" charset="0"/>
              </a:rPr>
              <a:t>FICO created</a:t>
            </a:r>
            <a:r>
              <a:rPr lang="en-US" sz="1400" b="1" baseline="0" dirty="0" smtClean="0">
                <a:solidFill>
                  <a:schemeClr val="bg2">
                    <a:lumMod val="50000"/>
                  </a:schemeClr>
                </a:solidFill>
                <a:latin typeface="Calibri" pitchFamily="34" charset="0"/>
              </a:rPr>
              <a:t> a place to engage consumers and allow them to discuss tips and tricks around personal finance and ways to increase their credit score – their community grew to over 850,000 members in less than a year – and, they discovered that community members spent 41% more with them than non-members.</a:t>
            </a:r>
            <a:endParaRPr lang="en-US" sz="1400" b="1" dirty="0" smtClean="0">
              <a:solidFill>
                <a:schemeClr val="bg2">
                  <a:lumMod val="50000"/>
                </a:schemeClr>
              </a:solidFill>
              <a:latin typeface="Calibri" pitchFamily="34" charset="0"/>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When the Network “Supports” </a:t>
            </a:r>
            <a:r>
              <a:rPr lang="en-US" b="1" baseline="0" dirty="0" smtClean="0">
                <a:solidFill>
                  <a:srgbClr val="FF0000"/>
                </a:solidFill>
                <a:latin typeface="Calibri" pitchFamily="34" charset="0"/>
              </a:rPr>
              <a:t>each other, it helps to “</a:t>
            </a:r>
            <a:r>
              <a:rPr lang="en-US" b="1" dirty="0" smtClean="0">
                <a:solidFill>
                  <a:srgbClr val="FF0000"/>
                </a:solidFill>
                <a:latin typeface="Calibri" pitchFamily="34" charset="0"/>
              </a:rPr>
              <a:t>Reduce</a:t>
            </a:r>
            <a:r>
              <a:rPr lang="en-US" b="1" dirty="0" smtClean="0">
                <a:solidFill>
                  <a:schemeClr val="bg2">
                    <a:lumMod val="50000"/>
                  </a:schemeClr>
                </a:solidFill>
                <a:latin typeface="Calibri" pitchFamily="34" charset="0"/>
              </a:rPr>
              <a:t> Support Costs” and improve</a:t>
            </a:r>
            <a:r>
              <a:rPr lang="en-US" b="1" baseline="0" dirty="0" smtClean="0">
                <a:solidFill>
                  <a:schemeClr val="bg2">
                    <a:lumMod val="50000"/>
                  </a:schemeClr>
                </a:solidFill>
                <a:latin typeface="Calibri" pitchFamily="34" charset="0"/>
              </a:rPr>
              <a:t> customer satisfaction –  Cisco Linksys is a typical example of customers who are driving significant ROI by:</a:t>
            </a:r>
            <a:endParaRPr lang="en-US" b="1" dirty="0" smtClean="0">
              <a:solidFill>
                <a:schemeClr val="bg2">
                  <a:lumMod val="50000"/>
                </a:schemeClr>
              </a:solidFill>
              <a:latin typeface="Calibri" pitchFamily="34" charset="0"/>
            </a:endParaRPr>
          </a:p>
          <a:p>
            <a:pPr marL="400050" lvl="2" indent="-228600">
              <a:buFont typeface="Arial" pitchFamily="34" charset="0"/>
              <a:buChar char="•"/>
            </a:pPr>
            <a:r>
              <a:rPr lang="en-US" sz="1400" b="1" dirty="0" smtClean="0">
                <a:solidFill>
                  <a:schemeClr val="bg2">
                    <a:lumMod val="50000"/>
                  </a:schemeClr>
                </a:solidFill>
                <a:latin typeface="Calibri" pitchFamily="34" charset="0"/>
              </a:rPr>
              <a:t>Deflecting support calls</a:t>
            </a:r>
          </a:p>
          <a:p>
            <a:pPr marL="400050" lvl="2" indent="-228600">
              <a:buFont typeface="Arial" pitchFamily="34" charset="0"/>
              <a:buChar char="•"/>
            </a:pPr>
            <a:r>
              <a:rPr lang="en-US" sz="1400" b="1" dirty="0" smtClean="0">
                <a:solidFill>
                  <a:schemeClr val="bg2">
                    <a:lumMod val="50000"/>
                  </a:schemeClr>
                </a:solidFill>
                <a:latin typeface="Calibri" pitchFamily="34" charset="0"/>
              </a:rPr>
              <a:t>Increasing retention rates</a:t>
            </a:r>
          </a:p>
          <a:p>
            <a:pPr marL="400050" lvl="2" indent="-228600">
              <a:buFont typeface="Arial" pitchFamily="34" charset="0"/>
              <a:buNone/>
            </a:pPr>
            <a:r>
              <a:rPr lang="en-US" sz="1400" b="1" dirty="0" smtClean="0">
                <a:solidFill>
                  <a:schemeClr val="bg2">
                    <a:lumMod val="50000"/>
                  </a:schemeClr>
                </a:solidFill>
                <a:latin typeface="Calibri" pitchFamily="34" charset="0"/>
              </a:rPr>
              <a:t>Linksys has calculated an savings</a:t>
            </a:r>
            <a:r>
              <a:rPr lang="en-US" sz="1400" b="1" baseline="0" dirty="0" smtClean="0">
                <a:solidFill>
                  <a:schemeClr val="bg2">
                    <a:lumMod val="50000"/>
                  </a:schemeClr>
                </a:solidFill>
                <a:latin typeface="Calibri" pitchFamily="34" charset="0"/>
              </a:rPr>
              <a:t> rate of $10MM annually</a:t>
            </a:r>
            <a:endParaRPr lang="en-US" b="1" dirty="0" smtClean="0"/>
          </a:p>
          <a:p>
            <a:pPr eaLnBrk="1" hangingPunct="1">
              <a:lnSpc>
                <a:spcPct val="90000"/>
              </a:lnSpc>
              <a:spcBef>
                <a:spcPct val="0"/>
              </a:spcBef>
            </a:pPr>
            <a:endParaRPr lang="en-US" b="1" dirty="0" smtClean="0"/>
          </a:p>
          <a:p>
            <a:pPr eaLnBrk="1" hangingPunct="1">
              <a:lnSpc>
                <a:spcPct val="90000"/>
              </a:lnSpc>
              <a:spcBef>
                <a:spcPct val="0"/>
              </a:spcBef>
            </a:pPr>
            <a:r>
              <a:rPr lang="en-US" b="1" dirty="0" smtClean="0"/>
              <a:t>What are your objectives?</a:t>
            </a:r>
          </a:p>
          <a:p>
            <a:pPr eaLnBrk="1" hangingPunct="1">
              <a:lnSpc>
                <a:spcPct val="90000"/>
              </a:lnSpc>
              <a:spcBef>
                <a:spcPct val="0"/>
              </a:spcBef>
            </a:pPr>
            <a:endParaRPr lang="en-US" b="1" dirty="0" smtClean="0"/>
          </a:p>
          <a:p>
            <a:pPr eaLnBrk="1" hangingPunct="1">
              <a:lnSpc>
                <a:spcPct val="90000"/>
              </a:lnSpc>
              <a:spcBef>
                <a:spcPct val="0"/>
              </a:spcBef>
            </a:pPr>
            <a:r>
              <a:rPr lang="en-US" b="1" dirty="0" smtClean="0"/>
              <a:t>We aim to turn your customers into your greatest asset – results and ROI are</a:t>
            </a:r>
            <a:r>
              <a:rPr lang="en-US" b="1" baseline="0" dirty="0" smtClean="0"/>
              <a:t> a built-in part of our engagement methodology.</a:t>
            </a:r>
            <a:endParaRPr lang="en-US" b="1" dirty="0"/>
          </a:p>
        </p:txBody>
      </p:sp>
      <p:sp>
        <p:nvSpPr>
          <p:cNvPr id="40964" name="Slide Number Placeholder 3"/>
          <p:cNvSpPr>
            <a:spLocks noGrp="1"/>
          </p:cNvSpPr>
          <p:nvPr>
            <p:ph type="sldNum" sz="quarter" idx="5"/>
          </p:nvPr>
        </p:nvSpPr>
        <p:spPr bwMode="auto">
          <a:ln>
            <a:miter lim="800000"/>
            <a:headEnd/>
            <a:tailEnd/>
          </a:ln>
        </p:spPr>
        <p:txBody>
          <a:bodyPr/>
          <a:lstStyle/>
          <a:p>
            <a:fld id="{2CB7CEA6-A2F3-D44F-BC78-61EBFDC3A24A}" type="slidenum">
              <a:rPr lang="en-US"/>
              <a:pPr/>
              <a:t>34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dirty="0" smtClean="0">
                <a:solidFill>
                  <a:schemeClr val="tx1"/>
                </a:solidFill>
                <a:latin typeface="+mn-lt"/>
                <a:ea typeface="ＭＳ Ｐゴシック" pitchFamily="-65" charset="-128"/>
                <a:cs typeface="ＭＳ Ｐゴシック" pitchFamily="-65" charset="-128"/>
              </a:rPr>
              <a:t>Of course, the important point is that </a:t>
            </a:r>
            <a:r>
              <a:rPr lang="en-US" sz="1200" b="1" kern="1200" baseline="0" dirty="0" smtClean="0">
                <a:solidFill>
                  <a:srgbClr val="FF0000"/>
                </a:solidFill>
                <a:latin typeface="+mn-lt"/>
                <a:ea typeface="ＭＳ Ｐゴシック" pitchFamily="-65" charset="-128"/>
                <a:cs typeface="ＭＳ Ｐゴシック" pitchFamily="-65" charset="-128"/>
              </a:rPr>
              <a:t>means real</a:t>
            </a:r>
            <a:r>
              <a:rPr lang="en-US" sz="1200" b="1" kern="1200" baseline="0" dirty="0" smtClean="0">
                <a:solidFill>
                  <a:schemeClr val="tx1"/>
                </a:solidFill>
                <a:latin typeface="+mn-lt"/>
                <a:ea typeface="ＭＳ Ｐゴシック" pitchFamily="-65" charset="-128"/>
                <a:cs typeface="ＭＳ Ｐゴシック" pitchFamily="-65" charset="-128"/>
              </a:rPr>
              <a:t> business results. </a:t>
            </a:r>
            <a:r>
              <a:rPr lang="en-US" sz="1200" b="1" kern="1200" dirty="0" smtClean="0">
                <a:solidFill>
                  <a:schemeClr val="tx1"/>
                </a:solidFill>
                <a:latin typeface="+mn-lt"/>
                <a:ea typeface="ＭＳ Ｐゴシック" pitchFamily="-65" charset="-128"/>
                <a:cs typeface="ＭＳ Ｐゴシック" pitchFamily="-65" charset="-128"/>
              </a:rPr>
              <a:t>I’d love to understand / further discuss your business goals…but, the way we drive</a:t>
            </a:r>
            <a:r>
              <a:rPr lang="en-US" sz="1200" b="1" kern="1200" baseline="0" dirty="0" smtClean="0">
                <a:solidFill>
                  <a:schemeClr val="tx1"/>
                </a:solidFill>
                <a:latin typeface="+mn-lt"/>
                <a:ea typeface="ＭＳ Ｐゴシック" pitchFamily="-65" charset="-128"/>
                <a:cs typeface="ＭＳ Ｐゴシック" pitchFamily="-65" charset="-128"/>
              </a:rPr>
              <a:t> communitie</a:t>
            </a:r>
            <a:r>
              <a:rPr lang="en-US" sz="1200" b="1" u="none" kern="1200" baseline="0" dirty="0" smtClean="0">
                <a:solidFill>
                  <a:schemeClr val="tx1"/>
                </a:solidFill>
                <a:latin typeface="+mn-lt"/>
                <a:ea typeface="ＭＳ Ｐゴシック" pitchFamily="-65" charset="-128"/>
                <a:cs typeface="ＭＳ Ｐゴシック" pitchFamily="-65" charset="-128"/>
              </a:rPr>
              <a:t>s and develop the Network is </a:t>
            </a:r>
            <a:r>
              <a:rPr lang="en-US" sz="1200" b="1" kern="1200" baseline="0" dirty="0" smtClean="0">
                <a:solidFill>
                  <a:schemeClr val="tx1"/>
                </a:solidFill>
                <a:latin typeface="+mn-lt"/>
                <a:ea typeface="ＭＳ Ｐゴシック" pitchFamily="-65" charset="-128"/>
                <a:cs typeface="ＭＳ Ｐゴシック" pitchFamily="-65" charset="-128"/>
              </a:rPr>
              <a:t>to focus on specific business outcomes centered around your customer relationships and their lifecycle.  As we just discussed, </a:t>
            </a:r>
            <a:r>
              <a:rPr lang="en-US" sz="1200" b="1" u="none" kern="1200" baseline="0" dirty="0" smtClean="0">
                <a:solidFill>
                  <a:schemeClr val="tx1"/>
                </a:solidFill>
                <a:latin typeface="+mn-lt"/>
                <a:ea typeface="ＭＳ Ｐゴシック" pitchFamily="-65" charset="-128"/>
                <a:cs typeface="ＭＳ Ｐゴシック" pitchFamily="-65" charset="-128"/>
              </a:rPr>
              <a:t>customers can drive three significant new value propositions – they can Innovate for you, Promote your company for you, and Support other customers for you:</a:t>
            </a:r>
            <a:endParaRPr lang="en-US" sz="1200" b="1" u="none" kern="1200" dirty="0" smtClean="0">
              <a:solidFill>
                <a:schemeClr val="tx1"/>
              </a:solidFill>
              <a:latin typeface="+mn-lt"/>
              <a:ea typeface="ＭＳ Ｐゴシック" pitchFamily="-65" charset="-128"/>
              <a:cs typeface="ＭＳ Ｐゴシック" pitchFamily="-65" charset="-128"/>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For instance, when customers “Innovate” for you, you are able to</a:t>
            </a:r>
            <a:r>
              <a:rPr lang="en-US" b="1" baseline="0" dirty="0" smtClean="0">
                <a:solidFill>
                  <a:srgbClr val="FF0000"/>
                </a:solidFill>
                <a:latin typeface="Calibri" pitchFamily="34" charset="0"/>
              </a:rPr>
              <a:t> “</a:t>
            </a:r>
            <a:r>
              <a:rPr lang="en-US" b="1" dirty="0" smtClean="0">
                <a:solidFill>
                  <a:srgbClr val="FF0000"/>
                </a:solidFill>
                <a:latin typeface="Calibri" pitchFamily="34" charset="0"/>
              </a:rPr>
              <a:t>Accelerate” everything you do –</a:t>
            </a:r>
            <a:r>
              <a:rPr lang="en-US" b="1" baseline="0" dirty="0" smtClean="0">
                <a:solidFill>
                  <a:srgbClr val="FF0000"/>
                </a:solidFill>
                <a:latin typeface="Calibri" pitchFamily="34" charset="0"/>
              </a:rPr>
              <a:t> we have customers like Sage software that are using communities and the Customer Network to:</a:t>
            </a:r>
            <a:endParaRPr lang="en-US" b="1" dirty="0" smtClean="0">
              <a:solidFill>
                <a:srgbClr val="FF0000"/>
              </a:solidFill>
              <a:latin typeface="Calibri" pitchFamily="34" charset="0"/>
            </a:endParaRPr>
          </a:p>
          <a:p>
            <a:pPr marL="400050" lvl="1" indent="-228600">
              <a:buFont typeface="Arial" pitchFamily="34" charset="0"/>
              <a:buChar char="•"/>
            </a:pPr>
            <a:r>
              <a:rPr lang="en-US" sz="1400" b="1" dirty="0" smtClean="0">
                <a:latin typeface="Calibri" pitchFamily="34" charset="0"/>
              </a:rPr>
              <a:t>Discover new products</a:t>
            </a:r>
          </a:p>
          <a:p>
            <a:pPr marL="400050" lvl="2" indent="-228600">
              <a:buFont typeface="Arial" pitchFamily="34" charset="0"/>
              <a:buChar char="•"/>
            </a:pPr>
            <a:r>
              <a:rPr lang="en-US" sz="1400" b="1" dirty="0" smtClean="0">
                <a:latin typeface="Calibri" pitchFamily="34" charset="0"/>
              </a:rPr>
              <a:t>Improve speed to market</a:t>
            </a:r>
          </a:p>
          <a:p>
            <a:pPr marL="400050" lvl="2" indent="-228600">
              <a:buFont typeface="Arial" pitchFamily="34" charset="0"/>
              <a:buChar char="•"/>
            </a:pPr>
            <a:r>
              <a:rPr lang="en-US" sz="1400" b="1" dirty="0" smtClean="0">
                <a:solidFill>
                  <a:schemeClr val="bg2">
                    <a:lumMod val="50000"/>
                  </a:schemeClr>
                </a:solidFill>
                <a:latin typeface="Calibri" pitchFamily="34" charset="0"/>
              </a:rPr>
              <a:t>Improve market research</a:t>
            </a:r>
          </a:p>
          <a:p>
            <a:pPr marL="400050" lvl="2" indent="-228600">
              <a:buFont typeface="Arial" pitchFamily="34" charset="0"/>
              <a:buNone/>
            </a:pPr>
            <a:r>
              <a:rPr lang="en-US" sz="1400" b="1" dirty="0" smtClean="0">
                <a:solidFill>
                  <a:schemeClr val="bg2">
                    <a:lumMod val="50000"/>
                  </a:schemeClr>
                </a:solidFill>
                <a:latin typeface="Calibri" pitchFamily="34" charset="0"/>
              </a:rPr>
              <a:t>By</a:t>
            </a:r>
            <a:r>
              <a:rPr lang="en-US" sz="1400" b="1" baseline="0" dirty="0" smtClean="0">
                <a:solidFill>
                  <a:schemeClr val="bg2">
                    <a:lumMod val="50000"/>
                  </a:schemeClr>
                </a:solidFill>
                <a:latin typeface="Calibri" pitchFamily="34" charset="0"/>
              </a:rPr>
              <a:t> leveraging this broad, instantly available group of prospects and customers, Sage Software was able to quadruple their beta program participation – and do it faster and more cost effectively.  </a:t>
            </a:r>
            <a:endParaRPr lang="en-US" b="1" dirty="0" smtClean="0">
              <a:solidFill>
                <a:schemeClr val="bg2">
                  <a:lumMod val="50000"/>
                </a:schemeClr>
              </a:solidFill>
              <a:latin typeface="Calibri" pitchFamily="34" charset="0"/>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When the Network “Promotes” for you, you are able to “Increase </a:t>
            </a:r>
            <a:r>
              <a:rPr lang="en-US" b="1" dirty="0" smtClean="0">
                <a:solidFill>
                  <a:schemeClr val="bg2">
                    <a:lumMod val="50000"/>
                  </a:schemeClr>
                </a:solidFill>
                <a:latin typeface="Calibri" pitchFamily="34" charset="0"/>
              </a:rPr>
              <a:t>Sales” and extend your marketing reach – CMOs and marketers in our customer base are able to use communities to:</a:t>
            </a:r>
          </a:p>
          <a:p>
            <a:pPr marL="514350" lvl="2" indent="-342900">
              <a:buFont typeface="Arial" pitchFamily="34" charset="0"/>
              <a:buChar char="•"/>
            </a:pPr>
            <a:r>
              <a:rPr lang="en-US" sz="1400" b="1" dirty="0" smtClean="0">
                <a:solidFill>
                  <a:schemeClr val="bg2">
                    <a:lumMod val="50000"/>
                  </a:schemeClr>
                </a:solidFill>
                <a:latin typeface="Calibri" pitchFamily="34" charset="0"/>
              </a:rPr>
              <a:t>Drive brand awareness and extend marketing reach</a:t>
            </a:r>
          </a:p>
          <a:p>
            <a:pPr marL="514350" lvl="2" indent="-342900">
              <a:buFont typeface="Arial" pitchFamily="34" charset="0"/>
              <a:buChar char="•"/>
            </a:pPr>
            <a:r>
              <a:rPr lang="en-US" sz="1400" b="1" dirty="0" smtClean="0">
                <a:solidFill>
                  <a:schemeClr val="bg2">
                    <a:lumMod val="50000"/>
                  </a:schemeClr>
                </a:solidFill>
                <a:latin typeface="Calibri" pitchFamily="34" charset="0"/>
              </a:rPr>
              <a:t>Dramatically improve</a:t>
            </a:r>
            <a:r>
              <a:rPr lang="en-US" sz="1400" b="1" baseline="0" dirty="0" smtClean="0">
                <a:solidFill>
                  <a:schemeClr val="bg2">
                    <a:lumMod val="50000"/>
                  </a:schemeClr>
                </a:solidFill>
                <a:latin typeface="Calibri" pitchFamily="34" charset="0"/>
              </a:rPr>
              <a:t> SEO and reduce SEM costs</a:t>
            </a:r>
            <a:endParaRPr lang="en-US" sz="1400" b="1" dirty="0" smtClean="0">
              <a:solidFill>
                <a:schemeClr val="bg2">
                  <a:lumMod val="50000"/>
                </a:schemeClr>
              </a:solidFill>
              <a:latin typeface="Calibri" pitchFamily="34" charset="0"/>
            </a:endParaRPr>
          </a:p>
          <a:p>
            <a:pPr marL="514350" lvl="2" indent="-342900">
              <a:buFont typeface="Arial" pitchFamily="34" charset="0"/>
              <a:buChar char="•"/>
            </a:pPr>
            <a:r>
              <a:rPr lang="en-US" sz="1400" b="1" dirty="0" smtClean="0">
                <a:solidFill>
                  <a:schemeClr val="bg2">
                    <a:lumMod val="50000"/>
                  </a:schemeClr>
                </a:solidFill>
                <a:latin typeface="Calibri" pitchFamily="34" charset="0"/>
              </a:rPr>
              <a:t>Accelerate sales cycles</a:t>
            </a:r>
          </a:p>
          <a:p>
            <a:pPr marL="514350" lvl="2" indent="-342900">
              <a:buFont typeface="Arial" pitchFamily="34" charset="0"/>
              <a:buChar char="•"/>
            </a:pPr>
            <a:r>
              <a:rPr lang="en-US" sz="1400" b="1" dirty="0" smtClean="0">
                <a:solidFill>
                  <a:schemeClr val="bg2">
                    <a:lumMod val="50000"/>
                  </a:schemeClr>
                </a:solidFill>
                <a:latin typeface="Calibri" pitchFamily="34" charset="0"/>
              </a:rPr>
              <a:t>Increase product sales</a:t>
            </a:r>
          </a:p>
          <a:p>
            <a:pPr marL="514350" lvl="2" indent="-342900">
              <a:buFont typeface="Arial" pitchFamily="34" charset="0"/>
              <a:buNone/>
            </a:pPr>
            <a:r>
              <a:rPr lang="en-US" sz="1400" b="1" dirty="0" smtClean="0">
                <a:solidFill>
                  <a:schemeClr val="bg2">
                    <a:lumMod val="50000"/>
                  </a:schemeClr>
                </a:solidFill>
                <a:latin typeface="Calibri" pitchFamily="34" charset="0"/>
              </a:rPr>
              <a:t>FICO created</a:t>
            </a:r>
            <a:r>
              <a:rPr lang="en-US" sz="1400" b="1" baseline="0" dirty="0" smtClean="0">
                <a:solidFill>
                  <a:schemeClr val="bg2">
                    <a:lumMod val="50000"/>
                  </a:schemeClr>
                </a:solidFill>
                <a:latin typeface="Calibri" pitchFamily="34" charset="0"/>
              </a:rPr>
              <a:t> a place to engage consumers and allow them to discuss tips and tricks around personal finance and ways to increase their credit score – their community grew to over 850,000 members in less than a year – and, they discovered that community members spent 41% more with them than non-members.</a:t>
            </a:r>
            <a:endParaRPr lang="en-US" sz="1400" b="1" dirty="0" smtClean="0">
              <a:solidFill>
                <a:schemeClr val="bg2">
                  <a:lumMod val="50000"/>
                </a:schemeClr>
              </a:solidFill>
              <a:latin typeface="Calibri" pitchFamily="34" charset="0"/>
            </a:endParaRPr>
          </a:p>
          <a:p>
            <a:pPr eaLnBrk="1" hangingPunct="1">
              <a:lnSpc>
                <a:spcPct val="90000"/>
              </a:lnSpc>
              <a:spcBef>
                <a:spcPct val="0"/>
              </a:spcBef>
            </a:pPr>
            <a:endParaRPr lang="en-US" b="1" dirty="0" smtClean="0"/>
          </a:p>
          <a:p>
            <a:pPr marL="342900" lvl="1" indent="-342900"/>
            <a:r>
              <a:rPr lang="en-US" b="1" dirty="0" smtClean="0">
                <a:solidFill>
                  <a:srgbClr val="FF0000"/>
                </a:solidFill>
                <a:latin typeface="Calibri" pitchFamily="34" charset="0"/>
              </a:rPr>
              <a:t>When the Network “Supports” </a:t>
            </a:r>
            <a:r>
              <a:rPr lang="en-US" b="1" baseline="0" dirty="0" smtClean="0">
                <a:solidFill>
                  <a:srgbClr val="FF0000"/>
                </a:solidFill>
                <a:latin typeface="Calibri" pitchFamily="34" charset="0"/>
              </a:rPr>
              <a:t>each other, it helps to “</a:t>
            </a:r>
            <a:r>
              <a:rPr lang="en-US" b="1" dirty="0" smtClean="0">
                <a:solidFill>
                  <a:srgbClr val="FF0000"/>
                </a:solidFill>
                <a:latin typeface="Calibri" pitchFamily="34" charset="0"/>
              </a:rPr>
              <a:t>Reduce</a:t>
            </a:r>
            <a:r>
              <a:rPr lang="en-US" b="1" dirty="0" smtClean="0">
                <a:solidFill>
                  <a:schemeClr val="bg2">
                    <a:lumMod val="50000"/>
                  </a:schemeClr>
                </a:solidFill>
                <a:latin typeface="Calibri" pitchFamily="34" charset="0"/>
              </a:rPr>
              <a:t> Support Costs” and improve</a:t>
            </a:r>
            <a:r>
              <a:rPr lang="en-US" b="1" baseline="0" dirty="0" smtClean="0">
                <a:solidFill>
                  <a:schemeClr val="bg2">
                    <a:lumMod val="50000"/>
                  </a:schemeClr>
                </a:solidFill>
                <a:latin typeface="Calibri" pitchFamily="34" charset="0"/>
              </a:rPr>
              <a:t> customer satisfaction –  Cisco Linksys is a typical example of customers who are driving significant ROI by:</a:t>
            </a:r>
            <a:endParaRPr lang="en-US" b="1" dirty="0" smtClean="0">
              <a:solidFill>
                <a:schemeClr val="bg2">
                  <a:lumMod val="50000"/>
                </a:schemeClr>
              </a:solidFill>
              <a:latin typeface="Calibri" pitchFamily="34" charset="0"/>
            </a:endParaRPr>
          </a:p>
          <a:p>
            <a:pPr marL="400050" lvl="2" indent="-228600">
              <a:buFont typeface="Arial" pitchFamily="34" charset="0"/>
              <a:buChar char="•"/>
            </a:pPr>
            <a:r>
              <a:rPr lang="en-US" sz="1400" b="1" dirty="0" smtClean="0">
                <a:solidFill>
                  <a:schemeClr val="bg2">
                    <a:lumMod val="50000"/>
                  </a:schemeClr>
                </a:solidFill>
                <a:latin typeface="Calibri" pitchFamily="34" charset="0"/>
              </a:rPr>
              <a:t>Deflecting support calls</a:t>
            </a:r>
          </a:p>
          <a:p>
            <a:pPr marL="400050" lvl="2" indent="-228600">
              <a:buFont typeface="Arial" pitchFamily="34" charset="0"/>
              <a:buChar char="•"/>
            </a:pPr>
            <a:r>
              <a:rPr lang="en-US" sz="1400" b="1" dirty="0" smtClean="0">
                <a:solidFill>
                  <a:schemeClr val="bg2">
                    <a:lumMod val="50000"/>
                  </a:schemeClr>
                </a:solidFill>
                <a:latin typeface="Calibri" pitchFamily="34" charset="0"/>
              </a:rPr>
              <a:t>Increasing retention rates</a:t>
            </a:r>
          </a:p>
          <a:p>
            <a:pPr marL="400050" lvl="2" indent="-228600">
              <a:buFont typeface="Arial" pitchFamily="34" charset="0"/>
              <a:buNone/>
            </a:pPr>
            <a:r>
              <a:rPr lang="en-US" sz="1400" b="1" dirty="0" smtClean="0">
                <a:solidFill>
                  <a:schemeClr val="bg2">
                    <a:lumMod val="50000"/>
                  </a:schemeClr>
                </a:solidFill>
                <a:latin typeface="Calibri" pitchFamily="34" charset="0"/>
              </a:rPr>
              <a:t>Linksys has calculated an savings</a:t>
            </a:r>
            <a:r>
              <a:rPr lang="en-US" sz="1400" b="1" baseline="0" dirty="0" smtClean="0">
                <a:solidFill>
                  <a:schemeClr val="bg2">
                    <a:lumMod val="50000"/>
                  </a:schemeClr>
                </a:solidFill>
                <a:latin typeface="Calibri" pitchFamily="34" charset="0"/>
              </a:rPr>
              <a:t> rate of $10MM annually</a:t>
            </a:r>
            <a:endParaRPr lang="en-US" b="1" dirty="0" smtClean="0"/>
          </a:p>
          <a:p>
            <a:pPr eaLnBrk="1" hangingPunct="1">
              <a:lnSpc>
                <a:spcPct val="90000"/>
              </a:lnSpc>
              <a:spcBef>
                <a:spcPct val="0"/>
              </a:spcBef>
            </a:pPr>
            <a:endParaRPr lang="en-US" b="1" dirty="0" smtClean="0"/>
          </a:p>
          <a:p>
            <a:pPr eaLnBrk="1" hangingPunct="1">
              <a:lnSpc>
                <a:spcPct val="90000"/>
              </a:lnSpc>
              <a:spcBef>
                <a:spcPct val="0"/>
              </a:spcBef>
            </a:pPr>
            <a:r>
              <a:rPr lang="en-US" b="1" dirty="0" smtClean="0"/>
              <a:t>What are your objectives?</a:t>
            </a:r>
          </a:p>
          <a:p>
            <a:pPr eaLnBrk="1" hangingPunct="1">
              <a:lnSpc>
                <a:spcPct val="90000"/>
              </a:lnSpc>
              <a:spcBef>
                <a:spcPct val="0"/>
              </a:spcBef>
            </a:pPr>
            <a:endParaRPr lang="en-US" b="1" dirty="0" smtClean="0"/>
          </a:p>
          <a:p>
            <a:pPr eaLnBrk="1" hangingPunct="1">
              <a:lnSpc>
                <a:spcPct val="90000"/>
              </a:lnSpc>
              <a:spcBef>
                <a:spcPct val="0"/>
              </a:spcBef>
            </a:pPr>
            <a:r>
              <a:rPr lang="en-US" b="1" dirty="0" smtClean="0"/>
              <a:t>We aim to turn your customers into your greatest asset – results and ROI are</a:t>
            </a:r>
            <a:r>
              <a:rPr lang="en-US" b="1" baseline="0" dirty="0" smtClean="0"/>
              <a:t> a built-in part of our engagement methodology.</a:t>
            </a:r>
            <a:endParaRPr lang="en-US" b="1" dirty="0"/>
          </a:p>
        </p:txBody>
      </p:sp>
      <p:sp>
        <p:nvSpPr>
          <p:cNvPr id="40964" name="Slide Number Placeholder 3"/>
          <p:cNvSpPr>
            <a:spLocks noGrp="1"/>
          </p:cNvSpPr>
          <p:nvPr>
            <p:ph type="sldNum" sz="quarter" idx="5"/>
          </p:nvPr>
        </p:nvSpPr>
        <p:spPr bwMode="auto">
          <a:ln>
            <a:miter lim="800000"/>
            <a:headEnd/>
            <a:tailEnd/>
          </a:ln>
        </p:spPr>
        <p:txBody>
          <a:bodyPr/>
          <a:lstStyle/>
          <a:p>
            <a:fld id="{2CB7CEA6-A2F3-D44F-BC78-61EBFDC3A24A}" type="slidenum">
              <a:rPr lang="en-US"/>
              <a:pPr/>
              <a:t>35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36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baseline="0" dirty="0" smtClean="0">
                <a:solidFill>
                  <a:schemeClr val="tx1"/>
                </a:solidFill>
                <a:latin typeface="+mn-lt"/>
                <a:ea typeface="ＭＳ Ｐゴシック" pitchFamily="-65" charset="-128"/>
                <a:cs typeface="ＭＳ Ｐゴシック" pitchFamily="-65" charset="-128"/>
              </a:rPr>
              <a:t>A powerful community, that network of users, literally transforms the relationships companies have with their target audience.  </a:t>
            </a: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200" b="1" kern="1200" baseline="0" dirty="0" smtClean="0">
              <a:solidFill>
                <a:schemeClr val="tx1"/>
              </a:solidFill>
              <a:latin typeface="+mn-lt"/>
              <a:ea typeface="ＭＳ Ｐゴシック" pitchFamily="-65" charset="-128"/>
              <a:cs typeface="ＭＳ Ｐゴシック" pitchFamily="-65" charset="-128"/>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baseline="0" dirty="0" smtClean="0">
                <a:solidFill>
                  <a:schemeClr val="tx1"/>
                </a:solidFill>
                <a:latin typeface="+mn-lt"/>
                <a:ea typeface="ＭＳ Ｐゴシック" pitchFamily="-65" charset="-128"/>
                <a:cs typeface="ＭＳ Ｐゴシック" pitchFamily="-65" charset="-128"/>
              </a:rPr>
              <a:t>With the advent of the social web, the first place a customer or prospect is likely to go today for a purchase, support, or information is out to the web.  In addition, </a:t>
            </a:r>
            <a:r>
              <a:rPr lang="en-US" sz="1200" b="1" dirty="0" smtClean="0"/>
              <a:t>for every 1 interaction your company knows about today, there are 100 more that are already happening between customers, influencers, and prospects.  Audiences are now in control of the conversation. </a:t>
            </a:r>
            <a:r>
              <a:rPr lang="en-US" sz="1200" b="1" kern="1200" baseline="0" dirty="0" smtClean="0">
                <a:solidFill>
                  <a:schemeClr val="tx1"/>
                </a:solidFill>
                <a:latin typeface="+mn-lt"/>
                <a:ea typeface="ＭＳ Ｐゴシック" pitchFamily="-65" charset="-128"/>
                <a:cs typeface="ＭＳ Ｐゴシック" pitchFamily="-65" charset="-128"/>
              </a:rPr>
              <a:t>This creates new challenges – and new opportunities -- for companies, publications, any group that wants to interact. </a:t>
            </a:r>
            <a:endParaRPr lang="en-US" sz="1200" b="1" kern="1200" dirty="0" smtClean="0">
              <a:solidFill>
                <a:schemeClr val="tx1"/>
              </a:solidFill>
              <a:latin typeface="+mn-lt"/>
              <a:ea typeface="ＭＳ Ｐゴシック" pitchFamily="-65" charset="-128"/>
              <a:cs typeface="ＭＳ Ｐゴシック" pitchFamily="-65" charset="-128"/>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200" b="1" kern="1200" dirty="0" smtClean="0">
              <a:solidFill>
                <a:schemeClr val="tx1"/>
              </a:solidFill>
              <a:latin typeface="+mn-lt"/>
              <a:ea typeface="ＭＳ Ｐゴシック" pitchFamily="-65" charset="-128"/>
              <a:cs typeface="ＭＳ Ｐゴシック" pitchFamily="-65" charset="-128"/>
            </a:endParaRPr>
          </a:p>
          <a:p>
            <a:pPr marL="0" indent="0">
              <a:buNone/>
            </a:pPr>
            <a:r>
              <a:rPr lang="en-US" sz="1200" b="1" dirty="0" smtClean="0"/>
              <a:t>What if you could amplify your efforts by 100 times  - at no additional cost?  </a:t>
            </a:r>
            <a:r>
              <a:rPr lang="en-US" sz="1200" b="1" smtClean="0"/>
              <a:t>That’s empowering </a:t>
            </a:r>
            <a:r>
              <a:rPr lang="en-US" sz="1200" b="1" dirty="0" smtClean="0"/>
              <a:t>the customer network. </a:t>
            </a:r>
            <a:endParaRPr lang="en-US" b="1" dirty="0" smtClean="0"/>
          </a:p>
          <a:p>
            <a:pPr marL="0" marR="0" lvl="0" indent="0" algn="l" defTabSz="914400" rtl="0" eaLnBrk="1" fontAlgn="base" latinLnBrk="0" hangingPunct="1">
              <a:lnSpc>
                <a:spcPct val="90000"/>
              </a:lnSpc>
              <a:spcBef>
                <a:spcPct val="0"/>
              </a:spcBef>
              <a:spcAft>
                <a:spcPct val="0"/>
              </a:spcAft>
              <a:buClrTx/>
              <a:buSzTx/>
              <a:buFontTx/>
              <a:buNone/>
              <a:tabLst/>
              <a:defRPr/>
            </a:pPr>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37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baseline="0" dirty="0" smtClean="0">
                <a:solidFill>
                  <a:schemeClr val="tx1"/>
                </a:solidFill>
                <a:latin typeface="+mn-lt"/>
                <a:ea typeface="ＭＳ Ｐゴシック" pitchFamily="-65" charset="-128"/>
                <a:cs typeface="ＭＳ Ｐゴシック" pitchFamily="-65" charset="-128"/>
              </a:rPr>
              <a:t>A powerful community, that network of users, literally transforms the relationships companies have with their target audience.  </a:t>
            </a: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200" b="1" kern="1200" baseline="0" dirty="0" smtClean="0">
              <a:solidFill>
                <a:schemeClr val="tx1"/>
              </a:solidFill>
              <a:latin typeface="+mn-lt"/>
              <a:ea typeface="ＭＳ Ｐゴシック" pitchFamily="-65" charset="-128"/>
              <a:cs typeface="ＭＳ Ｐゴシック" pitchFamily="-65" charset="-128"/>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kern="1200" baseline="0" dirty="0" smtClean="0">
                <a:solidFill>
                  <a:schemeClr val="tx1"/>
                </a:solidFill>
                <a:latin typeface="+mn-lt"/>
                <a:ea typeface="ＭＳ Ｐゴシック" pitchFamily="-65" charset="-128"/>
                <a:cs typeface="ＭＳ Ｐゴシック" pitchFamily="-65" charset="-128"/>
              </a:rPr>
              <a:t>With the advent of the social web, the first place a customer or prospect is likely to go today for a purchase, support, or information is out to the web.  In addition, </a:t>
            </a:r>
            <a:r>
              <a:rPr lang="en-US" sz="1200" b="1" dirty="0" smtClean="0"/>
              <a:t>for every 1 interaction your company knows about today, there are 100 more that are already happening between customers, influencers, and prospects.  Audiences are now in control of the conversation. </a:t>
            </a:r>
            <a:r>
              <a:rPr lang="en-US" sz="1200" b="1" kern="1200" baseline="0" dirty="0" smtClean="0">
                <a:solidFill>
                  <a:schemeClr val="tx1"/>
                </a:solidFill>
                <a:latin typeface="+mn-lt"/>
                <a:ea typeface="ＭＳ Ｐゴシック" pitchFamily="-65" charset="-128"/>
                <a:cs typeface="ＭＳ Ｐゴシック" pitchFamily="-65" charset="-128"/>
              </a:rPr>
              <a:t>This creates new challenges – and new opportunities -- for companies, publications, any group that wants to interact. </a:t>
            </a:r>
            <a:endParaRPr lang="en-US" sz="1200" b="1" kern="1200" dirty="0" smtClean="0">
              <a:solidFill>
                <a:schemeClr val="tx1"/>
              </a:solidFill>
              <a:latin typeface="+mn-lt"/>
              <a:ea typeface="ＭＳ Ｐゴシック" pitchFamily="-65" charset="-128"/>
              <a:cs typeface="ＭＳ Ｐゴシック" pitchFamily="-65" charset="-128"/>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sz="1200" b="1" kern="1200" dirty="0" smtClean="0">
              <a:solidFill>
                <a:schemeClr val="tx1"/>
              </a:solidFill>
              <a:latin typeface="+mn-lt"/>
              <a:ea typeface="ＭＳ Ｐゴシック" pitchFamily="-65" charset="-128"/>
              <a:cs typeface="ＭＳ Ｐゴシック" pitchFamily="-65" charset="-128"/>
            </a:endParaRPr>
          </a:p>
          <a:p>
            <a:pPr marL="0" indent="0">
              <a:buNone/>
            </a:pPr>
            <a:r>
              <a:rPr lang="en-US" sz="1200" b="1" dirty="0" smtClean="0"/>
              <a:t>What if you could amplify your efforts by 100 times  - at no additional cost?  </a:t>
            </a:r>
            <a:r>
              <a:rPr lang="en-US" sz="1200" b="1" smtClean="0"/>
              <a:t>That’s empowering </a:t>
            </a:r>
            <a:r>
              <a:rPr lang="en-US" sz="1200" b="1" dirty="0" smtClean="0"/>
              <a:t>the customer network. </a:t>
            </a:r>
            <a:endParaRPr lang="en-US" b="1" dirty="0" smtClean="0"/>
          </a:p>
          <a:p>
            <a:pPr marL="0" marR="0" lvl="0" indent="0" algn="l" defTabSz="914400" rtl="0" eaLnBrk="1" fontAlgn="base" latinLnBrk="0" hangingPunct="1">
              <a:lnSpc>
                <a:spcPct val="90000"/>
              </a:lnSpc>
              <a:spcBef>
                <a:spcPct val="0"/>
              </a:spcBef>
              <a:spcAft>
                <a:spcPct val="0"/>
              </a:spcAft>
              <a:buClrTx/>
              <a:buSzTx/>
              <a:buFontTx/>
              <a:buNone/>
              <a:tabLst/>
              <a:defRPr/>
            </a:pPr>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 of Americans that believe that companies</a:t>
            </a:r>
            <a:r>
              <a:rPr lang="en-US" b="1" baseline="0" dirty="0" smtClean="0"/>
              <a:t> should be not only present but interact with its customers via social media</a:t>
            </a:r>
            <a:endParaRPr lang="en-US" b="1" dirty="0"/>
          </a:p>
        </p:txBody>
      </p:sp>
      <p:sp>
        <p:nvSpPr>
          <p:cNvPr id="4" name="Slide Number Placeholder 3"/>
          <p:cNvSpPr>
            <a:spLocks noGrp="1"/>
          </p:cNvSpPr>
          <p:nvPr>
            <p:ph type="sldNum" sz="quarter" idx="10"/>
          </p:nvPr>
        </p:nvSpPr>
        <p:spPr/>
        <p:txBody>
          <a:bodyPr/>
          <a:lstStyle/>
          <a:p>
            <a:fld id="{4E4D9E2B-250F-4BFE-B3AA-D3D6906C6B62}"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 of all new </a:t>
            </a:r>
            <a:r>
              <a:rPr lang="en-US" b="1" dirty="0" err="1" smtClean="0"/>
              <a:t>facebook</a:t>
            </a:r>
            <a:r>
              <a:rPr lang="en-US" b="1" dirty="0" smtClean="0"/>
              <a:t> users last year that were over 35 years old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Lest you think this is only about young Gen </a:t>
            </a:r>
            <a:r>
              <a:rPr lang="en-US" b="1" dirty="0" err="1" smtClean="0"/>
              <a:t>Y’ers</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err="1" smtClean="0"/>
              <a:t>Facebook</a:t>
            </a:r>
            <a:r>
              <a:rPr lang="en-US" b="1" dirty="0" smtClean="0"/>
              <a:t> whose greatest growth has come from people aged 35-49 years of age (+24.1 million). From December 2007 through December 2008, </a:t>
            </a:r>
            <a:r>
              <a:rPr lang="en-US" b="1" dirty="0" err="1" smtClean="0"/>
              <a:t>Facebook</a:t>
            </a:r>
            <a:r>
              <a:rPr lang="en-US" b="1" dirty="0" smtClean="0"/>
              <a:t> added almost twice as many 50-64 year old visitors (+13.6 million) than it has added under 18 year old visitors (+7.3 million).</a:t>
            </a:r>
            <a:endParaRPr lang="en-US" b="1" dirty="0"/>
          </a:p>
        </p:txBody>
      </p:sp>
      <p:sp>
        <p:nvSpPr>
          <p:cNvPr id="4" name="Slide Number Placeholder 3"/>
          <p:cNvSpPr>
            <a:spLocks noGrp="1"/>
          </p:cNvSpPr>
          <p:nvPr>
            <p:ph type="sldNum" sz="quarter" idx="10"/>
          </p:nvPr>
        </p:nvSpPr>
        <p:spPr/>
        <p:txBody>
          <a:bodyPr/>
          <a:lstStyle/>
          <a:p>
            <a:fld id="{4E4D9E2B-250F-4BFE-B3AA-D3D6906C6B62}" type="slidenum">
              <a:rPr lang="en-US" smtClean="0"/>
              <a:pPr/>
              <a:t>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 of Top 20 brands search results that go to user generated content – not corporately</a:t>
            </a:r>
            <a:r>
              <a:rPr lang="en-US" b="1" baseline="0" dirty="0" smtClean="0"/>
              <a:t> produced material</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78%</a:t>
            </a:r>
            <a:r>
              <a:rPr lang="en-US" b="1" baseline="0" dirty="0" smtClean="0"/>
              <a:t> of consumers trust the recommendation of another customer over a message from the company</a:t>
            </a:r>
            <a:endParaRPr lang="en-US" b="1" dirty="0"/>
          </a:p>
        </p:txBody>
      </p:sp>
      <p:sp>
        <p:nvSpPr>
          <p:cNvPr id="4" name="Slide Number Placeholder 3"/>
          <p:cNvSpPr>
            <a:spLocks noGrp="1"/>
          </p:cNvSpPr>
          <p:nvPr>
            <p:ph type="sldNum" sz="quarter" idx="10"/>
          </p:nvPr>
        </p:nvSpPr>
        <p:spPr/>
        <p:txBody>
          <a:bodyPr/>
          <a:lstStyle/>
          <a:p>
            <a:fld id="{4E4D9E2B-250F-4BFE-B3AA-D3D6906C6B62}" type="slidenum">
              <a:rPr lang="en-US" smtClean="0"/>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titlepagebg-dark_gray.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Subtitle 2"/>
          <p:cNvSpPr>
            <a:spLocks noGrp="1"/>
          </p:cNvSpPr>
          <p:nvPr>
            <p:ph type="subTitle" idx="1"/>
          </p:nvPr>
        </p:nvSpPr>
        <p:spPr>
          <a:xfrm>
            <a:off x="479425" y="4572000"/>
            <a:ext cx="5457825" cy="381000"/>
          </a:xfrm>
          <a:prstGeom prst="rect">
            <a:avLst/>
          </a:prstGeom>
        </p:spPr>
        <p:txBody>
          <a:bodyPr>
            <a:normAutofit/>
          </a:bodyPr>
          <a:lstStyle>
            <a:lvl1pPr marL="0" indent="0" algn="l">
              <a:buNone/>
              <a:defRPr sz="1800">
                <a:solidFill>
                  <a:schemeClr val="bg1">
                    <a:lumMod val="50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title"/>
          </p:nvPr>
        </p:nvSpPr>
        <p:spPr>
          <a:xfrm>
            <a:off x="479425" y="3915563"/>
            <a:ext cx="5457825" cy="592872"/>
          </a:xfrm>
        </p:spPr>
        <p:txBody>
          <a:bodyPr/>
          <a:lstStyle>
            <a:lvl1pPr marL="1588" indent="0">
              <a:defRPr>
                <a:solidFill>
                  <a:srgbClr val="CC3300"/>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Dark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20000"/>
                    <a:lumOff val="8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762000"/>
            <a:ext cx="8534400" cy="5410200"/>
          </a:xfrm>
          <a:prstGeom prst="rect">
            <a:avLst/>
          </a:prstGeom>
        </p:spPr>
        <p:txBody>
          <a:bodyPr/>
          <a:lstStyle>
            <a:lvl1pPr>
              <a:buClr>
                <a:schemeClr val="bg1"/>
              </a:buCl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82000" y="6477000"/>
            <a:ext cx="685800" cy="244475"/>
          </a:xfrm>
          <a:prstGeom prst="rect">
            <a:avLst/>
          </a:prstGeom>
        </p:spPr>
        <p:txBody>
          <a:bodyPr/>
          <a:lstStyle/>
          <a:p>
            <a:fld id="{D5131938-29E5-415C-84FA-F1D00D99ECC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79425" y="936625"/>
            <a:ext cx="8216900" cy="5238750"/>
          </a:xfrm>
          <a:prstGeom prst="rect">
            <a:avLst/>
          </a:prstGeom>
        </p:spPr>
        <p:txBody>
          <a:bodyPr/>
          <a:lstStyle>
            <a:lvl1pPr marL="341313" indent="-341313">
              <a:buClr>
                <a:srgbClr val="CC3300"/>
              </a:buClr>
              <a:buSzPct val="100000"/>
              <a:buFontTx/>
              <a:buBlip>
                <a:blip r:embed="rId2"/>
              </a:buBlip>
              <a:defRPr>
                <a:solidFill>
                  <a:schemeClr val="bg1">
                    <a:lumMod val="50000"/>
                  </a:schemeClr>
                </a:solidFill>
              </a:defRPr>
            </a:lvl1pPr>
            <a:lvl2pPr marL="573088" indent="-219075">
              <a:buClr>
                <a:srgbClr val="FF9900"/>
              </a:buClr>
              <a:buSzPct val="75000"/>
              <a:buFont typeface="Wingdings" pitchFamily="2" charset="2"/>
              <a:buChar char="l"/>
              <a:defRPr>
                <a:solidFill>
                  <a:schemeClr val="bg1">
                    <a:lumMod val="50000"/>
                  </a:schemeClr>
                </a:solidFill>
              </a:defRPr>
            </a:lvl2pPr>
            <a:lvl3pPr marL="803275" indent="-230188">
              <a:buClr>
                <a:schemeClr val="bg1">
                  <a:lumMod val="50000"/>
                </a:schemeClr>
              </a:buClr>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titlepagebg-dark_gray.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Subtitle 2"/>
          <p:cNvSpPr>
            <a:spLocks noGrp="1"/>
          </p:cNvSpPr>
          <p:nvPr>
            <p:ph type="subTitle" idx="1"/>
          </p:nvPr>
        </p:nvSpPr>
        <p:spPr>
          <a:xfrm>
            <a:off x="479425" y="4572000"/>
            <a:ext cx="5457825" cy="381000"/>
          </a:xfrm>
          <a:prstGeom prst="rect">
            <a:avLst/>
          </a:prstGeom>
        </p:spPr>
        <p:txBody>
          <a:bodyPr>
            <a:normAutofit/>
          </a:bodyPr>
          <a:lstStyle>
            <a:lvl1pPr marL="0" indent="0" algn="l">
              <a:buNone/>
              <a:defRPr sz="1600">
                <a:solidFill>
                  <a:srgbClr val="C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title"/>
          </p:nvPr>
        </p:nvSpPr>
        <p:spPr>
          <a:xfrm>
            <a:off x="479425" y="3915563"/>
            <a:ext cx="5457825" cy="592872"/>
          </a:xfrm>
        </p:spPr>
        <p:txBody>
          <a:bodyPr/>
          <a:lstStyle>
            <a:lvl1pPr marL="1588" indent="0">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79425" y="936625"/>
            <a:ext cx="8216900" cy="5238750"/>
          </a:xfrm>
          <a:prstGeom prst="rect">
            <a:avLst/>
          </a:prstGeom>
        </p:spPr>
        <p:txBody>
          <a:bodyPr/>
          <a:lstStyle>
            <a:lvl1pPr marL="341313" indent="-341313">
              <a:buClr>
                <a:srgbClr val="CC3300"/>
              </a:buClr>
              <a:buSzPct val="100000"/>
              <a:buFontTx/>
              <a:buBlip>
                <a:blip r:embed="rId2"/>
              </a:buBlip>
              <a:defRPr sz="2000">
                <a:solidFill>
                  <a:schemeClr val="bg1">
                    <a:lumMod val="95000"/>
                  </a:schemeClr>
                </a:solidFill>
                <a:latin typeface="Arial" pitchFamily="34" charset="0"/>
                <a:cs typeface="Arial" pitchFamily="34" charset="0"/>
              </a:defRPr>
            </a:lvl1pPr>
            <a:lvl2pPr marL="573088" indent="-219075">
              <a:buClr>
                <a:srgbClr val="FF9900"/>
              </a:buClr>
              <a:buSzPct val="75000"/>
              <a:buFont typeface="Wingdings" pitchFamily="2" charset="2"/>
              <a:buChar char="l"/>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defRPr>
            </a:lvl4pPr>
            <a:lvl5pPr marL="800100" indent="-228600">
              <a:buClr>
                <a:schemeClr val="bg1">
                  <a:lumMod val="50000"/>
                </a:schemeClr>
              </a:buClr>
              <a:buSzPct val="75000"/>
              <a:buFont typeface="Wingdings" pitchFamily="2" charset="2"/>
              <a:buChar char="l"/>
              <a:defRPr sz="1600">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solidFill>
                  <a:schemeClr val="bg1"/>
                </a:solidFill>
              </a:defRPr>
            </a:lvl1pPr>
          </a:lstStyle>
          <a:p>
            <a:r>
              <a:rPr lang="en-US" dirty="0" smtClean="0"/>
              <a:t>Click to edit Master title style</a:t>
            </a:r>
            <a:endParaRPr lang="en-US" dirty="0"/>
          </a:p>
        </p:txBody>
      </p:sp>
      <p:sp>
        <p:nvSpPr>
          <p:cNvPr id="4" name="Content Placeholder 2"/>
          <p:cNvSpPr>
            <a:spLocks noGrp="1"/>
          </p:cNvSpPr>
          <p:nvPr>
            <p:ph idx="1"/>
          </p:nvPr>
        </p:nvSpPr>
        <p:spPr>
          <a:xfrm>
            <a:off x="479424" y="936625"/>
            <a:ext cx="2728913" cy="5238749"/>
          </a:xfrm>
          <a:prstGeom prst="rect">
            <a:avLst/>
          </a:prstGeom>
        </p:spPr>
        <p:txBody>
          <a:bodyPr/>
          <a:lstStyle>
            <a:lvl1pPr marL="341313" indent="-341313">
              <a:buClr>
                <a:srgbClr val="CC3300"/>
              </a:buClr>
              <a:buSzPct val="100000"/>
              <a:buFontTx/>
              <a:buBlip>
                <a:blip r:embed="rId2"/>
              </a:buBlip>
              <a:defRPr sz="2000">
                <a:solidFill>
                  <a:schemeClr val="bg1">
                    <a:lumMod val="95000"/>
                  </a:schemeClr>
                </a:solidFill>
                <a:latin typeface="Arial" pitchFamily="34" charset="0"/>
                <a:cs typeface="Arial" pitchFamily="34" charset="0"/>
              </a:defRPr>
            </a:lvl1pPr>
            <a:lvl2pPr marL="573088" indent="-231775">
              <a:buClr>
                <a:srgbClr val="FF9900"/>
              </a:buClr>
              <a:buSzPct val="75000"/>
              <a:buFont typeface="Wingdings" pitchFamily="2" charset="2"/>
              <a:buChar char=""/>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4pPr>
            <a:lvl5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79425" y="936625"/>
            <a:ext cx="3871913" cy="5238750"/>
          </a:xfrm>
          <a:prstGeom prst="rect">
            <a:avLst/>
          </a:prstGeom>
        </p:spPr>
        <p:txBody>
          <a:bodyPr/>
          <a:lstStyle>
            <a:lvl1pPr marL="341313" indent="-341313">
              <a:buSzPct val="100000"/>
              <a:buFontTx/>
              <a:buBlip>
                <a:blip r:embed="rId2"/>
              </a:buBlip>
              <a:defRPr sz="2000">
                <a:solidFill>
                  <a:schemeClr val="bg1">
                    <a:lumMod val="95000"/>
                  </a:schemeClr>
                </a:solidFill>
                <a:latin typeface="Arial" pitchFamily="34" charset="0"/>
                <a:cs typeface="Arial" pitchFamily="34" charset="0"/>
              </a:defRPr>
            </a:lvl1pPr>
            <a:lvl2pPr marL="573088" indent="-231775">
              <a:buClr>
                <a:srgbClr val="FF9900"/>
              </a:buClr>
              <a:buSzPct val="75000"/>
              <a:buFont typeface="Wingdings" pitchFamily="2" charset="2"/>
              <a:buChar char="l"/>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4pPr>
            <a:lvl5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94250" y="936624"/>
            <a:ext cx="3902075" cy="5238751"/>
          </a:xfrm>
          <a:prstGeom prst="rect">
            <a:avLst/>
          </a:prstGeom>
        </p:spPr>
        <p:txBody>
          <a:bodyPr/>
          <a:lstStyle>
            <a:lvl1pPr marL="341313" indent="-341313">
              <a:buSzPct val="100000"/>
              <a:buFontTx/>
              <a:buBlip>
                <a:blip r:embed="rId2"/>
              </a:buBlip>
              <a:defRPr sz="2000">
                <a:solidFill>
                  <a:schemeClr val="bg1">
                    <a:lumMod val="95000"/>
                  </a:schemeClr>
                </a:solidFill>
                <a:latin typeface="Arial" pitchFamily="34" charset="0"/>
                <a:cs typeface="Arial" pitchFamily="34" charset="0"/>
              </a:defRPr>
            </a:lvl1pPr>
            <a:lvl2pPr marL="573088" indent="-231775">
              <a:buClr>
                <a:srgbClr val="FF9900"/>
              </a:buClr>
              <a:buSzPct val="75000"/>
              <a:buFont typeface="Wingdings" pitchFamily="2" charset="2"/>
              <a:buChar char="l"/>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4pPr>
            <a:lvl5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sz="2000">
                <a:solidFill>
                  <a:schemeClr val="bg1">
                    <a:lumMod val="95000"/>
                  </a:schemeClr>
                </a:solidFill>
                <a:latin typeface="Arial" pitchFamily="34" charset="0"/>
                <a:cs typeface="Arial" pitchFamily="34" charset="0"/>
              </a:defRPr>
            </a:lvl1pPr>
            <a:lvl2pPr marL="573088" indent="-231775">
              <a:buClr>
                <a:srgbClr val="FF9900"/>
              </a:buClr>
              <a:buSzPct val="75000"/>
              <a:buFont typeface="Wingdings" pitchFamily="2" charset="2"/>
              <a:buChar char=""/>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4pPr>
            <a:lvl5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37160" y="120803"/>
            <a:ext cx="5880533" cy="592872"/>
          </a:xfrm>
        </p:spPr>
        <p:txBody>
          <a:bodyPr/>
          <a:lstStyle>
            <a:lvl1pPr>
              <a:defRPr lang="en-US" dirty="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banner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9424" y="2986088"/>
            <a:ext cx="8216901" cy="3189288"/>
          </a:xfrm>
          <a:prstGeom prst="rect">
            <a:avLst/>
          </a:prstGeom>
        </p:spPr>
        <p:txBody>
          <a:bodyPr/>
          <a:lstStyle>
            <a:lvl1pPr marL="341313" indent="-341313">
              <a:buSzPct val="100000"/>
              <a:buFontTx/>
              <a:buBlip>
                <a:blip r:embed="rId2"/>
              </a:buBlip>
              <a:defRPr sz="2000">
                <a:solidFill>
                  <a:schemeClr val="bg1">
                    <a:lumMod val="95000"/>
                  </a:schemeClr>
                </a:solidFill>
                <a:latin typeface="Arial" pitchFamily="34" charset="0"/>
                <a:cs typeface="Arial" pitchFamily="34" charset="0"/>
              </a:defRPr>
            </a:lvl1pPr>
            <a:lvl2pPr marL="573088" indent="-231775">
              <a:buClr>
                <a:srgbClr val="FF9900"/>
              </a:buClr>
              <a:buSzPct val="75000"/>
              <a:buFont typeface="Wingdings" pitchFamily="2" charset="2"/>
              <a:buChar char=""/>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4pPr>
            <a:lvl5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0" y="754380"/>
            <a:ext cx="9144000" cy="1774508"/>
          </a:xfrm>
          <a:prstGeom prst="rect">
            <a:avLst/>
          </a:prstGeom>
        </p:spPr>
        <p:txBody>
          <a:bodyPr/>
          <a:lstStyle>
            <a:lvl1pPr marL="341313" indent="-341313">
              <a:buSzPct val="100000"/>
              <a:buFontTx/>
              <a:buNone/>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nner image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943600" y="936625"/>
            <a:ext cx="2752725" cy="5238751"/>
          </a:xfrm>
          <a:prstGeom prst="rect">
            <a:avLst/>
          </a:prstGeom>
        </p:spPr>
        <p:txBody>
          <a:bodyPr/>
          <a:lstStyle>
            <a:lvl1pPr marL="341313" indent="-341313">
              <a:buSzPct val="100000"/>
              <a:buFontTx/>
              <a:buBlip>
                <a:blip r:embed="rId2"/>
              </a:buBlip>
              <a:defRPr sz="2000">
                <a:solidFill>
                  <a:schemeClr val="bg1">
                    <a:lumMod val="95000"/>
                  </a:schemeClr>
                </a:solidFill>
                <a:latin typeface="Arial" pitchFamily="34" charset="0"/>
                <a:cs typeface="Arial" pitchFamily="34" charset="0"/>
              </a:defRPr>
            </a:lvl1pPr>
            <a:lvl2pPr marL="573088" indent="-231775">
              <a:buClr>
                <a:srgbClr val="FF9900"/>
              </a:buClr>
              <a:buSzPct val="75000"/>
              <a:buFont typeface="Wingdings" pitchFamily="2" charset="2"/>
              <a:buChar char=""/>
              <a:defRPr sz="1800">
                <a:solidFill>
                  <a:schemeClr val="bg1">
                    <a:lumMod val="85000"/>
                  </a:schemeClr>
                </a:solidFill>
                <a:latin typeface="Arial" pitchFamily="34" charset="0"/>
                <a:cs typeface="Arial" pitchFamily="34" charset="0"/>
              </a:defRPr>
            </a:lvl2pPr>
            <a:lvl3pPr marL="803275" indent="-230188">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3pPr>
            <a:lvl4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4pPr>
            <a:lvl5pPr marL="800100" indent="-228600">
              <a:buClr>
                <a:schemeClr val="bg1">
                  <a:lumMod val="50000"/>
                </a:schemeClr>
              </a:buClr>
              <a:buSzPct val="75000"/>
              <a:buFont typeface="Wingdings" pitchFamily="2" charset="2"/>
              <a:buChar char="l"/>
              <a:defRPr sz="1600">
                <a:solidFill>
                  <a:schemeClr val="bg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0" y="754380"/>
            <a:ext cx="4572000" cy="6103620"/>
          </a:xfrm>
          <a:prstGeom prst="rect">
            <a:avLst/>
          </a:prstGeom>
        </p:spPr>
        <p:txBody>
          <a:bodyPr/>
          <a:lstStyle>
            <a:lvl1pPr marL="341313" indent="-341313">
              <a:buSzPct val="100000"/>
              <a:buFontTx/>
              <a:buNone/>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smtClean="0"/>
              <a:t>Click to edit Master title style</a:t>
            </a:r>
            <a:endParaRPr lang="en-US" dirty="0"/>
          </a:p>
        </p:txBody>
      </p:sp>
      <p:sp>
        <p:nvSpPr>
          <p:cNvPr id="4" name="Content Placeholder 2"/>
          <p:cNvSpPr>
            <a:spLocks noGrp="1"/>
          </p:cNvSpPr>
          <p:nvPr>
            <p:ph idx="1"/>
          </p:nvPr>
        </p:nvSpPr>
        <p:spPr>
          <a:xfrm>
            <a:off x="479424" y="936625"/>
            <a:ext cx="2728913" cy="5238749"/>
          </a:xfrm>
          <a:prstGeom prst="rect">
            <a:avLst/>
          </a:prstGeom>
        </p:spPr>
        <p:txBody>
          <a:bodyPr/>
          <a:lstStyle>
            <a:lvl1pPr marL="341313" indent="-341313">
              <a:buClr>
                <a:srgbClr val="CC3300"/>
              </a:buClr>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79425" y="936625"/>
            <a:ext cx="3871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l"/>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94250" y="936624"/>
            <a:ext cx="3902075" cy="5238751"/>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l"/>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37160" y="120803"/>
            <a:ext cx="5880533" cy="592872"/>
          </a:xfrm>
        </p:spPr>
        <p:txBody>
          <a:bodyPr/>
          <a:lstStyle>
            <a:lvl1pPr>
              <a:defRPr lang="en-US" dirty="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anner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9424" y="2986088"/>
            <a:ext cx="8216901" cy="3189288"/>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0" y="754380"/>
            <a:ext cx="9144000" cy="1774508"/>
          </a:xfrm>
          <a:prstGeom prst="rect">
            <a:avLst/>
          </a:prstGeom>
        </p:spPr>
        <p:txBody>
          <a:bodyPr/>
          <a:lstStyle>
            <a:lvl1pPr marL="341313" indent="-341313">
              <a:buSzPct val="100000"/>
              <a:buFontTx/>
              <a:buNone/>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nner image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943600" y="936625"/>
            <a:ext cx="2752725" cy="5238751"/>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0" y="754380"/>
            <a:ext cx="4572000" cy="6103620"/>
          </a:xfrm>
          <a:prstGeom prst="rect">
            <a:avLst/>
          </a:prstGeom>
        </p:spPr>
        <p:txBody>
          <a:bodyPr/>
          <a:lstStyle>
            <a:lvl1pPr marL="341313" indent="-341313">
              <a:buSzPct val="100000"/>
              <a:buFontTx/>
              <a:buNone/>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5"/>
          <p:cNvSpPr>
            <a:spLocks noGrp="1"/>
          </p:cNvSpPr>
          <p:nvPr>
            <p:ph type="chart" sz="quarter" idx="13"/>
          </p:nvPr>
        </p:nvSpPr>
        <p:spPr>
          <a:xfrm>
            <a:off x="3421380" y="939801"/>
            <a:ext cx="5274945" cy="5235574"/>
          </a:xfrm>
          <a:prstGeom prst="rect">
            <a:avLst/>
          </a:prstGeom>
        </p:spPr>
        <p:txBody>
          <a:bodyPr rtlCol="0">
            <a:normAutofit/>
          </a:bodyPr>
          <a:lstStyle>
            <a:lvl1pPr>
              <a:defRPr sz="1200">
                <a:solidFill>
                  <a:schemeClr val="bg1">
                    <a:lumMod val="50000"/>
                  </a:schemeClr>
                </a:solidFill>
              </a:defRPr>
            </a:lvl1pPr>
          </a:lstStyle>
          <a:p>
            <a:pPr lvl="0"/>
            <a:r>
              <a:rPr lang="en-US" noProof="0" dirty="0" smtClean="0"/>
              <a:t>Click icon to add chart</a:t>
            </a:r>
            <a:endParaRPr lang="en-US" noProof="0" dirty="0"/>
          </a:p>
        </p:txBody>
      </p:sp>
      <p:sp>
        <p:nvSpPr>
          <p:cNvPr id="8" name="Content Placeholder 2"/>
          <p:cNvSpPr>
            <a:spLocks noGrp="1"/>
          </p:cNvSpPr>
          <p:nvPr>
            <p:ph idx="1"/>
          </p:nvPr>
        </p:nvSpPr>
        <p:spPr>
          <a:xfrm>
            <a:off x="479424" y="936626"/>
            <a:ext cx="2728913" cy="5238750"/>
          </a:xfrm>
          <a:prstGeom prst="rect">
            <a:avLst/>
          </a:prstGeom>
        </p:spPr>
        <p:txBody>
          <a:bodyPr/>
          <a:lstStyle>
            <a:lvl1pPr marL="341313" indent="-341313">
              <a:buSzPct val="100000"/>
              <a:buFontTx/>
              <a:buBlip>
                <a:blip r:embed="rId2"/>
              </a:buBlip>
              <a:defRPr>
                <a:solidFill>
                  <a:schemeClr val="bg1">
                    <a:lumMod val="50000"/>
                  </a:schemeClr>
                </a:solidFill>
              </a:defRPr>
            </a:lvl1pPr>
            <a:lvl2pPr marL="573088" indent="-231775">
              <a:buClr>
                <a:srgbClr val="FF9900"/>
              </a:buClr>
              <a:buSzPct val="75000"/>
              <a:buFont typeface="Wingdings" pitchFamily="2" charset="2"/>
              <a:buChar char=""/>
              <a:defRPr>
                <a:solidFill>
                  <a:schemeClr val="bg1">
                    <a:lumMod val="50000"/>
                  </a:schemeClr>
                </a:solidFill>
              </a:defRPr>
            </a:lvl2pPr>
            <a:lvl3pPr marL="803275" indent="-230188">
              <a:buClr>
                <a:schemeClr val="bg1">
                  <a:lumMod val="50000"/>
                </a:schemeClr>
              </a:buClr>
              <a:buSzPct val="75000"/>
              <a:buFont typeface="Wingdings" pitchFamily="2" charset="2"/>
              <a:buChar char="l"/>
              <a:defRPr>
                <a:solidFill>
                  <a:schemeClr val="bg1">
                    <a:lumMod val="50000"/>
                  </a:schemeClr>
                </a:solidFill>
              </a:defRPr>
            </a:lvl3pPr>
            <a:lvl4pPr marL="800100" indent="-228600">
              <a:buClr>
                <a:schemeClr val="bg1">
                  <a:lumMod val="50000"/>
                </a:schemeClr>
              </a:buClr>
              <a:buSzPct val="75000"/>
              <a:buFont typeface="Wingdings" pitchFamily="2" charset="2"/>
              <a:buChar char="l"/>
              <a:defRPr sz="2000">
                <a:solidFill>
                  <a:schemeClr val="bg1">
                    <a:lumMod val="50000"/>
                  </a:schemeClr>
                </a:solidFill>
              </a:defRPr>
            </a:lvl4pPr>
            <a:lvl5pPr marL="800100" indent="-228600">
              <a:buClr>
                <a:schemeClr val="bg1">
                  <a:lumMod val="50000"/>
                </a:schemeClr>
              </a:buClr>
              <a:buSzPct val="75000"/>
              <a:buFont typeface="Wingdings" pitchFamily="2" charset="2"/>
              <a:buChar char="l"/>
              <a:defRPr sz="20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 name="Rectangle 9"/>
          <p:cNvSpPr/>
          <p:nvPr/>
        </p:nvSpPr>
        <p:spPr>
          <a:xfrm>
            <a:off x="0" y="74339"/>
            <a:ext cx="9144000" cy="69137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137160" y="120803"/>
            <a:ext cx="5880533" cy="5928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9" name="TextBox 8"/>
          <p:cNvSpPr txBox="1"/>
          <p:nvPr/>
        </p:nvSpPr>
        <p:spPr>
          <a:xfrm>
            <a:off x="1256044" y="6447040"/>
            <a:ext cx="6521380" cy="338554"/>
          </a:xfrm>
          <a:prstGeom prst="rect">
            <a:avLst/>
          </a:prstGeom>
          <a:noFill/>
        </p:spPr>
        <p:txBody>
          <a:bodyPr wrap="square" rtlCol="0">
            <a:spAutoFit/>
          </a:bodyPr>
          <a:lstStyle/>
          <a:p>
            <a:pPr algn="ctr"/>
            <a:r>
              <a:rPr lang="en-US" sz="1600" b="0" dirty="0" smtClean="0">
                <a:solidFill>
                  <a:schemeClr val="bg1">
                    <a:lumMod val="50000"/>
                  </a:schemeClr>
                </a:solidFill>
                <a:latin typeface="+mj-lt"/>
              </a:rPr>
              <a:t>Lithium Confidential</a:t>
            </a:r>
            <a:endParaRPr lang="en-US" sz="1600" b="0" dirty="0">
              <a:solidFill>
                <a:schemeClr val="bg1">
                  <a:lumMod val="50000"/>
                </a:schemeClr>
              </a:solidFill>
              <a:latin typeface="+mj-lt"/>
            </a:endParaRPr>
          </a:p>
        </p:txBody>
      </p:sp>
      <p:sp>
        <p:nvSpPr>
          <p:cNvPr id="12" name="Rectangle 11"/>
          <p:cNvSpPr/>
          <p:nvPr/>
        </p:nvSpPr>
        <p:spPr>
          <a:xfrm>
            <a:off x="0" y="-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79109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5400000">
            <a:off x="8679992" y="6320972"/>
            <a:ext cx="370114" cy="370114"/>
          </a:xfrm>
          <a:prstGeom prst="teardrop">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p:cNvSpPr txBox="1">
            <a:spLocks noChangeArrowheads="1"/>
          </p:cNvSpPr>
          <p:nvPr/>
        </p:nvSpPr>
        <p:spPr>
          <a:xfrm>
            <a:off x="8603873" y="6336861"/>
            <a:ext cx="540574" cy="320627"/>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08B9903-366B-5047-8AB3-D7B7662ACC0C}" type="slidenum">
              <a:rPr kumimoji="0" lang="en-US" sz="1600" b="0" i="0" u="none" strike="noStrike" kern="1200" cap="none" spc="0" normalizeH="0" baseline="0" noProof="0" smtClean="0">
                <a:ln>
                  <a:noFill/>
                </a:ln>
                <a:solidFill>
                  <a:schemeClr val="bg1">
                    <a:lumMod val="50000"/>
                  </a:schemeClr>
                </a:solidFill>
                <a:effectLst/>
                <a:uLnTx/>
                <a:uFillTx/>
                <a:latin typeface="Calibri"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grpSp>
        <p:nvGrpSpPr>
          <p:cNvPr id="2" name="Group 4"/>
          <p:cNvGrpSpPr>
            <a:grpSpLocks noChangeAspect="1"/>
          </p:cNvGrpSpPr>
          <p:nvPr/>
        </p:nvGrpSpPr>
        <p:grpSpPr bwMode="auto">
          <a:xfrm>
            <a:off x="6909931" y="210457"/>
            <a:ext cx="1786394" cy="393702"/>
            <a:chOff x="1695" y="1903"/>
            <a:chExt cx="2364" cy="521"/>
          </a:xfrm>
          <a:solidFill>
            <a:schemeClr val="bg1">
              <a:lumMod val="50000"/>
            </a:schemeClr>
          </a:solidFill>
        </p:grpSpPr>
        <p:sp>
          <p:nvSpPr>
            <p:cNvPr id="1030" name="Freeform 6"/>
            <p:cNvSpPr>
              <a:spLocks/>
            </p:cNvSpPr>
            <p:nvPr userDrawn="1"/>
          </p:nvSpPr>
          <p:spPr bwMode="auto">
            <a:xfrm>
              <a:off x="1850" y="1903"/>
              <a:ext cx="155" cy="156"/>
            </a:xfrm>
            <a:custGeom>
              <a:avLst/>
              <a:gdLst/>
              <a:ahLst/>
              <a:cxnLst>
                <a:cxn ang="0">
                  <a:pos x="78" y="0"/>
                </a:cxn>
                <a:cxn ang="0">
                  <a:pos x="96" y="2"/>
                </a:cxn>
                <a:cxn ang="0">
                  <a:pos x="112" y="7"/>
                </a:cxn>
                <a:cxn ang="0">
                  <a:pos x="127" y="17"/>
                </a:cxn>
                <a:cxn ang="0">
                  <a:pos x="138" y="29"/>
                </a:cxn>
                <a:cxn ang="0">
                  <a:pos x="147" y="44"/>
                </a:cxn>
                <a:cxn ang="0">
                  <a:pos x="153" y="60"/>
                </a:cxn>
                <a:cxn ang="0">
                  <a:pos x="155" y="78"/>
                </a:cxn>
                <a:cxn ang="0">
                  <a:pos x="153" y="96"/>
                </a:cxn>
                <a:cxn ang="0">
                  <a:pos x="147" y="112"/>
                </a:cxn>
                <a:cxn ang="0">
                  <a:pos x="138" y="127"/>
                </a:cxn>
                <a:cxn ang="0">
                  <a:pos x="127" y="138"/>
                </a:cxn>
                <a:cxn ang="0">
                  <a:pos x="112" y="148"/>
                </a:cxn>
                <a:cxn ang="0">
                  <a:pos x="96" y="154"/>
                </a:cxn>
                <a:cxn ang="0">
                  <a:pos x="78" y="156"/>
                </a:cxn>
                <a:cxn ang="0">
                  <a:pos x="60" y="154"/>
                </a:cxn>
                <a:cxn ang="0">
                  <a:pos x="43" y="148"/>
                </a:cxn>
                <a:cxn ang="0">
                  <a:pos x="29" y="138"/>
                </a:cxn>
                <a:cxn ang="0">
                  <a:pos x="17" y="127"/>
                </a:cxn>
                <a:cxn ang="0">
                  <a:pos x="8" y="112"/>
                </a:cxn>
                <a:cxn ang="0">
                  <a:pos x="2" y="96"/>
                </a:cxn>
                <a:cxn ang="0">
                  <a:pos x="0" y="78"/>
                </a:cxn>
                <a:cxn ang="0">
                  <a:pos x="2" y="60"/>
                </a:cxn>
                <a:cxn ang="0">
                  <a:pos x="8" y="44"/>
                </a:cxn>
                <a:cxn ang="0">
                  <a:pos x="17" y="29"/>
                </a:cxn>
                <a:cxn ang="0">
                  <a:pos x="29" y="17"/>
                </a:cxn>
                <a:cxn ang="0">
                  <a:pos x="43" y="7"/>
                </a:cxn>
                <a:cxn ang="0">
                  <a:pos x="60" y="2"/>
                </a:cxn>
                <a:cxn ang="0">
                  <a:pos x="78" y="0"/>
                </a:cxn>
              </a:cxnLst>
              <a:rect l="0" t="0" r="r" b="b"/>
              <a:pathLst>
                <a:path w="155" h="156">
                  <a:moveTo>
                    <a:pt x="78" y="0"/>
                  </a:moveTo>
                  <a:lnTo>
                    <a:pt x="96" y="2"/>
                  </a:lnTo>
                  <a:lnTo>
                    <a:pt x="112" y="7"/>
                  </a:lnTo>
                  <a:lnTo>
                    <a:pt x="127" y="17"/>
                  </a:lnTo>
                  <a:lnTo>
                    <a:pt x="138" y="29"/>
                  </a:lnTo>
                  <a:lnTo>
                    <a:pt x="147" y="44"/>
                  </a:lnTo>
                  <a:lnTo>
                    <a:pt x="153" y="60"/>
                  </a:lnTo>
                  <a:lnTo>
                    <a:pt x="155" y="78"/>
                  </a:lnTo>
                  <a:lnTo>
                    <a:pt x="153" y="96"/>
                  </a:lnTo>
                  <a:lnTo>
                    <a:pt x="147" y="112"/>
                  </a:lnTo>
                  <a:lnTo>
                    <a:pt x="138" y="127"/>
                  </a:lnTo>
                  <a:lnTo>
                    <a:pt x="127" y="138"/>
                  </a:lnTo>
                  <a:lnTo>
                    <a:pt x="112" y="148"/>
                  </a:lnTo>
                  <a:lnTo>
                    <a:pt x="96" y="154"/>
                  </a:lnTo>
                  <a:lnTo>
                    <a:pt x="78" y="156"/>
                  </a:lnTo>
                  <a:lnTo>
                    <a:pt x="60" y="154"/>
                  </a:lnTo>
                  <a:lnTo>
                    <a:pt x="43" y="148"/>
                  </a:lnTo>
                  <a:lnTo>
                    <a:pt x="29" y="138"/>
                  </a:lnTo>
                  <a:lnTo>
                    <a:pt x="17" y="127"/>
                  </a:lnTo>
                  <a:lnTo>
                    <a:pt x="8" y="112"/>
                  </a:lnTo>
                  <a:lnTo>
                    <a:pt x="2" y="96"/>
                  </a:lnTo>
                  <a:lnTo>
                    <a:pt x="0" y="78"/>
                  </a:lnTo>
                  <a:lnTo>
                    <a:pt x="2" y="60"/>
                  </a:lnTo>
                  <a:lnTo>
                    <a:pt x="8" y="44"/>
                  </a:lnTo>
                  <a:lnTo>
                    <a:pt x="17" y="29"/>
                  </a:lnTo>
                  <a:lnTo>
                    <a:pt x="29" y="17"/>
                  </a:lnTo>
                  <a:lnTo>
                    <a:pt x="43" y="7"/>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userDrawn="1"/>
          </p:nvSpPr>
          <p:spPr bwMode="auto">
            <a:xfrm>
              <a:off x="1695" y="1993"/>
              <a:ext cx="155" cy="156"/>
            </a:xfrm>
            <a:custGeom>
              <a:avLst/>
              <a:gdLst/>
              <a:ahLst/>
              <a:cxnLst>
                <a:cxn ang="0">
                  <a:pos x="78" y="0"/>
                </a:cxn>
                <a:cxn ang="0">
                  <a:pos x="96" y="2"/>
                </a:cxn>
                <a:cxn ang="0">
                  <a:pos x="112" y="8"/>
                </a:cxn>
                <a:cxn ang="0">
                  <a:pos x="126" y="17"/>
                </a:cxn>
                <a:cxn ang="0">
                  <a:pos x="138" y="29"/>
                </a:cxn>
                <a:cxn ang="0">
                  <a:pos x="147" y="43"/>
                </a:cxn>
                <a:cxn ang="0">
                  <a:pos x="153" y="60"/>
                </a:cxn>
                <a:cxn ang="0">
                  <a:pos x="155" y="78"/>
                </a:cxn>
                <a:cxn ang="0">
                  <a:pos x="153" y="96"/>
                </a:cxn>
                <a:cxn ang="0">
                  <a:pos x="147" y="113"/>
                </a:cxn>
                <a:cxn ang="0">
                  <a:pos x="138" y="127"/>
                </a:cxn>
                <a:cxn ang="0">
                  <a:pos x="126" y="139"/>
                </a:cxn>
                <a:cxn ang="0">
                  <a:pos x="112" y="148"/>
                </a:cxn>
                <a:cxn ang="0">
                  <a:pos x="96" y="154"/>
                </a:cxn>
                <a:cxn ang="0">
                  <a:pos x="78" y="156"/>
                </a:cxn>
                <a:cxn ang="0">
                  <a:pos x="60" y="154"/>
                </a:cxn>
                <a:cxn ang="0">
                  <a:pos x="43" y="148"/>
                </a:cxn>
                <a:cxn ang="0">
                  <a:pos x="29" y="139"/>
                </a:cxn>
                <a:cxn ang="0">
                  <a:pos x="17" y="127"/>
                </a:cxn>
                <a:cxn ang="0">
                  <a:pos x="8" y="113"/>
                </a:cxn>
                <a:cxn ang="0">
                  <a:pos x="2" y="96"/>
                </a:cxn>
                <a:cxn ang="0">
                  <a:pos x="0" y="78"/>
                </a:cxn>
                <a:cxn ang="0">
                  <a:pos x="2" y="60"/>
                </a:cxn>
                <a:cxn ang="0">
                  <a:pos x="8" y="43"/>
                </a:cxn>
                <a:cxn ang="0">
                  <a:pos x="17" y="29"/>
                </a:cxn>
                <a:cxn ang="0">
                  <a:pos x="29" y="17"/>
                </a:cxn>
                <a:cxn ang="0">
                  <a:pos x="43" y="8"/>
                </a:cxn>
                <a:cxn ang="0">
                  <a:pos x="60" y="2"/>
                </a:cxn>
                <a:cxn ang="0">
                  <a:pos x="78" y="0"/>
                </a:cxn>
              </a:cxnLst>
              <a:rect l="0" t="0" r="r" b="b"/>
              <a:pathLst>
                <a:path w="155" h="156">
                  <a:moveTo>
                    <a:pt x="78" y="0"/>
                  </a:moveTo>
                  <a:lnTo>
                    <a:pt x="96" y="2"/>
                  </a:lnTo>
                  <a:lnTo>
                    <a:pt x="112" y="8"/>
                  </a:lnTo>
                  <a:lnTo>
                    <a:pt x="126" y="17"/>
                  </a:lnTo>
                  <a:lnTo>
                    <a:pt x="138" y="29"/>
                  </a:lnTo>
                  <a:lnTo>
                    <a:pt x="147" y="43"/>
                  </a:lnTo>
                  <a:lnTo>
                    <a:pt x="153" y="60"/>
                  </a:lnTo>
                  <a:lnTo>
                    <a:pt x="155" y="78"/>
                  </a:lnTo>
                  <a:lnTo>
                    <a:pt x="153" y="96"/>
                  </a:lnTo>
                  <a:lnTo>
                    <a:pt x="147" y="113"/>
                  </a:lnTo>
                  <a:lnTo>
                    <a:pt x="138" y="127"/>
                  </a:lnTo>
                  <a:lnTo>
                    <a:pt x="126" y="139"/>
                  </a:lnTo>
                  <a:lnTo>
                    <a:pt x="112" y="148"/>
                  </a:lnTo>
                  <a:lnTo>
                    <a:pt x="96" y="154"/>
                  </a:lnTo>
                  <a:lnTo>
                    <a:pt x="78" y="156"/>
                  </a:lnTo>
                  <a:lnTo>
                    <a:pt x="60" y="154"/>
                  </a:lnTo>
                  <a:lnTo>
                    <a:pt x="43" y="148"/>
                  </a:lnTo>
                  <a:lnTo>
                    <a:pt x="29" y="139"/>
                  </a:lnTo>
                  <a:lnTo>
                    <a:pt x="17" y="127"/>
                  </a:lnTo>
                  <a:lnTo>
                    <a:pt x="8" y="113"/>
                  </a:lnTo>
                  <a:lnTo>
                    <a:pt x="2" y="96"/>
                  </a:lnTo>
                  <a:lnTo>
                    <a:pt x="0" y="78"/>
                  </a:lnTo>
                  <a:lnTo>
                    <a:pt x="2" y="60"/>
                  </a:lnTo>
                  <a:lnTo>
                    <a:pt x="8" y="43"/>
                  </a:lnTo>
                  <a:lnTo>
                    <a:pt x="17" y="29"/>
                  </a:lnTo>
                  <a:lnTo>
                    <a:pt x="29" y="17"/>
                  </a:lnTo>
                  <a:lnTo>
                    <a:pt x="43"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userDrawn="1"/>
          </p:nvSpPr>
          <p:spPr bwMode="auto">
            <a:xfrm>
              <a:off x="2005" y="1993"/>
              <a:ext cx="156" cy="156"/>
            </a:xfrm>
            <a:custGeom>
              <a:avLst/>
              <a:gdLst/>
              <a:ahLst/>
              <a:cxnLst>
                <a:cxn ang="0">
                  <a:pos x="78" y="0"/>
                </a:cxn>
                <a:cxn ang="0">
                  <a:pos x="96" y="2"/>
                </a:cxn>
                <a:cxn ang="0">
                  <a:pos x="112" y="8"/>
                </a:cxn>
                <a:cxn ang="0">
                  <a:pos x="127" y="17"/>
                </a:cxn>
                <a:cxn ang="0">
                  <a:pos x="138" y="29"/>
                </a:cxn>
                <a:cxn ang="0">
                  <a:pos x="148" y="43"/>
                </a:cxn>
                <a:cxn ang="0">
                  <a:pos x="153" y="60"/>
                </a:cxn>
                <a:cxn ang="0">
                  <a:pos x="156" y="78"/>
                </a:cxn>
                <a:cxn ang="0">
                  <a:pos x="153" y="96"/>
                </a:cxn>
                <a:cxn ang="0">
                  <a:pos x="148" y="113"/>
                </a:cxn>
                <a:cxn ang="0">
                  <a:pos x="138" y="127"/>
                </a:cxn>
                <a:cxn ang="0">
                  <a:pos x="127" y="139"/>
                </a:cxn>
                <a:cxn ang="0">
                  <a:pos x="112" y="148"/>
                </a:cxn>
                <a:cxn ang="0">
                  <a:pos x="96" y="154"/>
                </a:cxn>
                <a:cxn ang="0">
                  <a:pos x="78" y="156"/>
                </a:cxn>
                <a:cxn ang="0">
                  <a:pos x="60" y="154"/>
                </a:cxn>
                <a:cxn ang="0">
                  <a:pos x="44" y="148"/>
                </a:cxn>
                <a:cxn ang="0">
                  <a:pos x="29" y="139"/>
                </a:cxn>
                <a:cxn ang="0">
                  <a:pos x="18" y="127"/>
                </a:cxn>
                <a:cxn ang="0">
                  <a:pos x="8" y="113"/>
                </a:cxn>
                <a:cxn ang="0">
                  <a:pos x="3" y="96"/>
                </a:cxn>
                <a:cxn ang="0">
                  <a:pos x="0" y="78"/>
                </a:cxn>
                <a:cxn ang="0">
                  <a:pos x="3" y="60"/>
                </a:cxn>
                <a:cxn ang="0">
                  <a:pos x="8" y="43"/>
                </a:cxn>
                <a:cxn ang="0">
                  <a:pos x="18" y="29"/>
                </a:cxn>
                <a:cxn ang="0">
                  <a:pos x="29" y="17"/>
                </a:cxn>
                <a:cxn ang="0">
                  <a:pos x="44" y="8"/>
                </a:cxn>
                <a:cxn ang="0">
                  <a:pos x="60" y="2"/>
                </a:cxn>
                <a:cxn ang="0">
                  <a:pos x="78" y="0"/>
                </a:cxn>
              </a:cxnLst>
              <a:rect l="0" t="0" r="r" b="b"/>
              <a:pathLst>
                <a:path w="156" h="156">
                  <a:moveTo>
                    <a:pt x="78" y="0"/>
                  </a:moveTo>
                  <a:lnTo>
                    <a:pt x="96" y="2"/>
                  </a:lnTo>
                  <a:lnTo>
                    <a:pt x="112" y="8"/>
                  </a:lnTo>
                  <a:lnTo>
                    <a:pt x="127" y="17"/>
                  </a:lnTo>
                  <a:lnTo>
                    <a:pt x="138" y="29"/>
                  </a:lnTo>
                  <a:lnTo>
                    <a:pt x="148" y="43"/>
                  </a:lnTo>
                  <a:lnTo>
                    <a:pt x="153" y="60"/>
                  </a:lnTo>
                  <a:lnTo>
                    <a:pt x="156" y="78"/>
                  </a:lnTo>
                  <a:lnTo>
                    <a:pt x="153" y="96"/>
                  </a:lnTo>
                  <a:lnTo>
                    <a:pt x="148" y="113"/>
                  </a:lnTo>
                  <a:lnTo>
                    <a:pt x="138" y="127"/>
                  </a:lnTo>
                  <a:lnTo>
                    <a:pt x="127" y="139"/>
                  </a:lnTo>
                  <a:lnTo>
                    <a:pt x="112" y="148"/>
                  </a:lnTo>
                  <a:lnTo>
                    <a:pt x="96" y="154"/>
                  </a:lnTo>
                  <a:lnTo>
                    <a:pt x="78" y="156"/>
                  </a:lnTo>
                  <a:lnTo>
                    <a:pt x="60" y="154"/>
                  </a:lnTo>
                  <a:lnTo>
                    <a:pt x="44" y="148"/>
                  </a:lnTo>
                  <a:lnTo>
                    <a:pt x="29" y="139"/>
                  </a:lnTo>
                  <a:lnTo>
                    <a:pt x="18" y="127"/>
                  </a:lnTo>
                  <a:lnTo>
                    <a:pt x="8" y="113"/>
                  </a:lnTo>
                  <a:lnTo>
                    <a:pt x="3" y="96"/>
                  </a:lnTo>
                  <a:lnTo>
                    <a:pt x="0" y="78"/>
                  </a:lnTo>
                  <a:lnTo>
                    <a:pt x="3" y="60"/>
                  </a:lnTo>
                  <a:lnTo>
                    <a:pt x="8" y="43"/>
                  </a:lnTo>
                  <a:lnTo>
                    <a:pt x="18" y="29"/>
                  </a:lnTo>
                  <a:lnTo>
                    <a:pt x="29" y="17"/>
                  </a:lnTo>
                  <a:lnTo>
                    <a:pt x="44"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userDrawn="1"/>
          </p:nvSpPr>
          <p:spPr bwMode="auto">
            <a:xfrm>
              <a:off x="1850" y="2083"/>
              <a:ext cx="155" cy="157"/>
            </a:xfrm>
            <a:custGeom>
              <a:avLst/>
              <a:gdLst/>
              <a:ahLst/>
              <a:cxnLst>
                <a:cxn ang="0">
                  <a:pos x="78" y="0"/>
                </a:cxn>
                <a:cxn ang="0">
                  <a:pos x="96" y="3"/>
                </a:cxn>
                <a:cxn ang="0">
                  <a:pos x="112" y="8"/>
                </a:cxn>
                <a:cxn ang="0">
                  <a:pos x="127" y="18"/>
                </a:cxn>
                <a:cxn ang="0">
                  <a:pos x="138" y="29"/>
                </a:cxn>
                <a:cxn ang="0">
                  <a:pos x="147" y="44"/>
                </a:cxn>
                <a:cxn ang="0">
                  <a:pos x="153" y="60"/>
                </a:cxn>
                <a:cxn ang="0">
                  <a:pos x="155" y="79"/>
                </a:cxn>
                <a:cxn ang="0">
                  <a:pos x="153" y="97"/>
                </a:cxn>
                <a:cxn ang="0">
                  <a:pos x="147" y="113"/>
                </a:cxn>
                <a:cxn ang="0">
                  <a:pos x="138" y="128"/>
                </a:cxn>
                <a:cxn ang="0">
                  <a:pos x="127" y="139"/>
                </a:cxn>
                <a:cxn ang="0">
                  <a:pos x="112" y="149"/>
                </a:cxn>
                <a:cxn ang="0">
                  <a:pos x="96" y="155"/>
                </a:cxn>
                <a:cxn ang="0">
                  <a:pos x="78" y="157"/>
                </a:cxn>
                <a:cxn ang="0">
                  <a:pos x="60" y="155"/>
                </a:cxn>
                <a:cxn ang="0">
                  <a:pos x="43" y="149"/>
                </a:cxn>
                <a:cxn ang="0">
                  <a:pos x="29" y="139"/>
                </a:cxn>
                <a:cxn ang="0">
                  <a:pos x="17" y="128"/>
                </a:cxn>
                <a:cxn ang="0">
                  <a:pos x="8" y="113"/>
                </a:cxn>
                <a:cxn ang="0">
                  <a:pos x="2" y="97"/>
                </a:cxn>
                <a:cxn ang="0">
                  <a:pos x="0" y="79"/>
                </a:cxn>
                <a:cxn ang="0">
                  <a:pos x="2" y="60"/>
                </a:cxn>
                <a:cxn ang="0">
                  <a:pos x="8" y="44"/>
                </a:cxn>
                <a:cxn ang="0">
                  <a:pos x="17" y="29"/>
                </a:cxn>
                <a:cxn ang="0">
                  <a:pos x="29" y="18"/>
                </a:cxn>
                <a:cxn ang="0">
                  <a:pos x="43" y="8"/>
                </a:cxn>
                <a:cxn ang="0">
                  <a:pos x="60" y="3"/>
                </a:cxn>
                <a:cxn ang="0">
                  <a:pos x="78" y="0"/>
                </a:cxn>
              </a:cxnLst>
              <a:rect l="0" t="0" r="r" b="b"/>
              <a:pathLst>
                <a:path w="155" h="157">
                  <a:moveTo>
                    <a:pt x="78" y="0"/>
                  </a:moveTo>
                  <a:lnTo>
                    <a:pt x="96" y="3"/>
                  </a:lnTo>
                  <a:lnTo>
                    <a:pt x="112" y="8"/>
                  </a:lnTo>
                  <a:lnTo>
                    <a:pt x="127" y="18"/>
                  </a:lnTo>
                  <a:lnTo>
                    <a:pt x="138" y="29"/>
                  </a:lnTo>
                  <a:lnTo>
                    <a:pt x="147" y="44"/>
                  </a:lnTo>
                  <a:lnTo>
                    <a:pt x="153" y="60"/>
                  </a:lnTo>
                  <a:lnTo>
                    <a:pt x="155" y="79"/>
                  </a:lnTo>
                  <a:lnTo>
                    <a:pt x="153" y="97"/>
                  </a:lnTo>
                  <a:lnTo>
                    <a:pt x="147" y="113"/>
                  </a:lnTo>
                  <a:lnTo>
                    <a:pt x="138" y="128"/>
                  </a:lnTo>
                  <a:lnTo>
                    <a:pt x="127" y="139"/>
                  </a:lnTo>
                  <a:lnTo>
                    <a:pt x="112" y="149"/>
                  </a:lnTo>
                  <a:lnTo>
                    <a:pt x="96" y="155"/>
                  </a:lnTo>
                  <a:lnTo>
                    <a:pt x="78" y="157"/>
                  </a:lnTo>
                  <a:lnTo>
                    <a:pt x="60" y="155"/>
                  </a:lnTo>
                  <a:lnTo>
                    <a:pt x="43" y="149"/>
                  </a:lnTo>
                  <a:lnTo>
                    <a:pt x="29" y="139"/>
                  </a:lnTo>
                  <a:lnTo>
                    <a:pt x="17" y="128"/>
                  </a:lnTo>
                  <a:lnTo>
                    <a:pt x="8" y="113"/>
                  </a:lnTo>
                  <a:lnTo>
                    <a:pt x="2" y="97"/>
                  </a:lnTo>
                  <a:lnTo>
                    <a:pt x="0" y="79"/>
                  </a:lnTo>
                  <a:lnTo>
                    <a:pt x="2" y="60"/>
                  </a:lnTo>
                  <a:lnTo>
                    <a:pt x="8" y="44"/>
                  </a:lnTo>
                  <a:lnTo>
                    <a:pt x="17" y="29"/>
                  </a:lnTo>
                  <a:lnTo>
                    <a:pt x="29" y="18"/>
                  </a:lnTo>
                  <a:lnTo>
                    <a:pt x="43" y="8"/>
                  </a:lnTo>
                  <a:lnTo>
                    <a:pt x="60" y="3"/>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userDrawn="1"/>
          </p:nvSpPr>
          <p:spPr bwMode="auto">
            <a:xfrm>
              <a:off x="1695" y="2174"/>
              <a:ext cx="155" cy="156"/>
            </a:xfrm>
            <a:custGeom>
              <a:avLst/>
              <a:gdLst/>
              <a:ahLst/>
              <a:cxnLst>
                <a:cxn ang="0">
                  <a:pos x="78" y="0"/>
                </a:cxn>
                <a:cxn ang="0">
                  <a:pos x="96" y="2"/>
                </a:cxn>
                <a:cxn ang="0">
                  <a:pos x="112" y="8"/>
                </a:cxn>
                <a:cxn ang="0">
                  <a:pos x="126" y="17"/>
                </a:cxn>
                <a:cxn ang="0">
                  <a:pos x="138" y="29"/>
                </a:cxn>
                <a:cxn ang="0">
                  <a:pos x="147" y="43"/>
                </a:cxn>
                <a:cxn ang="0">
                  <a:pos x="153" y="60"/>
                </a:cxn>
                <a:cxn ang="0">
                  <a:pos x="155" y="78"/>
                </a:cxn>
                <a:cxn ang="0">
                  <a:pos x="153" y="96"/>
                </a:cxn>
                <a:cxn ang="0">
                  <a:pos x="147" y="112"/>
                </a:cxn>
                <a:cxn ang="0">
                  <a:pos x="138" y="127"/>
                </a:cxn>
                <a:cxn ang="0">
                  <a:pos x="126" y="139"/>
                </a:cxn>
                <a:cxn ang="0">
                  <a:pos x="112" y="148"/>
                </a:cxn>
                <a:cxn ang="0">
                  <a:pos x="96" y="154"/>
                </a:cxn>
                <a:cxn ang="0">
                  <a:pos x="78" y="156"/>
                </a:cxn>
                <a:cxn ang="0">
                  <a:pos x="60" y="154"/>
                </a:cxn>
                <a:cxn ang="0">
                  <a:pos x="43" y="148"/>
                </a:cxn>
                <a:cxn ang="0">
                  <a:pos x="29" y="139"/>
                </a:cxn>
                <a:cxn ang="0">
                  <a:pos x="17" y="127"/>
                </a:cxn>
                <a:cxn ang="0">
                  <a:pos x="8" y="112"/>
                </a:cxn>
                <a:cxn ang="0">
                  <a:pos x="2" y="96"/>
                </a:cxn>
                <a:cxn ang="0">
                  <a:pos x="0" y="78"/>
                </a:cxn>
                <a:cxn ang="0">
                  <a:pos x="2" y="60"/>
                </a:cxn>
                <a:cxn ang="0">
                  <a:pos x="8" y="43"/>
                </a:cxn>
                <a:cxn ang="0">
                  <a:pos x="17" y="29"/>
                </a:cxn>
                <a:cxn ang="0">
                  <a:pos x="29" y="17"/>
                </a:cxn>
                <a:cxn ang="0">
                  <a:pos x="43" y="8"/>
                </a:cxn>
                <a:cxn ang="0">
                  <a:pos x="60" y="2"/>
                </a:cxn>
                <a:cxn ang="0">
                  <a:pos x="78" y="0"/>
                </a:cxn>
              </a:cxnLst>
              <a:rect l="0" t="0" r="r" b="b"/>
              <a:pathLst>
                <a:path w="155" h="156">
                  <a:moveTo>
                    <a:pt x="78" y="0"/>
                  </a:moveTo>
                  <a:lnTo>
                    <a:pt x="96" y="2"/>
                  </a:lnTo>
                  <a:lnTo>
                    <a:pt x="112" y="8"/>
                  </a:lnTo>
                  <a:lnTo>
                    <a:pt x="126" y="17"/>
                  </a:lnTo>
                  <a:lnTo>
                    <a:pt x="138" y="29"/>
                  </a:lnTo>
                  <a:lnTo>
                    <a:pt x="147" y="43"/>
                  </a:lnTo>
                  <a:lnTo>
                    <a:pt x="153" y="60"/>
                  </a:lnTo>
                  <a:lnTo>
                    <a:pt x="155" y="78"/>
                  </a:lnTo>
                  <a:lnTo>
                    <a:pt x="153" y="96"/>
                  </a:lnTo>
                  <a:lnTo>
                    <a:pt x="147" y="112"/>
                  </a:lnTo>
                  <a:lnTo>
                    <a:pt x="138" y="127"/>
                  </a:lnTo>
                  <a:lnTo>
                    <a:pt x="126" y="139"/>
                  </a:lnTo>
                  <a:lnTo>
                    <a:pt x="112" y="148"/>
                  </a:lnTo>
                  <a:lnTo>
                    <a:pt x="96" y="154"/>
                  </a:lnTo>
                  <a:lnTo>
                    <a:pt x="78" y="156"/>
                  </a:lnTo>
                  <a:lnTo>
                    <a:pt x="60" y="154"/>
                  </a:lnTo>
                  <a:lnTo>
                    <a:pt x="43" y="148"/>
                  </a:lnTo>
                  <a:lnTo>
                    <a:pt x="29" y="139"/>
                  </a:lnTo>
                  <a:lnTo>
                    <a:pt x="17" y="127"/>
                  </a:lnTo>
                  <a:lnTo>
                    <a:pt x="8" y="112"/>
                  </a:lnTo>
                  <a:lnTo>
                    <a:pt x="2" y="96"/>
                  </a:lnTo>
                  <a:lnTo>
                    <a:pt x="0" y="78"/>
                  </a:lnTo>
                  <a:lnTo>
                    <a:pt x="2" y="60"/>
                  </a:lnTo>
                  <a:lnTo>
                    <a:pt x="8" y="43"/>
                  </a:lnTo>
                  <a:lnTo>
                    <a:pt x="17" y="29"/>
                  </a:lnTo>
                  <a:lnTo>
                    <a:pt x="29" y="17"/>
                  </a:lnTo>
                  <a:lnTo>
                    <a:pt x="43"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userDrawn="1"/>
          </p:nvSpPr>
          <p:spPr bwMode="auto">
            <a:xfrm>
              <a:off x="2005" y="2174"/>
              <a:ext cx="156" cy="156"/>
            </a:xfrm>
            <a:custGeom>
              <a:avLst/>
              <a:gdLst/>
              <a:ahLst/>
              <a:cxnLst>
                <a:cxn ang="0">
                  <a:pos x="78" y="0"/>
                </a:cxn>
                <a:cxn ang="0">
                  <a:pos x="96" y="2"/>
                </a:cxn>
                <a:cxn ang="0">
                  <a:pos x="112" y="8"/>
                </a:cxn>
                <a:cxn ang="0">
                  <a:pos x="127" y="17"/>
                </a:cxn>
                <a:cxn ang="0">
                  <a:pos x="138" y="29"/>
                </a:cxn>
                <a:cxn ang="0">
                  <a:pos x="148" y="43"/>
                </a:cxn>
                <a:cxn ang="0">
                  <a:pos x="153" y="60"/>
                </a:cxn>
                <a:cxn ang="0">
                  <a:pos x="156" y="78"/>
                </a:cxn>
                <a:cxn ang="0">
                  <a:pos x="153" y="96"/>
                </a:cxn>
                <a:cxn ang="0">
                  <a:pos x="148" y="112"/>
                </a:cxn>
                <a:cxn ang="0">
                  <a:pos x="138" y="127"/>
                </a:cxn>
                <a:cxn ang="0">
                  <a:pos x="127" y="139"/>
                </a:cxn>
                <a:cxn ang="0">
                  <a:pos x="112" y="148"/>
                </a:cxn>
                <a:cxn ang="0">
                  <a:pos x="96" y="154"/>
                </a:cxn>
                <a:cxn ang="0">
                  <a:pos x="78" y="156"/>
                </a:cxn>
                <a:cxn ang="0">
                  <a:pos x="60" y="154"/>
                </a:cxn>
                <a:cxn ang="0">
                  <a:pos x="44" y="148"/>
                </a:cxn>
                <a:cxn ang="0">
                  <a:pos x="29" y="139"/>
                </a:cxn>
                <a:cxn ang="0">
                  <a:pos x="18" y="127"/>
                </a:cxn>
                <a:cxn ang="0">
                  <a:pos x="8" y="112"/>
                </a:cxn>
                <a:cxn ang="0">
                  <a:pos x="3" y="96"/>
                </a:cxn>
                <a:cxn ang="0">
                  <a:pos x="0" y="78"/>
                </a:cxn>
                <a:cxn ang="0">
                  <a:pos x="3" y="60"/>
                </a:cxn>
                <a:cxn ang="0">
                  <a:pos x="8" y="43"/>
                </a:cxn>
                <a:cxn ang="0">
                  <a:pos x="18" y="29"/>
                </a:cxn>
                <a:cxn ang="0">
                  <a:pos x="29" y="17"/>
                </a:cxn>
                <a:cxn ang="0">
                  <a:pos x="44" y="8"/>
                </a:cxn>
                <a:cxn ang="0">
                  <a:pos x="60" y="2"/>
                </a:cxn>
                <a:cxn ang="0">
                  <a:pos x="78" y="0"/>
                </a:cxn>
              </a:cxnLst>
              <a:rect l="0" t="0" r="r" b="b"/>
              <a:pathLst>
                <a:path w="156" h="156">
                  <a:moveTo>
                    <a:pt x="78" y="0"/>
                  </a:moveTo>
                  <a:lnTo>
                    <a:pt x="96" y="2"/>
                  </a:lnTo>
                  <a:lnTo>
                    <a:pt x="112" y="8"/>
                  </a:lnTo>
                  <a:lnTo>
                    <a:pt x="127" y="17"/>
                  </a:lnTo>
                  <a:lnTo>
                    <a:pt x="138" y="29"/>
                  </a:lnTo>
                  <a:lnTo>
                    <a:pt x="148" y="43"/>
                  </a:lnTo>
                  <a:lnTo>
                    <a:pt x="153" y="60"/>
                  </a:lnTo>
                  <a:lnTo>
                    <a:pt x="156" y="78"/>
                  </a:lnTo>
                  <a:lnTo>
                    <a:pt x="153" y="96"/>
                  </a:lnTo>
                  <a:lnTo>
                    <a:pt x="148" y="112"/>
                  </a:lnTo>
                  <a:lnTo>
                    <a:pt x="138" y="127"/>
                  </a:lnTo>
                  <a:lnTo>
                    <a:pt x="127" y="139"/>
                  </a:lnTo>
                  <a:lnTo>
                    <a:pt x="112" y="148"/>
                  </a:lnTo>
                  <a:lnTo>
                    <a:pt x="96" y="154"/>
                  </a:lnTo>
                  <a:lnTo>
                    <a:pt x="78" y="156"/>
                  </a:lnTo>
                  <a:lnTo>
                    <a:pt x="60" y="154"/>
                  </a:lnTo>
                  <a:lnTo>
                    <a:pt x="44" y="148"/>
                  </a:lnTo>
                  <a:lnTo>
                    <a:pt x="29" y="139"/>
                  </a:lnTo>
                  <a:lnTo>
                    <a:pt x="18" y="127"/>
                  </a:lnTo>
                  <a:lnTo>
                    <a:pt x="8" y="112"/>
                  </a:lnTo>
                  <a:lnTo>
                    <a:pt x="3" y="96"/>
                  </a:lnTo>
                  <a:lnTo>
                    <a:pt x="0" y="78"/>
                  </a:lnTo>
                  <a:lnTo>
                    <a:pt x="3" y="60"/>
                  </a:lnTo>
                  <a:lnTo>
                    <a:pt x="8" y="43"/>
                  </a:lnTo>
                  <a:lnTo>
                    <a:pt x="18" y="29"/>
                  </a:lnTo>
                  <a:lnTo>
                    <a:pt x="29" y="17"/>
                  </a:lnTo>
                  <a:lnTo>
                    <a:pt x="44"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userDrawn="1"/>
          </p:nvSpPr>
          <p:spPr bwMode="auto">
            <a:xfrm>
              <a:off x="1850" y="2264"/>
              <a:ext cx="155" cy="157"/>
            </a:xfrm>
            <a:custGeom>
              <a:avLst/>
              <a:gdLst/>
              <a:ahLst/>
              <a:cxnLst>
                <a:cxn ang="0">
                  <a:pos x="78" y="0"/>
                </a:cxn>
                <a:cxn ang="0">
                  <a:pos x="96" y="2"/>
                </a:cxn>
                <a:cxn ang="0">
                  <a:pos x="112" y="8"/>
                </a:cxn>
                <a:cxn ang="0">
                  <a:pos x="127" y="18"/>
                </a:cxn>
                <a:cxn ang="0">
                  <a:pos x="138" y="29"/>
                </a:cxn>
                <a:cxn ang="0">
                  <a:pos x="147" y="44"/>
                </a:cxn>
                <a:cxn ang="0">
                  <a:pos x="153" y="60"/>
                </a:cxn>
                <a:cxn ang="0">
                  <a:pos x="155" y="78"/>
                </a:cxn>
                <a:cxn ang="0">
                  <a:pos x="153" y="97"/>
                </a:cxn>
                <a:cxn ang="0">
                  <a:pos x="147" y="112"/>
                </a:cxn>
                <a:cxn ang="0">
                  <a:pos x="138" y="127"/>
                </a:cxn>
                <a:cxn ang="0">
                  <a:pos x="127" y="139"/>
                </a:cxn>
                <a:cxn ang="0">
                  <a:pos x="112" y="149"/>
                </a:cxn>
                <a:cxn ang="0">
                  <a:pos x="96" y="154"/>
                </a:cxn>
                <a:cxn ang="0">
                  <a:pos x="78" y="157"/>
                </a:cxn>
                <a:cxn ang="0">
                  <a:pos x="60" y="154"/>
                </a:cxn>
                <a:cxn ang="0">
                  <a:pos x="43" y="149"/>
                </a:cxn>
                <a:cxn ang="0">
                  <a:pos x="29" y="139"/>
                </a:cxn>
                <a:cxn ang="0">
                  <a:pos x="17" y="127"/>
                </a:cxn>
                <a:cxn ang="0">
                  <a:pos x="8" y="112"/>
                </a:cxn>
                <a:cxn ang="0">
                  <a:pos x="2" y="97"/>
                </a:cxn>
                <a:cxn ang="0">
                  <a:pos x="0" y="78"/>
                </a:cxn>
                <a:cxn ang="0">
                  <a:pos x="2" y="60"/>
                </a:cxn>
                <a:cxn ang="0">
                  <a:pos x="8" y="44"/>
                </a:cxn>
                <a:cxn ang="0">
                  <a:pos x="17" y="29"/>
                </a:cxn>
                <a:cxn ang="0">
                  <a:pos x="29" y="18"/>
                </a:cxn>
                <a:cxn ang="0">
                  <a:pos x="43" y="8"/>
                </a:cxn>
                <a:cxn ang="0">
                  <a:pos x="60" y="2"/>
                </a:cxn>
                <a:cxn ang="0">
                  <a:pos x="78" y="0"/>
                </a:cxn>
              </a:cxnLst>
              <a:rect l="0" t="0" r="r" b="b"/>
              <a:pathLst>
                <a:path w="155" h="157">
                  <a:moveTo>
                    <a:pt x="78" y="0"/>
                  </a:moveTo>
                  <a:lnTo>
                    <a:pt x="96" y="2"/>
                  </a:lnTo>
                  <a:lnTo>
                    <a:pt x="112" y="8"/>
                  </a:lnTo>
                  <a:lnTo>
                    <a:pt x="127" y="18"/>
                  </a:lnTo>
                  <a:lnTo>
                    <a:pt x="138" y="29"/>
                  </a:lnTo>
                  <a:lnTo>
                    <a:pt x="147" y="44"/>
                  </a:lnTo>
                  <a:lnTo>
                    <a:pt x="153" y="60"/>
                  </a:lnTo>
                  <a:lnTo>
                    <a:pt x="155" y="78"/>
                  </a:lnTo>
                  <a:lnTo>
                    <a:pt x="153" y="97"/>
                  </a:lnTo>
                  <a:lnTo>
                    <a:pt x="147" y="112"/>
                  </a:lnTo>
                  <a:lnTo>
                    <a:pt x="138" y="127"/>
                  </a:lnTo>
                  <a:lnTo>
                    <a:pt x="127" y="139"/>
                  </a:lnTo>
                  <a:lnTo>
                    <a:pt x="112" y="149"/>
                  </a:lnTo>
                  <a:lnTo>
                    <a:pt x="96" y="154"/>
                  </a:lnTo>
                  <a:lnTo>
                    <a:pt x="78" y="157"/>
                  </a:lnTo>
                  <a:lnTo>
                    <a:pt x="60" y="154"/>
                  </a:lnTo>
                  <a:lnTo>
                    <a:pt x="43" y="149"/>
                  </a:lnTo>
                  <a:lnTo>
                    <a:pt x="29" y="139"/>
                  </a:lnTo>
                  <a:lnTo>
                    <a:pt x="17" y="127"/>
                  </a:lnTo>
                  <a:lnTo>
                    <a:pt x="8" y="112"/>
                  </a:lnTo>
                  <a:lnTo>
                    <a:pt x="2" y="97"/>
                  </a:lnTo>
                  <a:lnTo>
                    <a:pt x="0" y="78"/>
                  </a:lnTo>
                  <a:lnTo>
                    <a:pt x="2" y="60"/>
                  </a:lnTo>
                  <a:lnTo>
                    <a:pt x="8" y="44"/>
                  </a:lnTo>
                  <a:lnTo>
                    <a:pt x="17" y="29"/>
                  </a:lnTo>
                  <a:lnTo>
                    <a:pt x="29" y="18"/>
                  </a:lnTo>
                  <a:lnTo>
                    <a:pt x="43"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userDrawn="1"/>
          </p:nvSpPr>
          <p:spPr bwMode="auto">
            <a:xfrm>
              <a:off x="2432" y="1903"/>
              <a:ext cx="58" cy="59"/>
            </a:xfrm>
            <a:custGeom>
              <a:avLst/>
              <a:gdLst/>
              <a:ahLst/>
              <a:cxnLst>
                <a:cxn ang="0">
                  <a:pos x="29" y="0"/>
                </a:cxn>
                <a:cxn ang="0">
                  <a:pos x="38" y="2"/>
                </a:cxn>
                <a:cxn ang="0">
                  <a:pos x="46" y="6"/>
                </a:cxn>
                <a:cxn ang="0">
                  <a:pos x="53" y="12"/>
                </a:cxn>
                <a:cxn ang="0">
                  <a:pos x="57" y="20"/>
                </a:cxn>
                <a:cxn ang="0">
                  <a:pos x="58" y="29"/>
                </a:cxn>
                <a:cxn ang="0">
                  <a:pos x="57" y="39"/>
                </a:cxn>
                <a:cxn ang="0">
                  <a:pos x="53" y="47"/>
                </a:cxn>
                <a:cxn ang="0">
                  <a:pos x="46" y="53"/>
                </a:cxn>
                <a:cxn ang="0">
                  <a:pos x="38" y="57"/>
                </a:cxn>
                <a:cxn ang="0">
                  <a:pos x="29" y="59"/>
                </a:cxn>
                <a:cxn ang="0">
                  <a:pos x="20" y="57"/>
                </a:cxn>
                <a:cxn ang="0">
                  <a:pos x="12" y="53"/>
                </a:cxn>
                <a:cxn ang="0">
                  <a:pos x="6" y="47"/>
                </a:cxn>
                <a:cxn ang="0">
                  <a:pos x="2" y="39"/>
                </a:cxn>
                <a:cxn ang="0">
                  <a:pos x="0" y="29"/>
                </a:cxn>
                <a:cxn ang="0">
                  <a:pos x="2" y="20"/>
                </a:cxn>
                <a:cxn ang="0">
                  <a:pos x="6" y="12"/>
                </a:cxn>
                <a:cxn ang="0">
                  <a:pos x="12" y="6"/>
                </a:cxn>
                <a:cxn ang="0">
                  <a:pos x="20" y="2"/>
                </a:cxn>
                <a:cxn ang="0">
                  <a:pos x="29" y="0"/>
                </a:cxn>
              </a:cxnLst>
              <a:rect l="0" t="0" r="r" b="b"/>
              <a:pathLst>
                <a:path w="58" h="59">
                  <a:moveTo>
                    <a:pt x="29" y="0"/>
                  </a:moveTo>
                  <a:lnTo>
                    <a:pt x="38" y="2"/>
                  </a:lnTo>
                  <a:lnTo>
                    <a:pt x="46" y="6"/>
                  </a:lnTo>
                  <a:lnTo>
                    <a:pt x="53" y="12"/>
                  </a:lnTo>
                  <a:lnTo>
                    <a:pt x="57" y="20"/>
                  </a:lnTo>
                  <a:lnTo>
                    <a:pt x="58" y="29"/>
                  </a:lnTo>
                  <a:lnTo>
                    <a:pt x="57" y="39"/>
                  </a:lnTo>
                  <a:lnTo>
                    <a:pt x="53" y="47"/>
                  </a:lnTo>
                  <a:lnTo>
                    <a:pt x="46" y="53"/>
                  </a:lnTo>
                  <a:lnTo>
                    <a:pt x="38" y="57"/>
                  </a:lnTo>
                  <a:lnTo>
                    <a:pt x="29" y="59"/>
                  </a:lnTo>
                  <a:lnTo>
                    <a:pt x="20" y="57"/>
                  </a:lnTo>
                  <a:lnTo>
                    <a:pt x="12" y="53"/>
                  </a:lnTo>
                  <a:lnTo>
                    <a:pt x="6" y="47"/>
                  </a:lnTo>
                  <a:lnTo>
                    <a:pt x="2" y="39"/>
                  </a:lnTo>
                  <a:lnTo>
                    <a:pt x="0" y="29"/>
                  </a:lnTo>
                  <a:lnTo>
                    <a:pt x="2" y="20"/>
                  </a:lnTo>
                  <a:lnTo>
                    <a:pt x="6" y="12"/>
                  </a:lnTo>
                  <a:lnTo>
                    <a:pt x="12" y="6"/>
                  </a:lnTo>
                  <a:lnTo>
                    <a:pt x="20"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userDrawn="1"/>
          </p:nvSpPr>
          <p:spPr bwMode="auto">
            <a:xfrm>
              <a:off x="2262" y="1904"/>
              <a:ext cx="128" cy="516"/>
            </a:xfrm>
            <a:custGeom>
              <a:avLst/>
              <a:gdLst/>
              <a:ahLst/>
              <a:cxnLst>
                <a:cxn ang="0">
                  <a:pos x="0" y="0"/>
                </a:cxn>
                <a:cxn ang="0">
                  <a:pos x="52" y="0"/>
                </a:cxn>
                <a:cxn ang="0">
                  <a:pos x="52" y="419"/>
                </a:cxn>
                <a:cxn ang="0">
                  <a:pos x="53" y="435"/>
                </a:cxn>
                <a:cxn ang="0">
                  <a:pos x="56" y="448"/>
                </a:cxn>
                <a:cxn ang="0">
                  <a:pos x="62" y="458"/>
                </a:cxn>
                <a:cxn ang="0">
                  <a:pos x="68" y="464"/>
                </a:cxn>
                <a:cxn ang="0">
                  <a:pos x="76" y="468"/>
                </a:cxn>
                <a:cxn ang="0">
                  <a:pos x="87" y="470"/>
                </a:cxn>
                <a:cxn ang="0">
                  <a:pos x="99" y="471"/>
                </a:cxn>
                <a:cxn ang="0">
                  <a:pos x="128" y="471"/>
                </a:cxn>
                <a:cxn ang="0">
                  <a:pos x="128" y="516"/>
                </a:cxn>
                <a:cxn ang="0">
                  <a:pos x="90" y="516"/>
                </a:cxn>
                <a:cxn ang="0">
                  <a:pos x="72" y="515"/>
                </a:cxn>
                <a:cxn ang="0">
                  <a:pos x="57" y="512"/>
                </a:cxn>
                <a:cxn ang="0">
                  <a:pos x="43" y="507"/>
                </a:cxn>
                <a:cxn ang="0">
                  <a:pos x="31" y="499"/>
                </a:cxn>
                <a:cxn ang="0">
                  <a:pos x="21" y="489"/>
                </a:cxn>
                <a:cxn ang="0">
                  <a:pos x="12" y="475"/>
                </a:cxn>
                <a:cxn ang="0">
                  <a:pos x="5" y="459"/>
                </a:cxn>
                <a:cxn ang="0">
                  <a:pos x="1" y="441"/>
                </a:cxn>
                <a:cxn ang="0">
                  <a:pos x="0" y="421"/>
                </a:cxn>
                <a:cxn ang="0">
                  <a:pos x="0" y="0"/>
                </a:cxn>
              </a:cxnLst>
              <a:rect l="0" t="0" r="r" b="b"/>
              <a:pathLst>
                <a:path w="128" h="516">
                  <a:moveTo>
                    <a:pt x="0" y="0"/>
                  </a:moveTo>
                  <a:lnTo>
                    <a:pt x="52" y="0"/>
                  </a:lnTo>
                  <a:lnTo>
                    <a:pt x="52" y="419"/>
                  </a:lnTo>
                  <a:lnTo>
                    <a:pt x="53" y="435"/>
                  </a:lnTo>
                  <a:lnTo>
                    <a:pt x="56" y="448"/>
                  </a:lnTo>
                  <a:lnTo>
                    <a:pt x="62" y="458"/>
                  </a:lnTo>
                  <a:lnTo>
                    <a:pt x="68" y="464"/>
                  </a:lnTo>
                  <a:lnTo>
                    <a:pt x="76" y="468"/>
                  </a:lnTo>
                  <a:lnTo>
                    <a:pt x="87" y="470"/>
                  </a:lnTo>
                  <a:lnTo>
                    <a:pt x="99" y="471"/>
                  </a:lnTo>
                  <a:lnTo>
                    <a:pt x="128" y="471"/>
                  </a:lnTo>
                  <a:lnTo>
                    <a:pt x="128" y="516"/>
                  </a:lnTo>
                  <a:lnTo>
                    <a:pt x="90" y="516"/>
                  </a:lnTo>
                  <a:lnTo>
                    <a:pt x="72" y="515"/>
                  </a:lnTo>
                  <a:lnTo>
                    <a:pt x="57" y="512"/>
                  </a:lnTo>
                  <a:lnTo>
                    <a:pt x="43" y="507"/>
                  </a:lnTo>
                  <a:lnTo>
                    <a:pt x="31" y="499"/>
                  </a:lnTo>
                  <a:lnTo>
                    <a:pt x="21" y="489"/>
                  </a:lnTo>
                  <a:lnTo>
                    <a:pt x="12" y="475"/>
                  </a:lnTo>
                  <a:lnTo>
                    <a:pt x="5" y="459"/>
                  </a:lnTo>
                  <a:lnTo>
                    <a:pt x="1" y="441"/>
                  </a:lnTo>
                  <a:lnTo>
                    <a:pt x="0" y="4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userDrawn="1"/>
          </p:nvSpPr>
          <p:spPr bwMode="auto">
            <a:xfrm>
              <a:off x="2539" y="1954"/>
              <a:ext cx="172" cy="466"/>
            </a:xfrm>
            <a:custGeom>
              <a:avLst/>
              <a:gdLst/>
              <a:ahLst/>
              <a:cxnLst>
                <a:cxn ang="0">
                  <a:pos x="44" y="0"/>
                </a:cxn>
                <a:cxn ang="0">
                  <a:pos x="96" y="0"/>
                </a:cxn>
                <a:cxn ang="0">
                  <a:pos x="96" y="111"/>
                </a:cxn>
                <a:cxn ang="0">
                  <a:pos x="172" y="111"/>
                </a:cxn>
                <a:cxn ang="0">
                  <a:pos x="172" y="151"/>
                </a:cxn>
                <a:cxn ang="0">
                  <a:pos x="96" y="151"/>
                </a:cxn>
                <a:cxn ang="0">
                  <a:pos x="96" y="369"/>
                </a:cxn>
                <a:cxn ang="0">
                  <a:pos x="97" y="384"/>
                </a:cxn>
                <a:cxn ang="0">
                  <a:pos x="101" y="397"/>
                </a:cxn>
                <a:cxn ang="0">
                  <a:pos x="107" y="407"/>
                </a:cxn>
                <a:cxn ang="0">
                  <a:pos x="114" y="413"/>
                </a:cxn>
                <a:cxn ang="0">
                  <a:pos x="122" y="417"/>
                </a:cxn>
                <a:cxn ang="0">
                  <a:pos x="132" y="420"/>
                </a:cxn>
                <a:cxn ang="0">
                  <a:pos x="144" y="421"/>
                </a:cxn>
                <a:cxn ang="0">
                  <a:pos x="172" y="421"/>
                </a:cxn>
                <a:cxn ang="0">
                  <a:pos x="172" y="466"/>
                </a:cxn>
                <a:cxn ang="0">
                  <a:pos x="135" y="466"/>
                </a:cxn>
                <a:cxn ang="0">
                  <a:pos x="120" y="465"/>
                </a:cxn>
                <a:cxn ang="0">
                  <a:pos x="107" y="463"/>
                </a:cxn>
                <a:cxn ang="0">
                  <a:pos x="95" y="459"/>
                </a:cxn>
                <a:cxn ang="0">
                  <a:pos x="84" y="453"/>
                </a:cxn>
                <a:cxn ang="0">
                  <a:pos x="75" y="446"/>
                </a:cxn>
                <a:cxn ang="0">
                  <a:pos x="67" y="438"/>
                </a:cxn>
                <a:cxn ang="0">
                  <a:pos x="57" y="424"/>
                </a:cxn>
                <a:cxn ang="0">
                  <a:pos x="50" y="407"/>
                </a:cxn>
                <a:cxn ang="0">
                  <a:pos x="45" y="389"/>
                </a:cxn>
                <a:cxn ang="0">
                  <a:pos x="44" y="370"/>
                </a:cxn>
                <a:cxn ang="0">
                  <a:pos x="44" y="151"/>
                </a:cxn>
                <a:cxn ang="0">
                  <a:pos x="0" y="151"/>
                </a:cxn>
                <a:cxn ang="0">
                  <a:pos x="0" y="111"/>
                </a:cxn>
                <a:cxn ang="0">
                  <a:pos x="44" y="111"/>
                </a:cxn>
                <a:cxn ang="0">
                  <a:pos x="44" y="0"/>
                </a:cxn>
              </a:cxnLst>
              <a:rect l="0" t="0" r="r" b="b"/>
              <a:pathLst>
                <a:path w="172" h="466">
                  <a:moveTo>
                    <a:pt x="44" y="0"/>
                  </a:moveTo>
                  <a:lnTo>
                    <a:pt x="96" y="0"/>
                  </a:lnTo>
                  <a:lnTo>
                    <a:pt x="96" y="111"/>
                  </a:lnTo>
                  <a:lnTo>
                    <a:pt x="172" y="111"/>
                  </a:lnTo>
                  <a:lnTo>
                    <a:pt x="172" y="151"/>
                  </a:lnTo>
                  <a:lnTo>
                    <a:pt x="96" y="151"/>
                  </a:lnTo>
                  <a:lnTo>
                    <a:pt x="96" y="369"/>
                  </a:lnTo>
                  <a:lnTo>
                    <a:pt x="97" y="384"/>
                  </a:lnTo>
                  <a:lnTo>
                    <a:pt x="101" y="397"/>
                  </a:lnTo>
                  <a:lnTo>
                    <a:pt x="107" y="407"/>
                  </a:lnTo>
                  <a:lnTo>
                    <a:pt x="114" y="413"/>
                  </a:lnTo>
                  <a:lnTo>
                    <a:pt x="122" y="417"/>
                  </a:lnTo>
                  <a:lnTo>
                    <a:pt x="132" y="420"/>
                  </a:lnTo>
                  <a:lnTo>
                    <a:pt x="144" y="421"/>
                  </a:lnTo>
                  <a:lnTo>
                    <a:pt x="172" y="421"/>
                  </a:lnTo>
                  <a:lnTo>
                    <a:pt x="172" y="466"/>
                  </a:lnTo>
                  <a:lnTo>
                    <a:pt x="135" y="466"/>
                  </a:lnTo>
                  <a:lnTo>
                    <a:pt x="120" y="465"/>
                  </a:lnTo>
                  <a:lnTo>
                    <a:pt x="107" y="463"/>
                  </a:lnTo>
                  <a:lnTo>
                    <a:pt x="95" y="459"/>
                  </a:lnTo>
                  <a:lnTo>
                    <a:pt x="84" y="453"/>
                  </a:lnTo>
                  <a:lnTo>
                    <a:pt x="75" y="446"/>
                  </a:lnTo>
                  <a:lnTo>
                    <a:pt x="67" y="438"/>
                  </a:lnTo>
                  <a:lnTo>
                    <a:pt x="57" y="424"/>
                  </a:lnTo>
                  <a:lnTo>
                    <a:pt x="50" y="407"/>
                  </a:lnTo>
                  <a:lnTo>
                    <a:pt x="45" y="389"/>
                  </a:lnTo>
                  <a:lnTo>
                    <a:pt x="44" y="370"/>
                  </a:lnTo>
                  <a:lnTo>
                    <a:pt x="44" y="151"/>
                  </a:lnTo>
                  <a:lnTo>
                    <a:pt x="0" y="151"/>
                  </a:lnTo>
                  <a:lnTo>
                    <a:pt x="0" y="111"/>
                  </a:lnTo>
                  <a:lnTo>
                    <a:pt x="44" y="11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userDrawn="1"/>
          </p:nvSpPr>
          <p:spPr bwMode="auto">
            <a:xfrm>
              <a:off x="2763" y="1904"/>
              <a:ext cx="278" cy="516"/>
            </a:xfrm>
            <a:custGeom>
              <a:avLst/>
              <a:gdLst/>
              <a:ahLst/>
              <a:cxnLst>
                <a:cxn ang="0">
                  <a:pos x="0" y="0"/>
                </a:cxn>
                <a:cxn ang="0">
                  <a:pos x="51" y="0"/>
                </a:cxn>
                <a:cxn ang="0">
                  <a:pos x="51" y="198"/>
                </a:cxn>
                <a:cxn ang="0">
                  <a:pos x="68" y="182"/>
                </a:cxn>
                <a:cxn ang="0">
                  <a:pos x="86" y="171"/>
                </a:cxn>
                <a:cxn ang="0">
                  <a:pos x="106" y="162"/>
                </a:cxn>
                <a:cxn ang="0">
                  <a:pos x="128" y="156"/>
                </a:cxn>
                <a:cxn ang="0">
                  <a:pos x="151" y="155"/>
                </a:cxn>
                <a:cxn ang="0">
                  <a:pos x="174" y="156"/>
                </a:cxn>
                <a:cxn ang="0">
                  <a:pos x="195" y="161"/>
                </a:cxn>
                <a:cxn ang="0">
                  <a:pos x="214" y="168"/>
                </a:cxn>
                <a:cxn ang="0">
                  <a:pos x="231" y="178"/>
                </a:cxn>
                <a:cxn ang="0">
                  <a:pos x="245" y="190"/>
                </a:cxn>
                <a:cxn ang="0">
                  <a:pos x="258" y="205"/>
                </a:cxn>
                <a:cxn ang="0">
                  <a:pos x="267" y="223"/>
                </a:cxn>
                <a:cxn ang="0">
                  <a:pos x="273" y="242"/>
                </a:cxn>
                <a:cxn ang="0">
                  <a:pos x="277" y="263"/>
                </a:cxn>
                <a:cxn ang="0">
                  <a:pos x="278" y="287"/>
                </a:cxn>
                <a:cxn ang="0">
                  <a:pos x="278" y="516"/>
                </a:cxn>
                <a:cxn ang="0">
                  <a:pos x="227" y="516"/>
                </a:cxn>
                <a:cxn ang="0">
                  <a:pos x="227" y="296"/>
                </a:cxn>
                <a:cxn ang="0">
                  <a:pos x="226" y="278"/>
                </a:cxn>
                <a:cxn ang="0">
                  <a:pos x="223" y="262"/>
                </a:cxn>
                <a:cxn ang="0">
                  <a:pos x="218" y="247"/>
                </a:cxn>
                <a:cxn ang="0">
                  <a:pos x="212" y="235"/>
                </a:cxn>
                <a:cxn ang="0">
                  <a:pos x="204" y="225"/>
                </a:cxn>
                <a:cxn ang="0">
                  <a:pos x="192" y="215"/>
                </a:cxn>
                <a:cxn ang="0">
                  <a:pos x="176" y="207"/>
                </a:cxn>
                <a:cxn ang="0">
                  <a:pos x="159" y="203"/>
                </a:cxn>
                <a:cxn ang="0">
                  <a:pos x="140" y="201"/>
                </a:cxn>
                <a:cxn ang="0">
                  <a:pos x="121" y="203"/>
                </a:cxn>
                <a:cxn ang="0">
                  <a:pos x="104" y="207"/>
                </a:cxn>
                <a:cxn ang="0">
                  <a:pos x="89" y="215"/>
                </a:cxn>
                <a:cxn ang="0">
                  <a:pos x="76" y="225"/>
                </a:cxn>
                <a:cxn ang="0">
                  <a:pos x="67" y="236"/>
                </a:cxn>
                <a:cxn ang="0">
                  <a:pos x="61" y="248"/>
                </a:cxn>
                <a:cxn ang="0">
                  <a:pos x="56" y="262"/>
                </a:cxn>
                <a:cxn ang="0">
                  <a:pos x="52" y="278"/>
                </a:cxn>
                <a:cxn ang="0">
                  <a:pos x="51" y="296"/>
                </a:cxn>
                <a:cxn ang="0">
                  <a:pos x="51" y="516"/>
                </a:cxn>
                <a:cxn ang="0">
                  <a:pos x="0" y="516"/>
                </a:cxn>
                <a:cxn ang="0">
                  <a:pos x="0" y="0"/>
                </a:cxn>
              </a:cxnLst>
              <a:rect l="0" t="0" r="r" b="b"/>
              <a:pathLst>
                <a:path w="278" h="516">
                  <a:moveTo>
                    <a:pt x="0" y="0"/>
                  </a:moveTo>
                  <a:lnTo>
                    <a:pt x="51" y="0"/>
                  </a:lnTo>
                  <a:lnTo>
                    <a:pt x="51" y="198"/>
                  </a:lnTo>
                  <a:lnTo>
                    <a:pt x="68" y="182"/>
                  </a:lnTo>
                  <a:lnTo>
                    <a:pt x="86" y="171"/>
                  </a:lnTo>
                  <a:lnTo>
                    <a:pt x="106" y="162"/>
                  </a:lnTo>
                  <a:lnTo>
                    <a:pt x="128" y="156"/>
                  </a:lnTo>
                  <a:lnTo>
                    <a:pt x="151" y="155"/>
                  </a:lnTo>
                  <a:lnTo>
                    <a:pt x="174" y="156"/>
                  </a:lnTo>
                  <a:lnTo>
                    <a:pt x="195" y="161"/>
                  </a:lnTo>
                  <a:lnTo>
                    <a:pt x="214" y="168"/>
                  </a:lnTo>
                  <a:lnTo>
                    <a:pt x="231" y="178"/>
                  </a:lnTo>
                  <a:lnTo>
                    <a:pt x="245" y="190"/>
                  </a:lnTo>
                  <a:lnTo>
                    <a:pt x="258" y="205"/>
                  </a:lnTo>
                  <a:lnTo>
                    <a:pt x="267" y="223"/>
                  </a:lnTo>
                  <a:lnTo>
                    <a:pt x="273" y="242"/>
                  </a:lnTo>
                  <a:lnTo>
                    <a:pt x="277" y="263"/>
                  </a:lnTo>
                  <a:lnTo>
                    <a:pt x="278" y="287"/>
                  </a:lnTo>
                  <a:lnTo>
                    <a:pt x="278" y="516"/>
                  </a:lnTo>
                  <a:lnTo>
                    <a:pt x="227" y="516"/>
                  </a:lnTo>
                  <a:lnTo>
                    <a:pt x="227" y="296"/>
                  </a:lnTo>
                  <a:lnTo>
                    <a:pt x="226" y="278"/>
                  </a:lnTo>
                  <a:lnTo>
                    <a:pt x="223" y="262"/>
                  </a:lnTo>
                  <a:lnTo>
                    <a:pt x="218" y="247"/>
                  </a:lnTo>
                  <a:lnTo>
                    <a:pt x="212" y="235"/>
                  </a:lnTo>
                  <a:lnTo>
                    <a:pt x="204" y="225"/>
                  </a:lnTo>
                  <a:lnTo>
                    <a:pt x="192" y="215"/>
                  </a:lnTo>
                  <a:lnTo>
                    <a:pt x="176" y="207"/>
                  </a:lnTo>
                  <a:lnTo>
                    <a:pt x="159" y="203"/>
                  </a:lnTo>
                  <a:lnTo>
                    <a:pt x="140" y="201"/>
                  </a:lnTo>
                  <a:lnTo>
                    <a:pt x="121" y="203"/>
                  </a:lnTo>
                  <a:lnTo>
                    <a:pt x="104" y="207"/>
                  </a:lnTo>
                  <a:lnTo>
                    <a:pt x="89" y="215"/>
                  </a:lnTo>
                  <a:lnTo>
                    <a:pt x="76" y="225"/>
                  </a:lnTo>
                  <a:lnTo>
                    <a:pt x="67" y="236"/>
                  </a:lnTo>
                  <a:lnTo>
                    <a:pt x="61" y="248"/>
                  </a:lnTo>
                  <a:lnTo>
                    <a:pt x="56" y="262"/>
                  </a:lnTo>
                  <a:lnTo>
                    <a:pt x="52" y="278"/>
                  </a:lnTo>
                  <a:lnTo>
                    <a:pt x="51" y="296"/>
                  </a:lnTo>
                  <a:lnTo>
                    <a:pt x="51" y="516"/>
                  </a:lnTo>
                  <a:lnTo>
                    <a:pt x="0" y="5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userDrawn="1"/>
          </p:nvSpPr>
          <p:spPr bwMode="auto">
            <a:xfrm>
              <a:off x="3219" y="2063"/>
              <a:ext cx="279" cy="361"/>
            </a:xfrm>
            <a:custGeom>
              <a:avLst/>
              <a:gdLst/>
              <a:ahLst/>
              <a:cxnLst>
                <a:cxn ang="0">
                  <a:pos x="0" y="0"/>
                </a:cxn>
                <a:cxn ang="0">
                  <a:pos x="52" y="0"/>
                </a:cxn>
                <a:cxn ang="0">
                  <a:pos x="52" y="220"/>
                </a:cxn>
                <a:cxn ang="0">
                  <a:pos x="52" y="238"/>
                </a:cxn>
                <a:cxn ang="0">
                  <a:pos x="55" y="255"/>
                </a:cxn>
                <a:cxn ang="0">
                  <a:pos x="60" y="269"/>
                </a:cxn>
                <a:cxn ang="0">
                  <a:pos x="67" y="281"/>
                </a:cxn>
                <a:cxn ang="0">
                  <a:pos x="75" y="292"/>
                </a:cxn>
                <a:cxn ang="0">
                  <a:pos x="88" y="302"/>
                </a:cxn>
                <a:cxn ang="0">
                  <a:pos x="103" y="309"/>
                </a:cxn>
                <a:cxn ang="0">
                  <a:pos x="119" y="313"/>
                </a:cxn>
                <a:cxn ang="0">
                  <a:pos x="139" y="315"/>
                </a:cxn>
                <a:cxn ang="0">
                  <a:pos x="157" y="313"/>
                </a:cxn>
                <a:cxn ang="0">
                  <a:pos x="174" y="309"/>
                </a:cxn>
                <a:cxn ang="0">
                  <a:pos x="190" y="301"/>
                </a:cxn>
                <a:cxn ang="0">
                  <a:pos x="203" y="291"/>
                </a:cxn>
                <a:cxn ang="0">
                  <a:pos x="211" y="280"/>
                </a:cxn>
                <a:cxn ang="0">
                  <a:pos x="218" y="268"/>
                </a:cxn>
                <a:cxn ang="0">
                  <a:pos x="223" y="254"/>
                </a:cxn>
                <a:cxn ang="0">
                  <a:pos x="226" y="238"/>
                </a:cxn>
                <a:cxn ang="0">
                  <a:pos x="227" y="220"/>
                </a:cxn>
                <a:cxn ang="0">
                  <a:pos x="227" y="0"/>
                </a:cxn>
                <a:cxn ang="0">
                  <a:pos x="279" y="0"/>
                </a:cxn>
                <a:cxn ang="0">
                  <a:pos x="279" y="357"/>
                </a:cxn>
                <a:cxn ang="0">
                  <a:pos x="228" y="357"/>
                </a:cxn>
                <a:cxn ang="0">
                  <a:pos x="228" y="317"/>
                </a:cxn>
                <a:cxn ang="0">
                  <a:pos x="214" y="331"/>
                </a:cxn>
                <a:cxn ang="0">
                  <a:pos x="200" y="342"/>
                </a:cxn>
                <a:cxn ang="0">
                  <a:pos x="183" y="350"/>
                </a:cxn>
                <a:cxn ang="0">
                  <a:pos x="166" y="356"/>
                </a:cxn>
                <a:cxn ang="0">
                  <a:pos x="147" y="360"/>
                </a:cxn>
                <a:cxn ang="0">
                  <a:pos x="128" y="361"/>
                </a:cxn>
                <a:cxn ang="0">
                  <a:pos x="106" y="360"/>
                </a:cxn>
                <a:cxn ang="0">
                  <a:pos x="85" y="356"/>
                </a:cxn>
                <a:cxn ang="0">
                  <a:pos x="67" y="350"/>
                </a:cxn>
                <a:cxn ang="0">
                  <a:pos x="50" y="340"/>
                </a:cxn>
                <a:cxn ang="0">
                  <a:pos x="36" y="328"/>
                </a:cxn>
                <a:cxn ang="0">
                  <a:pos x="24" y="315"/>
                </a:cxn>
                <a:cxn ang="0">
                  <a:pos x="16" y="300"/>
                </a:cxn>
                <a:cxn ang="0">
                  <a:pos x="9" y="285"/>
                </a:cxn>
                <a:cxn ang="0">
                  <a:pos x="3" y="267"/>
                </a:cxn>
                <a:cxn ang="0">
                  <a:pos x="1" y="248"/>
                </a:cxn>
                <a:cxn ang="0">
                  <a:pos x="0" y="228"/>
                </a:cxn>
                <a:cxn ang="0">
                  <a:pos x="0" y="0"/>
                </a:cxn>
              </a:cxnLst>
              <a:rect l="0" t="0" r="r" b="b"/>
              <a:pathLst>
                <a:path w="279" h="361">
                  <a:moveTo>
                    <a:pt x="0" y="0"/>
                  </a:moveTo>
                  <a:lnTo>
                    <a:pt x="52" y="0"/>
                  </a:lnTo>
                  <a:lnTo>
                    <a:pt x="52" y="220"/>
                  </a:lnTo>
                  <a:lnTo>
                    <a:pt x="52" y="238"/>
                  </a:lnTo>
                  <a:lnTo>
                    <a:pt x="55" y="255"/>
                  </a:lnTo>
                  <a:lnTo>
                    <a:pt x="60" y="269"/>
                  </a:lnTo>
                  <a:lnTo>
                    <a:pt x="67" y="281"/>
                  </a:lnTo>
                  <a:lnTo>
                    <a:pt x="75" y="292"/>
                  </a:lnTo>
                  <a:lnTo>
                    <a:pt x="88" y="302"/>
                  </a:lnTo>
                  <a:lnTo>
                    <a:pt x="103" y="309"/>
                  </a:lnTo>
                  <a:lnTo>
                    <a:pt x="119" y="313"/>
                  </a:lnTo>
                  <a:lnTo>
                    <a:pt x="139" y="315"/>
                  </a:lnTo>
                  <a:lnTo>
                    <a:pt x="157" y="313"/>
                  </a:lnTo>
                  <a:lnTo>
                    <a:pt x="174" y="309"/>
                  </a:lnTo>
                  <a:lnTo>
                    <a:pt x="190" y="301"/>
                  </a:lnTo>
                  <a:lnTo>
                    <a:pt x="203" y="291"/>
                  </a:lnTo>
                  <a:lnTo>
                    <a:pt x="211" y="280"/>
                  </a:lnTo>
                  <a:lnTo>
                    <a:pt x="218" y="268"/>
                  </a:lnTo>
                  <a:lnTo>
                    <a:pt x="223" y="254"/>
                  </a:lnTo>
                  <a:lnTo>
                    <a:pt x="226" y="238"/>
                  </a:lnTo>
                  <a:lnTo>
                    <a:pt x="227" y="220"/>
                  </a:lnTo>
                  <a:lnTo>
                    <a:pt x="227" y="0"/>
                  </a:lnTo>
                  <a:lnTo>
                    <a:pt x="279" y="0"/>
                  </a:lnTo>
                  <a:lnTo>
                    <a:pt x="279" y="357"/>
                  </a:lnTo>
                  <a:lnTo>
                    <a:pt x="228" y="357"/>
                  </a:lnTo>
                  <a:lnTo>
                    <a:pt x="228" y="317"/>
                  </a:lnTo>
                  <a:lnTo>
                    <a:pt x="214" y="331"/>
                  </a:lnTo>
                  <a:lnTo>
                    <a:pt x="200" y="342"/>
                  </a:lnTo>
                  <a:lnTo>
                    <a:pt x="183" y="350"/>
                  </a:lnTo>
                  <a:lnTo>
                    <a:pt x="166" y="356"/>
                  </a:lnTo>
                  <a:lnTo>
                    <a:pt x="147" y="360"/>
                  </a:lnTo>
                  <a:lnTo>
                    <a:pt x="128" y="361"/>
                  </a:lnTo>
                  <a:lnTo>
                    <a:pt x="106" y="360"/>
                  </a:lnTo>
                  <a:lnTo>
                    <a:pt x="85" y="356"/>
                  </a:lnTo>
                  <a:lnTo>
                    <a:pt x="67" y="350"/>
                  </a:lnTo>
                  <a:lnTo>
                    <a:pt x="50" y="340"/>
                  </a:lnTo>
                  <a:lnTo>
                    <a:pt x="36" y="328"/>
                  </a:lnTo>
                  <a:lnTo>
                    <a:pt x="24" y="315"/>
                  </a:lnTo>
                  <a:lnTo>
                    <a:pt x="16" y="300"/>
                  </a:lnTo>
                  <a:lnTo>
                    <a:pt x="9" y="285"/>
                  </a:lnTo>
                  <a:lnTo>
                    <a:pt x="3" y="267"/>
                  </a:lnTo>
                  <a:lnTo>
                    <a:pt x="1" y="248"/>
                  </a:lnTo>
                  <a:lnTo>
                    <a:pt x="0" y="22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userDrawn="1"/>
          </p:nvSpPr>
          <p:spPr bwMode="auto">
            <a:xfrm>
              <a:off x="3552" y="2059"/>
              <a:ext cx="507" cy="361"/>
            </a:xfrm>
            <a:custGeom>
              <a:avLst/>
              <a:gdLst/>
              <a:ahLst/>
              <a:cxnLst>
                <a:cxn ang="0">
                  <a:pos x="170" y="1"/>
                </a:cxn>
                <a:cxn ang="0">
                  <a:pos x="201" y="9"/>
                </a:cxn>
                <a:cxn ang="0">
                  <a:pos x="229" y="23"/>
                </a:cxn>
                <a:cxn ang="0">
                  <a:pos x="252" y="45"/>
                </a:cxn>
                <a:cxn ang="0">
                  <a:pos x="275" y="41"/>
                </a:cxn>
                <a:cxn ang="0">
                  <a:pos x="311" y="15"/>
                </a:cxn>
                <a:cxn ang="0">
                  <a:pos x="353" y="1"/>
                </a:cxn>
                <a:cxn ang="0">
                  <a:pos x="395" y="1"/>
                </a:cxn>
                <a:cxn ang="0">
                  <a:pos x="429" y="9"/>
                </a:cxn>
                <a:cxn ang="0">
                  <a:pos x="457" y="24"/>
                </a:cxn>
                <a:cxn ang="0">
                  <a:pos x="482" y="49"/>
                </a:cxn>
                <a:cxn ang="0">
                  <a:pos x="500" y="87"/>
                </a:cxn>
                <a:cxn ang="0">
                  <a:pos x="507" y="133"/>
                </a:cxn>
                <a:cxn ang="0">
                  <a:pos x="455" y="361"/>
                </a:cxn>
                <a:cxn ang="0">
                  <a:pos x="454" y="124"/>
                </a:cxn>
                <a:cxn ang="0">
                  <a:pos x="446" y="93"/>
                </a:cxn>
                <a:cxn ang="0">
                  <a:pos x="431" y="70"/>
                </a:cxn>
                <a:cxn ang="0">
                  <a:pos x="404" y="52"/>
                </a:cxn>
                <a:cxn ang="0">
                  <a:pos x="368" y="46"/>
                </a:cxn>
                <a:cxn ang="0">
                  <a:pos x="332" y="52"/>
                </a:cxn>
                <a:cxn ang="0">
                  <a:pos x="304" y="69"/>
                </a:cxn>
                <a:cxn ang="0">
                  <a:pos x="288" y="91"/>
                </a:cxn>
                <a:cxn ang="0">
                  <a:pos x="280" y="119"/>
                </a:cxn>
                <a:cxn ang="0">
                  <a:pos x="279" y="361"/>
                </a:cxn>
                <a:cxn ang="0">
                  <a:pos x="227" y="142"/>
                </a:cxn>
                <a:cxn ang="0">
                  <a:pos x="224" y="107"/>
                </a:cxn>
                <a:cxn ang="0">
                  <a:pos x="212" y="81"/>
                </a:cxn>
                <a:cxn ang="0">
                  <a:pos x="191" y="60"/>
                </a:cxn>
                <a:cxn ang="0">
                  <a:pos x="159" y="48"/>
                </a:cxn>
                <a:cxn ang="0">
                  <a:pos x="121" y="48"/>
                </a:cxn>
                <a:cxn ang="0">
                  <a:pos x="89" y="60"/>
                </a:cxn>
                <a:cxn ang="0">
                  <a:pos x="67" y="81"/>
                </a:cxn>
                <a:cxn ang="0">
                  <a:pos x="56" y="107"/>
                </a:cxn>
                <a:cxn ang="0">
                  <a:pos x="51" y="142"/>
                </a:cxn>
                <a:cxn ang="0">
                  <a:pos x="0" y="361"/>
                </a:cxn>
                <a:cxn ang="0">
                  <a:pos x="51" y="4"/>
                </a:cxn>
                <a:cxn ang="0">
                  <a:pos x="65" y="30"/>
                </a:cxn>
                <a:cxn ang="0">
                  <a:pos x="96" y="11"/>
                </a:cxn>
                <a:cxn ang="0">
                  <a:pos x="132" y="1"/>
                </a:cxn>
              </a:cxnLst>
              <a:rect l="0" t="0" r="r" b="b"/>
              <a:pathLst>
                <a:path w="507" h="361">
                  <a:moveTo>
                    <a:pt x="152" y="0"/>
                  </a:moveTo>
                  <a:lnTo>
                    <a:pt x="170" y="1"/>
                  </a:lnTo>
                  <a:lnTo>
                    <a:pt x="186" y="3"/>
                  </a:lnTo>
                  <a:lnTo>
                    <a:pt x="201" y="9"/>
                  </a:lnTo>
                  <a:lnTo>
                    <a:pt x="216" y="15"/>
                  </a:lnTo>
                  <a:lnTo>
                    <a:pt x="229" y="23"/>
                  </a:lnTo>
                  <a:lnTo>
                    <a:pt x="241" y="33"/>
                  </a:lnTo>
                  <a:lnTo>
                    <a:pt x="252" y="45"/>
                  </a:lnTo>
                  <a:lnTo>
                    <a:pt x="260" y="59"/>
                  </a:lnTo>
                  <a:lnTo>
                    <a:pt x="275" y="41"/>
                  </a:lnTo>
                  <a:lnTo>
                    <a:pt x="292" y="27"/>
                  </a:lnTo>
                  <a:lnTo>
                    <a:pt x="311" y="15"/>
                  </a:lnTo>
                  <a:lnTo>
                    <a:pt x="331" y="6"/>
                  </a:lnTo>
                  <a:lnTo>
                    <a:pt x="353" y="1"/>
                  </a:lnTo>
                  <a:lnTo>
                    <a:pt x="377" y="0"/>
                  </a:lnTo>
                  <a:lnTo>
                    <a:pt x="395" y="1"/>
                  </a:lnTo>
                  <a:lnTo>
                    <a:pt x="413" y="3"/>
                  </a:lnTo>
                  <a:lnTo>
                    <a:pt x="429" y="9"/>
                  </a:lnTo>
                  <a:lnTo>
                    <a:pt x="444" y="15"/>
                  </a:lnTo>
                  <a:lnTo>
                    <a:pt x="457" y="24"/>
                  </a:lnTo>
                  <a:lnTo>
                    <a:pt x="469" y="33"/>
                  </a:lnTo>
                  <a:lnTo>
                    <a:pt x="482" y="49"/>
                  </a:lnTo>
                  <a:lnTo>
                    <a:pt x="493" y="67"/>
                  </a:lnTo>
                  <a:lnTo>
                    <a:pt x="500" y="87"/>
                  </a:lnTo>
                  <a:lnTo>
                    <a:pt x="505" y="109"/>
                  </a:lnTo>
                  <a:lnTo>
                    <a:pt x="507" y="133"/>
                  </a:lnTo>
                  <a:lnTo>
                    <a:pt x="507" y="361"/>
                  </a:lnTo>
                  <a:lnTo>
                    <a:pt x="455" y="361"/>
                  </a:lnTo>
                  <a:lnTo>
                    <a:pt x="455" y="142"/>
                  </a:lnTo>
                  <a:lnTo>
                    <a:pt x="454" y="124"/>
                  </a:lnTo>
                  <a:lnTo>
                    <a:pt x="451" y="107"/>
                  </a:lnTo>
                  <a:lnTo>
                    <a:pt x="446" y="93"/>
                  </a:lnTo>
                  <a:lnTo>
                    <a:pt x="440" y="81"/>
                  </a:lnTo>
                  <a:lnTo>
                    <a:pt x="431" y="70"/>
                  </a:lnTo>
                  <a:lnTo>
                    <a:pt x="419" y="60"/>
                  </a:lnTo>
                  <a:lnTo>
                    <a:pt x="404" y="52"/>
                  </a:lnTo>
                  <a:lnTo>
                    <a:pt x="387" y="48"/>
                  </a:lnTo>
                  <a:lnTo>
                    <a:pt x="368" y="46"/>
                  </a:lnTo>
                  <a:lnTo>
                    <a:pt x="349" y="48"/>
                  </a:lnTo>
                  <a:lnTo>
                    <a:pt x="332" y="52"/>
                  </a:lnTo>
                  <a:lnTo>
                    <a:pt x="317" y="59"/>
                  </a:lnTo>
                  <a:lnTo>
                    <a:pt x="304" y="69"/>
                  </a:lnTo>
                  <a:lnTo>
                    <a:pt x="296" y="79"/>
                  </a:lnTo>
                  <a:lnTo>
                    <a:pt x="288" y="91"/>
                  </a:lnTo>
                  <a:lnTo>
                    <a:pt x="283" y="105"/>
                  </a:lnTo>
                  <a:lnTo>
                    <a:pt x="280" y="119"/>
                  </a:lnTo>
                  <a:lnTo>
                    <a:pt x="279" y="136"/>
                  </a:lnTo>
                  <a:lnTo>
                    <a:pt x="279" y="361"/>
                  </a:lnTo>
                  <a:lnTo>
                    <a:pt x="227" y="361"/>
                  </a:lnTo>
                  <a:lnTo>
                    <a:pt x="227" y="142"/>
                  </a:lnTo>
                  <a:lnTo>
                    <a:pt x="227" y="124"/>
                  </a:lnTo>
                  <a:lnTo>
                    <a:pt x="224" y="107"/>
                  </a:lnTo>
                  <a:lnTo>
                    <a:pt x="219" y="93"/>
                  </a:lnTo>
                  <a:lnTo>
                    <a:pt x="212" y="81"/>
                  </a:lnTo>
                  <a:lnTo>
                    <a:pt x="204" y="70"/>
                  </a:lnTo>
                  <a:lnTo>
                    <a:pt x="191" y="60"/>
                  </a:lnTo>
                  <a:lnTo>
                    <a:pt x="176" y="52"/>
                  </a:lnTo>
                  <a:lnTo>
                    <a:pt x="159" y="48"/>
                  </a:lnTo>
                  <a:lnTo>
                    <a:pt x="140" y="46"/>
                  </a:lnTo>
                  <a:lnTo>
                    <a:pt x="121" y="48"/>
                  </a:lnTo>
                  <a:lnTo>
                    <a:pt x="104" y="52"/>
                  </a:lnTo>
                  <a:lnTo>
                    <a:pt x="89" y="60"/>
                  </a:lnTo>
                  <a:lnTo>
                    <a:pt x="76" y="70"/>
                  </a:lnTo>
                  <a:lnTo>
                    <a:pt x="67" y="81"/>
                  </a:lnTo>
                  <a:lnTo>
                    <a:pt x="61" y="93"/>
                  </a:lnTo>
                  <a:lnTo>
                    <a:pt x="56" y="107"/>
                  </a:lnTo>
                  <a:lnTo>
                    <a:pt x="52" y="124"/>
                  </a:lnTo>
                  <a:lnTo>
                    <a:pt x="51" y="142"/>
                  </a:lnTo>
                  <a:lnTo>
                    <a:pt x="51" y="361"/>
                  </a:lnTo>
                  <a:lnTo>
                    <a:pt x="0" y="361"/>
                  </a:lnTo>
                  <a:lnTo>
                    <a:pt x="0" y="4"/>
                  </a:lnTo>
                  <a:lnTo>
                    <a:pt x="51" y="4"/>
                  </a:lnTo>
                  <a:lnTo>
                    <a:pt x="51" y="43"/>
                  </a:lnTo>
                  <a:lnTo>
                    <a:pt x="65" y="30"/>
                  </a:lnTo>
                  <a:lnTo>
                    <a:pt x="79" y="19"/>
                  </a:lnTo>
                  <a:lnTo>
                    <a:pt x="96" y="11"/>
                  </a:lnTo>
                  <a:lnTo>
                    <a:pt x="114" y="5"/>
                  </a:lnTo>
                  <a:lnTo>
                    <a:pt x="132" y="1"/>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userDrawn="1"/>
          </p:nvSpPr>
          <p:spPr bwMode="auto">
            <a:xfrm>
              <a:off x="2435" y="2063"/>
              <a:ext cx="52" cy="3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userDrawn="1"/>
          </p:nvSpPr>
          <p:spPr bwMode="auto">
            <a:xfrm>
              <a:off x="3108" y="2063"/>
              <a:ext cx="52" cy="3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userDrawn="1"/>
          </p:nvSpPr>
          <p:spPr bwMode="auto">
            <a:xfrm>
              <a:off x="3105" y="1903"/>
              <a:ext cx="59" cy="59"/>
            </a:xfrm>
            <a:custGeom>
              <a:avLst/>
              <a:gdLst/>
              <a:ahLst/>
              <a:cxnLst>
                <a:cxn ang="0">
                  <a:pos x="29" y="0"/>
                </a:cxn>
                <a:cxn ang="0">
                  <a:pos x="38" y="2"/>
                </a:cxn>
                <a:cxn ang="0">
                  <a:pos x="46" y="6"/>
                </a:cxn>
                <a:cxn ang="0">
                  <a:pos x="53" y="12"/>
                </a:cxn>
                <a:cxn ang="0">
                  <a:pos x="57" y="20"/>
                </a:cxn>
                <a:cxn ang="0">
                  <a:pos x="59" y="29"/>
                </a:cxn>
                <a:cxn ang="0">
                  <a:pos x="57" y="39"/>
                </a:cxn>
                <a:cxn ang="0">
                  <a:pos x="53" y="47"/>
                </a:cxn>
                <a:cxn ang="0">
                  <a:pos x="46" y="53"/>
                </a:cxn>
                <a:cxn ang="0">
                  <a:pos x="38" y="57"/>
                </a:cxn>
                <a:cxn ang="0">
                  <a:pos x="29" y="59"/>
                </a:cxn>
                <a:cxn ang="0">
                  <a:pos x="20" y="57"/>
                </a:cxn>
                <a:cxn ang="0">
                  <a:pos x="12" y="53"/>
                </a:cxn>
                <a:cxn ang="0">
                  <a:pos x="6" y="47"/>
                </a:cxn>
                <a:cxn ang="0">
                  <a:pos x="2" y="39"/>
                </a:cxn>
                <a:cxn ang="0">
                  <a:pos x="0" y="29"/>
                </a:cxn>
                <a:cxn ang="0">
                  <a:pos x="2" y="20"/>
                </a:cxn>
                <a:cxn ang="0">
                  <a:pos x="6" y="12"/>
                </a:cxn>
                <a:cxn ang="0">
                  <a:pos x="12" y="6"/>
                </a:cxn>
                <a:cxn ang="0">
                  <a:pos x="20" y="2"/>
                </a:cxn>
                <a:cxn ang="0">
                  <a:pos x="29" y="0"/>
                </a:cxn>
              </a:cxnLst>
              <a:rect l="0" t="0" r="r" b="b"/>
              <a:pathLst>
                <a:path w="59" h="59">
                  <a:moveTo>
                    <a:pt x="29" y="0"/>
                  </a:moveTo>
                  <a:lnTo>
                    <a:pt x="38" y="2"/>
                  </a:lnTo>
                  <a:lnTo>
                    <a:pt x="46" y="6"/>
                  </a:lnTo>
                  <a:lnTo>
                    <a:pt x="53" y="12"/>
                  </a:lnTo>
                  <a:lnTo>
                    <a:pt x="57" y="20"/>
                  </a:lnTo>
                  <a:lnTo>
                    <a:pt x="59" y="29"/>
                  </a:lnTo>
                  <a:lnTo>
                    <a:pt x="57" y="39"/>
                  </a:lnTo>
                  <a:lnTo>
                    <a:pt x="53" y="47"/>
                  </a:lnTo>
                  <a:lnTo>
                    <a:pt x="46" y="53"/>
                  </a:lnTo>
                  <a:lnTo>
                    <a:pt x="38" y="57"/>
                  </a:lnTo>
                  <a:lnTo>
                    <a:pt x="29" y="59"/>
                  </a:lnTo>
                  <a:lnTo>
                    <a:pt x="20" y="57"/>
                  </a:lnTo>
                  <a:lnTo>
                    <a:pt x="12" y="53"/>
                  </a:lnTo>
                  <a:lnTo>
                    <a:pt x="6" y="47"/>
                  </a:lnTo>
                  <a:lnTo>
                    <a:pt x="2" y="39"/>
                  </a:lnTo>
                  <a:lnTo>
                    <a:pt x="0" y="29"/>
                  </a:lnTo>
                  <a:lnTo>
                    <a:pt x="2" y="20"/>
                  </a:lnTo>
                  <a:lnTo>
                    <a:pt x="6" y="12"/>
                  </a:lnTo>
                  <a:lnTo>
                    <a:pt x="12" y="6"/>
                  </a:lnTo>
                  <a:lnTo>
                    <a:pt x="20"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8" r:id="rId7"/>
    <p:sldLayoutId id="2147483709" r:id="rId8"/>
    <p:sldLayoutId id="2147483711" r:id="rId9"/>
    <p:sldLayoutId id="2147483717"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iming>
    <p:tnLst>
      <p:par>
        <p:cTn id="1" dur="indefinite" restart="never" nodeType="tmRoot"/>
      </p:par>
    </p:tnLst>
  </p:timing>
  <p:hf hdr="0" ftr="0" dt="0"/>
  <p:txStyles>
    <p:titleStyle>
      <a:lvl1pPr marL="230188" indent="0" algn="l" rtl="0" eaLnBrk="0" fontAlgn="base" hangingPunct="0">
        <a:lnSpc>
          <a:spcPts val="2400"/>
        </a:lnSpc>
        <a:spcBef>
          <a:spcPct val="0"/>
        </a:spcBef>
        <a:spcAft>
          <a:spcPct val="0"/>
        </a:spcAft>
        <a:defRPr sz="2800" kern="1200">
          <a:solidFill>
            <a:schemeClr val="bg1">
              <a:lumMod val="75000"/>
            </a:schemeClr>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2pPr>
      <a:lvl3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3pPr>
      <a:lvl4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4pPr>
      <a:lvl5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5pPr>
      <a:lvl6pPr marL="457200" algn="l" rtl="0" fontAlgn="base">
        <a:spcBef>
          <a:spcPct val="0"/>
        </a:spcBef>
        <a:spcAft>
          <a:spcPct val="0"/>
        </a:spcAft>
        <a:defRPr sz="2000">
          <a:solidFill>
            <a:schemeClr val="accent2"/>
          </a:solidFill>
          <a:latin typeface="Georgia" pitchFamily="18" charset="0"/>
        </a:defRPr>
      </a:lvl6pPr>
      <a:lvl7pPr marL="914400" algn="l" rtl="0" fontAlgn="base">
        <a:spcBef>
          <a:spcPct val="0"/>
        </a:spcBef>
        <a:spcAft>
          <a:spcPct val="0"/>
        </a:spcAft>
        <a:defRPr sz="2000">
          <a:solidFill>
            <a:schemeClr val="accent2"/>
          </a:solidFill>
          <a:latin typeface="Georgia" pitchFamily="18" charset="0"/>
        </a:defRPr>
      </a:lvl7pPr>
      <a:lvl8pPr marL="1371600" algn="l" rtl="0" fontAlgn="base">
        <a:spcBef>
          <a:spcPct val="0"/>
        </a:spcBef>
        <a:spcAft>
          <a:spcPct val="0"/>
        </a:spcAft>
        <a:defRPr sz="2000">
          <a:solidFill>
            <a:schemeClr val="accent2"/>
          </a:solidFill>
          <a:latin typeface="Georgia" pitchFamily="18" charset="0"/>
        </a:defRPr>
      </a:lvl8pPr>
      <a:lvl9pPr marL="1828800" algn="l" rtl="0" fontAlgn="base">
        <a:spcBef>
          <a:spcPct val="0"/>
        </a:spcBef>
        <a:spcAft>
          <a:spcPct val="0"/>
        </a:spcAft>
        <a:defRPr sz="2000">
          <a:solidFill>
            <a:schemeClr val="accent2"/>
          </a:solidFill>
          <a:latin typeface="Georgia" pitchFamily="18" charset="0"/>
        </a:defRPr>
      </a:lvl9pPr>
    </p:titleStyle>
    <p:bodyStyle>
      <a:lvl1pPr marL="0" indent="0" algn="l" rtl="0" eaLnBrk="0" fontAlgn="base" hangingPunct="0">
        <a:spcBef>
          <a:spcPts val="1200"/>
        </a:spcBef>
        <a:spcAft>
          <a:spcPct val="0"/>
        </a:spcAft>
        <a:buClr>
          <a:srgbClr val="CC3300"/>
        </a:buClr>
        <a:buSzPct val="85000"/>
        <a:buFontTx/>
        <a:buNone/>
        <a:defRPr sz="2400" kern="1200">
          <a:solidFill>
            <a:srgbClr val="837761"/>
          </a:solidFill>
          <a:latin typeface="+mn-lt"/>
          <a:ea typeface="ＭＳ Ｐゴシック" pitchFamily="-65" charset="-128"/>
          <a:cs typeface="ＭＳ Ｐゴシック" pitchFamily="-65" charset="-128"/>
        </a:defRPr>
      </a:lvl1pPr>
      <a:lvl2pPr marL="639763" indent="-285750" algn="l" rtl="0" eaLnBrk="0" fontAlgn="base" hangingPunct="0">
        <a:spcBef>
          <a:spcPts val="200"/>
        </a:spcBef>
        <a:spcAft>
          <a:spcPct val="0"/>
        </a:spcAft>
        <a:buClr>
          <a:schemeClr val="accent5"/>
        </a:buClr>
        <a:buSzPct val="100000"/>
        <a:buFont typeface="Wingdings" charset="2"/>
        <a:buChar char="➥"/>
        <a:defRPr sz="2200" kern="1200">
          <a:solidFill>
            <a:srgbClr val="837761"/>
          </a:solidFill>
          <a:latin typeface="+mn-lt"/>
          <a:ea typeface="ＭＳ Ｐゴシック" pitchFamily="-65" charset="-128"/>
          <a:cs typeface="+mn-cs"/>
        </a:defRPr>
      </a:lvl2pPr>
      <a:lvl3pPr marL="868363" indent="-228600" algn="l" rtl="0" eaLnBrk="0" fontAlgn="base" hangingPunct="0">
        <a:spcBef>
          <a:spcPts val="100"/>
        </a:spcBef>
        <a:spcAft>
          <a:spcPct val="0"/>
        </a:spcAft>
        <a:buClr>
          <a:srgbClr val="837761"/>
        </a:buClr>
        <a:buSzPct val="75000"/>
        <a:buFont typeface="Wingdings" pitchFamily="-65" charset="2"/>
        <a:buChar char="l"/>
        <a:defRPr sz="2000" kern="1200">
          <a:solidFill>
            <a:srgbClr val="837761"/>
          </a:solidFill>
          <a:latin typeface="+mn-lt"/>
          <a:ea typeface="ＭＳ Ｐゴシック" pitchFamily="-65" charset="-128"/>
          <a:cs typeface="+mn-cs"/>
        </a:defRPr>
      </a:lvl3pPr>
      <a:lvl4pPr marL="1143000" indent="-228600" algn="l" rtl="0" eaLnBrk="0" fontAlgn="base" hangingPunct="0">
        <a:spcBef>
          <a:spcPts val="100"/>
        </a:spcBef>
        <a:spcAft>
          <a:spcPct val="0"/>
        </a:spcAft>
        <a:buClr>
          <a:srgbClr val="837761"/>
        </a:buClr>
        <a:buSzPct val="70000"/>
        <a:buFont typeface="Wingdings" pitchFamily="-65" charset="2"/>
        <a:buChar char=""/>
        <a:defRPr sz="1600" kern="1200">
          <a:solidFill>
            <a:srgbClr val="837761"/>
          </a:solidFill>
          <a:latin typeface="+mn-lt"/>
          <a:ea typeface="ＭＳ Ｐゴシック" pitchFamily="-65" charset="-128"/>
          <a:cs typeface="+mn-cs"/>
        </a:defRPr>
      </a:lvl4pPr>
      <a:lvl5pPr marL="1416050" indent="-228600" algn="l" rtl="0" eaLnBrk="0" fontAlgn="base" hangingPunct="0">
        <a:spcBef>
          <a:spcPts val="100"/>
        </a:spcBef>
        <a:spcAft>
          <a:spcPct val="0"/>
        </a:spcAft>
        <a:buClr>
          <a:srgbClr val="BFBFBF"/>
        </a:buClr>
        <a:buSzPct val="65000"/>
        <a:buFont typeface="Wingdings" pitchFamily="-65" charset="2"/>
        <a:buChar char="£"/>
        <a:defRPr sz="1600" kern="1200">
          <a:solidFill>
            <a:srgbClr val="83776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 name="Rectangle 9"/>
          <p:cNvSpPr/>
          <p:nvPr/>
        </p:nvSpPr>
        <p:spPr>
          <a:xfrm>
            <a:off x="0" y="74339"/>
            <a:ext cx="9144000" cy="69137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Arial"/>
              <a:ea typeface="+mn-ea"/>
              <a:cs typeface="+mn-cs"/>
            </a:endParaRPr>
          </a:p>
        </p:txBody>
      </p:sp>
      <p:sp>
        <p:nvSpPr>
          <p:cNvPr id="1026" name="Title Placeholder 1"/>
          <p:cNvSpPr>
            <a:spLocks noGrp="1"/>
          </p:cNvSpPr>
          <p:nvPr>
            <p:ph type="title"/>
          </p:nvPr>
        </p:nvSpPr>
        <p:spPr bwMode="auto">
          <a:xfrm>
            <a:off x="137160" y="120803"/>
            <a:ext cx="5880533" cy="5928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9" name="TextBox 8"/>
          <p:cNvSpPr txBox="1"/>
          <p:nvPr/>
        </p:nvSpPr>
        <p:spPr>
          <a:xfrm>
            <a:off x="1256044" y="6447040"/>
            <a:ext cx="6521380" cy="307777"/>
          </a:xfrm>
          <a:prstGeom prst="rect">
            <a:avLst/>
          </a:prstGeom>
          <a:noFill/>
        </p:spPr>
        <p:txBody>
          <a:bodyPr wrap="square" rtlCol="0">
            <a:spAutoFit/>
          </a:bodyPr>
          <a:lstStyle/>
          <a:p>
            <a:pPr algn="ctr" rtl="0" fontAlgn="base">
              <a:spcBef>
                <a:spcPct val="0"/>
              </a:spcBef>
              <a:spcAft>
                <a:spcPct val="0"/>
              </a:spcAft>
            </a:pPr>
            <a:r>
              <a:rPr lang="en-US" sz="1400" kern="1200" dirty="0">
                <a:solidFill>
                  <a:prstClr val="white">
                    <a:lumMod val="50000"/>
                  </a:prstClr>
                </a:solidFill>
                <a:latin typeface="Arial" pitchFamily="34" charset="0"/>
                <a:ea typeface="+mn-ea"/>
                <a:cs typeface="Arial" pitchFamily="34" charset="0"/>
              </a:rPr>
              <a:t>Lithium Confidential</a:t>
            </a:r>
          </a:p>
        </p:txBody>
      </p:sp>
      <p:sp>
        <p:nvSpPr>
          <p:cNvPr id="12" name="Rectangle 11"/>
          <p:cNvSpPr/>
          <p:nvPr/>
        </p:nvSpPr>
        <p:spPr>
          <a:xfrm>
            <a:off x="0" y="-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Arial"/>
              <a:ea typeface="+mn-ea"/>
              <a:cs typeface="+mn-cs"/>
            </a:endParaRPr>
          </a:p>
        </p:txBody>
      </p:sp>
      <p:sp>
        <p:nvSpPr>
          <p:cNvPr id="13" name="Rectangle 12"/>
          <p:cNvSpPr/>
          <p:nvPr/>
        </p:nvSpPr>
        <p:spPr>
          <a:xfrm>
            <a:off x="0" y="679109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Arial"/>
              <a:ea typeface="+mn-ea"/>
              <a:cs typeface="+mn-cs"/>
            </a:endParaRPr>
          </a:p>
        </p:txBody>
      </p:sp>
      <p:sp>
        <p:nvSpPr>
          <p:cNvPr id="30" name="Teardrop 29"/>
          <p:cNvSpPr/>
          <p:nvPr/>
        </p:nvSpPr>
        <p:spPr>
          <a:xfrm rot="5400000">
            <a:off x="8679992" y="6320972"/>
            <a:ext cx="370114" cy="370114"/>
          </a:xfrm>
          <a:prstGeom prst="teardrop">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prstClr val="white"/>
              </a:solidFill>
              <a:latin typeface="Arial"/>
              <a:ea typeface="+mn-ea"/>
              <a:cs typeface="+mn-cs"/>
            </a:endParaRPr>
          </a:p>
        </p:txBody>
      </p:sp>
      <p:sp>
        <p:nvSpPr>
          <p:cNvPr id="11" name="Rectangle 5"/>
          <p:cNvSpPr txBox="1">
            <a:spLocks noChangeArrowheads="1"/>
          </p:cNvSpPr>
          <p:nvPr/>
        </p:nvSpPr>
        <p:spPr>
          <a:xfrm>
            <a:off x="8603873" y="6336861"/>
            <a:ext cx="540574" cy="320627"/>
          </a:xfrm>
          <a:prstGeom prst="rect">
            <a:avLst/>
          </a:prstGeom>
          <a:ln/>
        </p:spPr>
        <p:txBody>
          <a:bodyPr/>
          <a:lstStyle>
            <a:lvl1pPr>
              <a:defRPr/>
            </a:lvl1pPr>
          </a:lstStyle>
          <a:p>
            <a:pPr algn="ctr" rtl="0" fontAlgn="base">
              <a:spcBef>
                <a:spcPct val="0"/>
              </a:spcBef>
              <a:spcAft>
                <a:spcPct val="0"/>
              </a:spcAft>
              <a:defRPr/>
            </a:pPr>
            <a:fld id="{C08B9903-366B-5047-8AB3-D7B7662ACC0C}" type="slidenum">
              <a:rPr lang="en-US" sz="1600" kern="1200" smtClean="0">
                <a:solidFill>
                  <a:prstClr val="white">
                    <a:lumMod val="50000"/>
                  </a:prstClr>
                </a:solidFill>
                <a:latin typeface="Calibri" pitchFamily="34" charset="0"/>
                <a:ea typeface="+mn-ea"/>
                <a:cs typeface="+mn-cs"/>
              </a:rPr>
              <a:pPr algn="ctr" rtl="0" fontAlgn="base">
                <a:spcBef>
                  <a:spcPct val="0"/>
                </a:spcBef>
                <a:spcAft>
                  <a:spcPct val="0"/>
                </a:spcAft>
                <a:defRPr/>
              </a:pPr>
              <a:t>‹#›</a:t>
            </a:fld>
            <a:endParaRPr lang="en-US" sz="1600" kern="1200" dirty="0">
              <a:solidFill>
                <a:prstClr val="white">
                  <a:lumMod val="50000"/>
                </a:prstClr>
              </a:solidFill>
              <a:latin typeface="Calibri" pitchFamily="34" charset="0"/>
              <a:ea typeface="+mn-ea"/>
              <a:cs typeface="+mn-cs"/>
            </a:endParaRPr>
          </a:p>
        </p:txBody>
      </p:sp>
      <p:grpSp>
        <p:nvGrpSpPr>
          <p:cNvPr id="2" name="Group 4"/>
          <p:cNvGrpSpPr>
            <a:grpSpLocks noChangeAspect="1"/>
          </p:cNvGrpSpPr>
          <p:nvPr/>
        </p:nvGrpSpPr>
        <p:grpSpPr bwMode="auto">
          <a:xfrm>
            <a:off x="6909931" y="210457"/>
            <a:ext cx="1786394" cy="393702"/>
            <a:chOff x="1695" y="1903"/>
            <a:chExt cx="2364" cy="521"/>
          </a:xfrm>
          <a:solidFill>
            <a:schemeClr val="bg1">
              <a:lumMod val="50000"/>
            </a:schemeClr>
          </a:solidFill>
        </p:grpSpPr>
        <p:sp>
          <p:nvSpPr>
            <p:cNvPr id="1030" name="Freeform 6"/>
            <p:cNvSpPr>
              <a:spLocks/>
            </p:cNvSpPr>
            <p:nvPr userDrawn="1"/>
          </p:nvSpPr>
          <p:spPr bwMode="auto">
            <a:xfrm>
              <a:off x="1850" y="1903"/>
              <a:ext cx="155" cy="156"/>
            </a:xfrm>
            <a:custGeom>
              <a:avLst/>
              <a:gdLst/>
              <a:ahLst/>
              <a:cxnLst>
                <a:cxn ang="0">
                  <a:pos x="78" y="0"/>
                </a:cxn>
                <a:cxn ang="0">
                  <a:pos x="96" y="2"/>
                </a:cxn>
                <a:cxn ang="0">
                  <a:pos x="112" y="7"/>
                </a:cxn>
                <a:cxn ang="0">
                  <a:pos x="127" y="17"/>
                </a:cxn>
                <a:cxn ang="0">
                  <a:pos x="138" y="29"/>
                </a:cxn>
                <a:cxn ang="0">
                  <a:pos x="147" y="44"/>
                </a:cxn>
                <a:cxn ang="0">
                  <a:pos x="153" y="60"/>
                </a:cxn>
                <a:cxn ang="0">
                  <a:pos x="155" y="78"/>
                </a:cxn>
                <a:cxn ang="0">
                  <a:pos x="153" y="96"/>
                </a:cxn>
                <a:cxn ang="0">
                  <a:pos x="147" y="112"/>
                </a:cxn>
                <a:cxn ang="0">
                  <a:pos x="138" y="127"/>
                </a:cxn>
                <a:cxn ang="0">
                  <a:pos x="127" y="138"/>
                </a:cxn>
                <a:cxn ang="0">
                  <a:pos x="112" y="148"/>
                </a:cxn>
                <a:cxn ang="0">
                  <a:pos x="96" y="154"/>
                </a:cxn>
                <a:cxn ang="0">
                  <a:pos x="78" y="156"/>
                </a:cxn>
                <a:cxn ang="0">
                  <a:pos x="60" y="154"/>
                </a:cxn>
                <a:cxn ang="0">
                  <a:pos x="43" y="148"/>
                </a:cxn>
                <a:cxn ang="0">
                  <a:pos x="29" y="138"/>
                </a:cxn>
                <a:cxn ang="0">
                  <a:pos x="17" y="127"/>
                </a:cxn>
                <a:cxn ang="0">
                  <a:pos x="8" y="112"/>
                </a:cxn>
                <a:cxn ang="0">
                  <a:pos x="2" y="96"/>
                </a:cxn>
                <a:cxn ang="0">
                  <a:pos x="0" y="78"/>
                </a:cxn>
                <a:cxn ang="0">
                  <a:pos x="2" y="60"/>
                </a:cxn>
                <a:cxn ang="0">
                  <a:pos x="8" y="44"/>
                </a:cxn>
                <a:cxn ang="0">
                  <a:pos x="17" y="29"/>
                </a:cxn>
                <a:cxn ang="0">
                  <a:pos x="29" y="17"/>
                </a:cxn>
                <a:cxn ang="0">
                  <a:pos x="43" y="7"/>
                </a:cxn>
                <a:cxn ang="0">
                  <a:pos x="60" y="2"/>
                </a:cxn>
                <a:cxn ang="0">
                  <a:pos x="78" y="0"/>
                </a:cxn>
              </a:cxnLst>
              <a:rect l="0" t="0" r="r" b="b"/>
              <a:pathLst>
                <a:path w="155" h="156">
                  <a:moveTo>
                    <a:pt x="78" y="0"/>
                  </a:moveTo>
                  <a:lnTo>
                    <a:pt x="96" y="2"/>
                  </a:lnTo>
                  <a:lnTo>
                    <a:pt x="112" y="7"/>
                  </a:lnTo>
                  <a:lnTo>
                    <a:pt x="127" y="17"/>
                  </a:lnTo>
                  <a:lnTo>
                    <a:pt x="138" y="29"/>
                  </a:lnTo>
                  <a:lnTo>
                    <a:pt x="147" y="44"/>
                  </a:lnTo>
                  <a:lnTo>
                    <a:pt x="153" y="60"/>
                  </a:lnTo>
                  <a:lnTo>
                    <a:pt x="155" y="78"/>
                  </a:lnTo>
                  <a:lnTo>
                    <a:pt x="153" y="96"/>
                  </a:lnTo>
                  <a:lnTo>
                    <a:pt x="147" y="112"/>
                  </a:lnTo>
                  <a:lnTo>
                    <a:pt x="138" y="127"/>
                  </a:lnTo>
                  <a:lnTo>
                    <a:pt x="127" y="138"/>
                  </a:lnTo>
                  <a:lnTo>
                    <a:pt x="112" y="148"/>
                  </a:lnTo>
                  <a:lnTo>
                    <a:pt x="96" y="154"/>
                  </a:lnTo>
                  <a:lnTo>
                    <a:pt x="78" y="156"/>
                  </a:lnTo>
                  <a:lnTo>
                    <a:pt x="60" y="154"/>
                  </a:lnTo>
                  <a:lnTo>
                    <a:pt x="43" y="148"/>
                  </a:lnTo>
                  <a:lnTo>
                    <a:pt x="29" y="138"/>
                  </a:lnTo>
                  <a:lnTo>
                    <a:pt x="17" y="127"/>
                  </a:lnTo>
                  <a:lnTo>
                    <a:pt x="8" y="112"/>
                  </a:lnTo>
                  <a:lnTo>
                    <a:pt x="2" y="96"/>
                  </a:lnTo>
                  <a:lnTo>
                    <a:pt x="0" y="78"/>
                  </a:lnTo>
                  <a:lnTo>
                    <a:pt x="2" y="60"/>
                  </a:lnTo>
                  <a:lnTo>
                    <a:pt x="8" y="44"/>
                  </a:lnTo>
                  <a:lnTo>
                    <a:pt x="17" y="29"/>
                  </a:lnTo>
                  <a:lnTo>
                    <a:pt x="29" y="17"/>
                  </a:lnTo>
                  <a:lnTo>
                    <a:pt x="43" y="7"/>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1" name="Freeform 7"/>
            <p:cNvSpPr>
              <a:spLocks/>
            </p:cNvSpPr>
            <p:nvPr userDrawn="1"/>
          </p:nvSpPr>
          <p:spPr bwMode="auto">
            <a:xfrm>
              <a:off x="1695" y="1993"/>
              <a:ext cx="155" cy="156"/>
            </a:xfrm>
            <a:custGeom>
              <a:avLst/>
              <a:gdLst/>
              <a:ahLst/>
              <a:cxnLst>
                <a:cxn ang="0">
                  <a:pos x="78" y="0"/>
                </a:cxn>
                <a:cxn ang="0">
                  <a:pos x="96" y="2"/>
                </a:cxn>
                <a:cxn ang="0">
                  <a:pos x="112" y="8"/>
                </a:cxn>
                <a:cxn ang="0">
                  <a:pos x="126" y="17"/>
                </a:cxn>
                <a:cxn ang="0">
                  <a:pos x="138" y="29"/>
                </a:cxn>
                <a:cxn ang="0">
                  <a:pos x="147" y="43"/>
                </a:cxn>
                <a:cxn ang="0">
                  <a:pos x="153" y="60"/>
                </a:cxn>
                <a:cxn ang="0">
                  <a:pos x="155" y="78"/>
                </a:cxn>
                <a:cxn ang="0">
                  <a:pos x="153" y="96"/>
                </a:cxn>
                <a:cxn ang="0">
                  <a:pos x="147" y="113"/>
                </a:cxn>
                <a:cxn ang="0">
                  <a:pos x="138" y="127"/>
                </a:cxn>
                <a:cxn ang="0">
                  <a:pos x="126" y="139"/>
                </a:cxn>
                <a:cxn ang="0">
                  <a:pos x="112" y="148"/>
                </a:cxn>
                <a:cxn ang="0">
                  <a:pos x="96" y="154"/>
                </a:cxn>
                <a:cxn ang="0">
                  <a:pos x="78" y="156"/>
                </a:cxn>
                <a:cxn ang="0">
                  <a:pos x="60" y="154"/>
                </a:cxn>
                <a:cxn ang="0">
                  <a:pos x="43" y="148"/>
                </a:cxn>
                <a:cxn ang="0">
                  <a:pos x="29" y="139"/>
                </a:cxn>
                <a:cxn ang="0">
                  <a:pos x="17" y="127"/>
                </a:cxn>
                <a:cxn ang="0">
                  <a:pos x="8" y="113"/>
                </a:cxn>
                <a:cxn ang="0">
                  <a:pos x="2" y="96"/>
                </a:cxn>
                <a:cxn ang="0">
                  <a:pos x="0" y="78"/>
                </a:cxn>
                <a:cxn ang="0">
                  <a:pos x="2" y="60"/>
                </a:cxn>
                <a:cxn ang="0">
                  <a:pos x="8" y="43"/>
                </a:cxn>
                <a:cxn ang="0">
                  <a:pos x="17" y="29"/>
                </a:cxn>
                <a:cxn ang="0">
                  <a:pos x="29" y="17"/>
                </a:cxn>
                <a:cxn ang="0">
                  <a:pos x="43" y="8"/>
                </a:cxn>
                <a:cxn ang="0">
                  <a:pos x="60" y="2"/>
                </a:cxn>
                <a:cxn ang="0">
                  <a:pos x="78" y="0"/>
                </a:cxn>
              </a:cxnLst>
              <a:rect l="0" t="0" r="r" b="b"/>
              <a:pathLst>
                <a:path w="155" h="156">
                  <a:moveTo>
                    <a:pt x="78" y="0"/>
                  </a:moveTo>
                  <a:lnTo>
                    <a:pt x="96" y="2"/>
                  </a:lnTo>
                  <a:lnTo>
                    <a:pt x="112" y="8"/>
                  </a:lnTo>
                  <a:lnTo>
                    <a:pt x="126" y="17"/>
                  </a:lnTo>
                  <a:lnTo>
                    <a:pt x="138" y="29"/>
                  </a:lnTo>
                  <a:lnTo>
                    <a:pt x="147" y="43"/>
                  </a:lnTo>
                  <a:lnTo>
                    <a:pt x="153" y="60"/>
                  </a:lnTo>
                  <a:lnTo>
                    <a:pt x="155" y="78"/>
                  </a:lnTo>
                  <a:lnTo>
                    <a:pt x="153" y="96"/>
                  </a:lnTo>
                  <a:lnTo>
                    <a:pt x="147" y="113"/>
                  </a:lnTo>
                  <a:lnTo>
                    <a:pt x="138" y="127"/>
                  </a:lnTo>
                  <a:lnTo>
                    <a:pt x="126" y="139"/>
                  </a:lnTo>
                  <a:lnTo>
                    <a:pt x="112" y="148"/>
                  </a:lnTo>
                  <a:lnTo>
                    <a:pt x="96" y="154"/>
                  </a:lnTo>
                  <a:lnTo>
                    <a:pt x="78" y="156"/>
                  </a:lnTo>
                  <a:lnTo>
                    <a:pt x="60" y="154"/>
                  </a:lnTo>
                  <a:lnTo>
                    <a:pt x="43" y="148"/>
                  </a:lnTo>
                  <a:lnTo>
                    <a:pt x="29" y="139"/>
                  </a:lnTo>
                  <a:lnTo>
                    <a:pt x="17" y="127"/>
                  </a:lnTo>
                  <a:lnTo>
                    <a:pt x="8" y="113"/>
                  </a:lnTo>
                  <a:lnTo>
                    <a:pt x="2" y="96"/>
                  </a:lnTo>
                  <a:lnTo>
                    <a:pt x="0" y="78"/>
                  </a:lnTo>
                  <a:lnTo>
                    <a:pt x="2" y="60"/>
                  </a:lnTo>
                  <a:lnTo>
                    <a:pt x="8" y="43"/>
                  </a:lnTo>
                  <a:lnTo>
                    <a:pt x="17" y="29"/>
                  </a:lnTo>
                  <a:lnTo>
                    <a:pt x="29" y="17"/>
                  </a:lnTo>
                  <a:lnTo>
                    <a:pt x="43"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2" name="Freeform 8"/>
            <p:cNvSpPr>
              <a:spLocks/>
            </p:cNvSpPr>
            <p:nvPr userDrawn="1"/>
          </p:nvSpPr>
          <p:spPr bwMode="auto">
            <a:xfrm>
              <a:off x="2005" y="1993"/>
              <a:ext cx="156" cy="156"/>
            </a:xfrm>
            <a:custGeom>
              <a:avLst/>
              <a:gdLst/>
              <a:ahLst/>
              <a:cxnLst>
                <a:cxn ang="0">
                  <a:pos x="78" y="0"/>
                </a:cxn>
                <a:cxn ang="0">
                  <a:pos x="96" y="2"/>
                </a:cxn>
                <a:cxn ang="0">
                  <a:pos x="112" y="8"/>
                </a:cxn>
                <a:cxn ang="0">
                  <a:pos x="127" y="17"/>
                </a:cxn>
                <a:cxn ang="0">
                  <a:pos x="138" y="29"/>
                </a:cxn>
                <a:cxn ang="0">
                  <a:pos x="148" y="43"/>
                </a:cxn>
                <a:cxn ang="0">
                  <a:pos x="153" y="60"/>
                </a:cxn>
                <a:cxn ang="0">
                  <a:pos x="156" y="78"/>
                </a:cxn>
                <a:cxn ang="0">
                  <a:pos x="153" y="96"/>
                </a:cxn>
                <a:cxn ang="0">
                  <a:pos x="148" y="113"/>
                </a:cxn>
                <a:cxn ang="0">
                  <a:pos x="138" y="127"/>
                </a:cxn>
                <a:cxn ang="0">
                  <a:pos x="127" y="139"/>
                </a:cxn>
                <a:cxn ang="0">
                  <a:pos x="112" y="148"/>
                </a:cxn>
                <a:cxn ang="0">
                  <a:pos x="96" y="154"/>
                </a:cxn>
                <a:cxn ang="0">
                  <a:pos x="78" y="156"/>
                </a:cxn>
                <a:cxn ang="0">
                  <a:pos x="60" y="154"/>
                </a:cxn>
                <a:cxn ang="0">
                  <a:pos x="44" y="148"/>
                </a:cxn>
                <a:cxn ang="0">
                  <a:pos x="29" y="139"/>
                </a:cxn>
                <a:cxn ang="0">
                  <a:pos x="18" y="127"/>
                </a:cxn>
                <a:cxn ang="0">
                  <a:pos x="8" y="113"/>
                </a:cxn>
                <a:cxn ang="0">
                  <a:pos x="3" y="96"/>
                </a:cxn>
                <a:cxn ang="0">
                  <a:pos x="0" y="78"/>
                </a:cxn>
                <a:cxn ang="0">
                  <a:pos x="3" y="60"/>
                </a:cxn>
                <a:cxn ang="0">
                  <a:pos x="8" y="43"/>
                </a:cxn>
                <a:cxn ang="0">
                  <a:pos x="18" y="29"/>
                </a:cxn>
                <a:cxn ang="0">
                  <a:pos x="29" y="17"/>
                </a:cxn>
                <a:cxn ang="0">
                  <a:pos x="44" y="8"/>
                </a:cxn>
                <a:cxn ang="0">
                  <a:pos x="60" y="2"/>
                </a:cxn>
                <a:cxn ang="0">
                  <a:pos x="78" y="0"/>
                </a:cxn>
              </a:cxnLst>
              <a:rect l="0" t="0" r="r" b="b"/>
              <a:pathLst>
                <a:path w="156" h="156">
                  <a:moveTo>
                    <a:pt x="78" y="0"/>
                  </a:moveTo>
                  <a:lnTo>
                    <a:pt x="96" y="2"/>
                  </a:lnTo>
                  <a:lnTo>
                    <a:pt x="112" y="8"/>
                  </a:lnTo>
                  <a:lnTo>
                    <a:pt x="127" y="17"/>
                  </a:lnTo>
                  <a:lnTo>
                    <a:pt x="138" y="29"/>
                  </a:lnTo>
                  <a:lnTo>
                    <a:pt x="148" y="43"/>
                  </a:lnTo>
                  <a:lnTo>
                    <a:pt x="153" y="60"/>
                  </a:lnTo>
                  <a:lnTo>
                    <a:pt x="156" y="78"/>
                  </a:lnTo>
                  <a:lnTo>
                    <a:pt x="153" y="96"/>
                  </a:lnTo>
                  <a:lnTo>
                    <a:pt x="148" y="113"/>
                  </a:lnTo>
                  <a:lnTo>
                    <a:pt x="138" y="127"/>
                  </a:lnTo>
                  <a:lnTo>
                    <a:pt x="127" y="139"/>
                  </a:lnTo>
                  <a:lnTo>
                    <a:pt x="112" y="148"/>
                  </a:lnTo>
                  <a:lnTo>
                    <a:pt x="96" y="154"/>
                  </a:lnTo>
                  <a:lnTo>
                    <a:pt x="78" y="156"/>
                  </a:lnTo>
                  <a:lnTo>
                    <a:pt x="60" y="154"/>
                  </a:lnTo>
                  <a:lnTo>
                    <a:pt x="44" y="148"/>
                  </a:lnTo>
                  <a:lnTo>
                    <a:pt x="29" y="139"/>
                  </a:lnTo>
                  <a:lnTo>
                    <a:pt x="18" y="127"/>
                  </a:lnTo>
                  <a:lnTo>
                    <a:pt x="8" y="113"/>
                  </a:lnTo>
                  <a:lnTo>
                    <a:pt x="3" y="96"/>
                  </a:lnTo>
                  <a:lnTo>
                    <a:pt x="0" y="78"/>
                  </a:lnTo>
                  <a:lnTo>
                    <a:pt x="3" y="60"/>
                  </a:lnTo>
                  <a:lnTo>
                    <a:pt x="8" y="43"/>
                  </a:lnTo>
                  <a:lnTo>
                    <a:pt x="18" y="29"/>
                  </a:lnTo>
                  <a:lnTo>
                    <a:pt x="29" y="17"/>
                  </a:lnTo>
                  <a:lnTo>
                    <a:pt x="44"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3" name="Freeform 9"/>
            <p:cNvSpPr>
              <a:spLocks/>
            </p:cNvSpPr>
            <p:nvPr userDrawn="1"/>
          </p:nvSpPr>
          <p:spPr bwMode="auto">
            <a:xfrm>
              <a:off x="1850" y="2083"/>
              <a:ext cx="155" cy="157"/>
            </a:xfrm>
            <a:custGeom>
              <a:avLst/>
              <a:gdLst/>
              <a:ahLst/>
              <a:cxnLst>
                <a:cxn ang="0">
                  <a:pos x="78" y="0"/>
                </a:cxn>
                <a:cxn ang="0">
                  <a:pos x="96" y="3"/>
                </a:cxn>
                <a:cxn ang="0">
                  <a:pos x="112" y="8"/>
                </a:cxn>
                <a:cxn ang="0">
                  <a:pos x="127" y="18"/>
                </a:cxn>
                <a:cxn ang="0">
                  <a:pos x="138" y="29"/>
                </a:cxn>
                <a:cxn ang="0">
                  <a:pos x="147" y="44"/>
                </a:cxn>
                <a:cxn ang="0">
                  <a:pos x="153" y="60"/>
                </a:cxn>
                <a:cxn ang="0">
                  <a:pos x="155" y="79"/>
                </a:cxn>
                <a:cxn ang="0">
                  <a:pos x="153" y="97"/>
                </a:cxn>
                <a:cxn ang="0">
                  <a:pos x="147" y="113"/>
                </a:cxn>
                <a:cxn ang="0">
                  <a:pos x="138" y="128"/>
                </a:cxn>
                <a:cxn ang="0">
                  <a:pos x="127" y="139"/>
                </a:cxn>
                <a:cxn ang="0">
                  <a:pos x="112" y="149"/>
                </a:cxn>
                <a:cxn ang="0">
                  <a:pos x="96" y="155"/>
                </a:cxn>
                <a:cxn ang="0">
                  <a:pos x="78" y="157"/>
                </a:cxn>
                <a:cxn ang="0">
                  <a:pos x="60" y="155"/>
                </a:cxn>
                <a:cxn ang="0">
                  <a:pos x="43" y="149"/>
                </a:cxn>
                <a:cxn ang="0">
                  <a:pos x="29" y="139"/>
                </a:cxn>
                <a:cxn ang="0">
                  <a:pos x="17" y="128"/>
                </a:cxn>
                <a:cxn ang="0">
                  <a:pos x="8" y="113"/>
                </a:cxn>
                <a:cxn ang="0">
                  <a:pos x="2" y="97"/>
                </a:cxn>
                <a:cxn ang="0">
                  <a:pos x="0" y="79"/>
                </a:cxn>
                <a:cxn ang="0">
                  <a:pos x="2" y="60"/>
                </a:cxn>
                <a:cxn ang="0">
                  <a:pos x="8" y="44"/>
                </a:cxn>
                <a:cxn ang="0">
                  <a:pos x="17" y="29"/>
                </a:cxn>
                <a:cxn ang="0">
                  <a:pos x="29" y="18"/>
                </a:cxn>
                <a:cxn ang="0">
                  <a:pos x="43" y="8"/>
                </a:cxn>
                <a:cxn ang="0">
                  <a:pos x="60" y="3"/>
                </a:cxn>
                <a:cxn ang="0">
                  <a:pos x="78" y="0"/>
                </a:cxn>
              </a:cxnLst>
              <a:rect l="0" t="0" r="r" b="b"/>
              <a:pathLst>
                <a:path w="155" h="157">
                  <a:moveTo>
                    <a:pt x="78" y="0"/>
                  </a:moveTo>
                  <a:lnTo>
                    <a:pt x="96" y="3"/>
                  </a:lnTo>
                  <a:lnTo>
                    <a:pt x="112" y="8"/>
                  </a:lnTo>
                  <a:lnTo>
                    <a:pt x="127" y="18"/>
                  </a:lnTo>
                  <a:lnTo>
                    <a:pt x="138" y="29"/>
                  </a:lnTo>
                  <a:lnTo>
                    <a:pt x="147" y="44"/>
                  </a:lnTo>
                  <a:lnTo>
                    <a:pt x="153" y="60"/>
                  </a:lnTo>
                  <a:lnTo>
                    <a:pt x="155" y="79"/>
                  </a:lnTo>
                  <a:lnTo>
                    <a:pt x="153" y="97"/>
                  </a:lnTo>
                  <a:lnTo>
                    <a:pt x="147" y="113"/>
                  </a:lnTo>
                  <a:lnTo>
                    <a:pt x="138" y="128"/>
                  </a:lnTo>
                  <a:lnTo>
                    <a:pt x="127" y="139"/>
                  </a:lnTo>
                  <a:lnTo>
                    <a:pt x="112" y="149"/>
                  </a:lnTo>
                  <a:lnTo>
                    <a:pt x="96" y="155"/>
                  </a:lnTo>
                  <a:lnTo>
                    <a:pt x="78" y="157"/>
                  </a:lnTo>
                  <a:lnTo>
                    <a:pt x="60" y="155"/>
                  </a:lnTo>
                  <a:lnTo>
                    <a:pt x="43" y="149"/>
                  </a:lnTo>
                  <a:lnTo>
                    <a:pt x="29" y="139"/>
                  </a:lnTo>
                  <a:lnTo>
                    <a:pt x="17" y="128"/>
                  </a:lnTo>
                  <a:lnTo>
                    <a:pt x="8" y="113"/>
                  </a:lnTo>
                  <a:lnTo>
                    <a:pt x="2" y="97"/>
                  </a:lnTo>
                  <a:lnTo>
                    <a:pt x="0" y="79"/>
                  </a:lnTo>
                  <a:lnTo>
                    <a:pt x="2" y="60"/>
                  </a:lnTo>
                  <a:lnTo>
                    <a:pt x="8" y="44"/>
                  </a:lnTo>
                  <a:lnTo>
                    <a:pt x="17" y="29"/>
                  </a:lnTo>
                  <a:lnTo>
                    <a:pt x="29" y="18"/>
                  </a:lnTo>
                  <a:lnTo>
                    <a:pt x="43" y="8"/>
                  </a:lnTo>
                  <a:lnTo>
                    <a:pt x="60" y="3"/>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4" name="Freeform 10"/>
            <p:cNvSpPr>
              <a:spLocks/>
            </p:cNvSpPr>
            <p:nvPr userDrawn="1"/>
          </p:nvSpPr>
          <p:spPr bwMode="auto">
            <a:xfrm>
              <a:off x="1695" y="2174"/>
              <a:ext cx="155" cy="156"/>
            </a:xfrm>
            <a:custGeom>
              <a:avLst/>
              <a:gdLst/>
              <a:ahLst/>
              <a:cxnLst>
                <a:cxn ang="0">
                  <a:pos x="78" y="0"/>
                </a:cxn>
                <a:cxn ang="0">
                  <a:pos x="96" y="2"/>
                </a:cxn>
                <a:cxn ang="0">
                  <a:pos x="112" y="8"/>
                </a:cxn>
                <a:cxn ang="0">
                  <a:pos x="126" y="17"/>
                </a:cxn>
                <a:cxn ang="0">
                  <a:pos x="138" y="29"/>
                </a:cxn>
                <a:cxn ang="0">
                  <a:pos x="147" y="43"/>
                </a:cxn>
                <a:cxn ang="0">
                  <a:pos x="153" y="60"/>
                </a:cxn>
                <a:cxn ang="0">
                  <a:pos x="155" y="78"/>
                </a:cxn>
                <a:cxn ang="0">
                  <a:pos x="153" y="96"/>
                </a:cxn>
                <a:cxn ang="0">
                  <a:pos x="147" y="112"/>
                </a:cxn>
                <a:cxn ang="0">
                  <a:pos x="138" y="127"/>
                </a:cxn>
                <a:cxn ang="0">
                  <a:pos x="126" y="139"/>
                </a:cxn>
                <a:cxn ang="0">
                  <a:pos x="112" y="148"/>
                </a:cxn>
                <a:cxn ang="0">
                  <a:pos x="96" y="154"/>
                </a:cxn>
                <a:cxn ang="0">
                  <a:pos x="78" y="156"/>
                </a:cxn>
                <a:cxn ang="0">
                  <a:pos x="60" y="154"/>
                </a:cxn>
                <a:cxn ang="0">
                  <a:pos x="43" y="148"/>
                </a:cxn>
                <a:cxn ang="0">
                  <a:pos x="29" y="139"/>
                </a:cxn>
                <a:cxn ang="0">
                  <a:pos x="17" y="127"/>
                </a:cxn>
                <a:cxn ang="0">
                  <a:pos x="8" y="112"/>
                </a:cxn>
                <a:cxn ang="0">
                  <a:pos x="2" y="96"/>
                </a:cxn>
                <a:cxn ang="0">
                  <a:pos x="0" y="78"/>
                </a:cxn>
                <a:cxn ang="0">
                  <a:pos x="2" y="60"/>
                </a:cxn>
                <a:cxn ang="0">
                  <a:pos x="8" y="43"/>
                </a:cxn>
                <a:cxn ang="0">
                  <a:pos x="17" y="29"/>
                </a:cxn>
                <a:cxn ang="0">
                  <a:pos x="29" y="17"/>
                </a:cxn>
                <a:cxn ang="0">
                  <a:pos x="43" y="8"/>
                </a:cxn>
                <a:cxn ang="0">
                  <a:pos x="60" y="2"/>
                </a:cxn>
                <a:cxn ang="0">
                  <a:pos x="78" y="0"/>
                </a:cxn>
              </a:cxnLst>
              <a:rect l="0" t="0" r="r" b="b"/>
              <a:pathLst>
                <a:path w="155" h="156">
                  <a:moveTo>
                    <a:pt x="78" y="0"/>
                  </a:moveTo>
                  <a:lnTo>
                    <a:pt x="96" y="2"/>
                  </a:lnTo>
                  <a:lnTo>
                    <a:pt x="112" y="8"/>
                  </a:lnTo>
                  <a:lnTo>
                    <a:pt x="126" y="17"/>
                  </a:lnTo>
                  <a:lnTo>
                    <a:pt x="138" y="29"/>
                  </a:lnTo>
                  <a:lnTo>
                    <a:pt x="147" y="43"/>
                  </a:lnTo>
                  <a:lnTo>
                    <a:pt x="153" y="60"/>
                  </a:lnTo>
                  <a:lnTo>
                    <a:pt x="155" y="78"/>
                  </a:lnTo>
                  <a:lnTo>
                    <a:pt x="153" y="96"/>
                  </a:lnTo>
                  <a:lnTo>
                    <a:pt x="147" y="112"/>
                  </a:lnTo>
                  <a:lnTo>
                    <a:pt x="138" y="127"/>
                  </a:lnTo>
                  <a:lnTo>
                    <a:pt x="126" y="139"/>
                  </a:lnTo>
                  <a:lnTo>
                    <a:pt x="112" y="148"/>
                  </a:lnTo>
                  <a:lnTo>
                    <a:pt x="96" y="154"/>
                  </a:lnTo>
                  <a:lnTo>
                    <a:pt x="78" y="156"/>
                  </a:lnTo>
                  <a:lnTo>
                    <a:pt x="60" y="154"/>
                  </a:lnTo>
                  <a:lnTo>
                    <a:pt x="43" y="148"/>
                  </a:lnTo>
                  <a:lnTo>
                    <a:pt x="29" y="139"/>
                  </a:lnTo>
                  <a:lnTo>
                    <a:pt x="17" y="127"/>
                  </a:lnTo>
                  <a:lnTo>
                    <a:pt x="8" y="112"/>
                  </a:lnTo>
                  <a:lnTo>
                    <a:pt x="2" y="96"/>
                  </a:lnTo>
                  <a:lnTo>
                    <a:pt x="0" y="78"/>
                  </a:lnTo>
                  <a:lnTo>
                    <a:pt x="2" y="60"/>
                  </a:lnTo>
                  <a:lnTo>
                    <a:pt x="8" y="43"/>
                  </a:lnTo>
                  <a:lnTo>
                    <a:pt x="17" y="29"/>
                  </a:lnTo>
                  <a:lnTo>
                    <a:pt x="29" y="17"/>
                  </a:lnTo>
                  <a:lnTo>
                    <a:pt x="43"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5" name="Freeform 11"/>
            <p:cNvSpPr>
              <a:spLocks/>
            </p:cNvSpPr>
            <p:nvPr userDrawn="1"/>
          </p:nvSpPr>
          <p:spPr bwMode="auto">
            <a:xfrm>
              <a:off x="2005" y="2174"/>
              <a:ext cx="156" cy="156"/>
            </a:xfrm>
            <a:custGeom>
              <a:avLst/>
              <a:gdLst/>
              <a:ahLst/>
              <a:cxnLst>
                <a:cxn ang="0">
                  <a:pos x="78" y="0"/>
                </a:cxn>
                <a:cxn ang="0">
                  <a:pos x="96" y="2"/>
                </a:cxn>
                <a:cxn ang="0">
                  <a:pos x="112" y="8"/>
                </a:cxn>
                <a:cxn ang="0">
                  <a:pos x="127" y="17"/>
                </a:cxn>
                <a:cxn ang="0">
                  <a:pos x="138" y="29"/>
                </a:cxn>
                <a:cxn ang="0">
                  <a:pos x="148" y="43"/>
                </a:cxn>
                <a:cxn ang="0">
                  <a:pos x="153" y="60"/>
                </a:cxn>
                <a:cxn ang="0">
                  <a:pos x="156" y="78"/>
                </a:cxn>
                <a:cxn ang="0">
                  <a:pos x="153" y="96"/>
                </a:cxn>
                <a:cxn ang="0">
                  <a:pos x="148" y="112"/>
                </a:cxn>
                <a:cxn ang="0">
                  <a:pos x="138" y="127"/>
                </a:cxn>
                <a:cxn ang="0">
                  <a:pos x="127" y="139"/>
                </a:cxn>
                <a:cxn ang="0">
                  <a:pos x="112" y="148"/>
                </a:cxn>
                <a:cxn ang="0">
                  <a:pos x="96" y="154"/>
                </a:cxn>
                <a:cxn ang="0">
                  <a:pos x="78" y="156"/>
                </a:cxn>
                <a:cxn ang="0">
                  <a:pos x="60" y="154"/>
                </a:cxn>
                <a:cxn ang="0">
                  <a:pos x="44" y="148"/>
                </a:cxn>
                <a:cxn ang="0">
                  <a:pos x="29" y="139"/>
                </a:cxn>
                <a:cxn ang="0">
                  <a:pos x="18" y="127"/>
                </a:cxn>
                <a:cxn ang="0">
                  <a:pos x="8" y="112"/>
                </a:cxn>
                <a:cxn ang="0">
                  <a:pos x="3" y="96"/>
                </a:cxn>
                <a:cxn ang="0">
                  <a:pos x="0" y="78"/>
                </a:cxn>
                <a:cxn ang="0">
                  <a:pos x="3" y="60"/>
                </a:cxn>
                <a:cxn ang="0">
                  <a:pos x="8" y="43"/>
                </a:cxn>
                <a:cxn ang="0">
                  <a:pos x="18" y="29"/>
                </a:cxn>
                <a:cxn ang="0">
                  <a:pos x="29" y="17"/>
                </a:cxn>
                <a:cxn ang="0">
                  <a:pos x="44" y="8"/>
                </a:cxn>
                <a:cxn ang="0">
                  <a:pos x="60" y="2"/>
                </a:cxn>
                <a:cxn ang="0">
                  <a:pos x="78" y="0"/>
                </a:cxn>
              </a:cxnLst>
              <a:rect l="0" t="0" r="r" b="b"/>
              <a:pathLst>
                <a:path w="156" h="156">
                  <a:moveTo>
                    <a:pt x="78" y="0"/>
                  </a:moveTo>
                  <a:lnTo>
                    <a:pt x="96" y="2"/>
                  </a:lnTo>
                  <a:lnTo>
                    <a:pt x="112" y="8"/>
                  </a:lnTo>
                  <a:lnTo>
                    <a:pt x="127" y="17"/>
                  </a:lnTo>
                  <a:lnTo>
                    <a:pt x="138" y="29"/>
                  </a:lnTo>
                  <a:lnTo>
                    <a:pt x="148" y="43"/>
                  </a:lnTo>
                  <a:lnTo>
                    <a:pt x="153" y="60"/>
                  </a:lnTo>
                  <a:lnTo>
                    <a:pt x="156" y="78"/>
                  </a:lnTo>
                  <a:lnTo>
                    <a:pt x="153" y="96"/>
                  </a:lnTo>
                  <a:lnTo>
                    <a:pt x="148" y="112"/>
                  </a:lnTo>
                  <a:lnTo>
                    <a:pt x="138" y="127"/>
                  </a:lnTo>
                  <a:lnTo>
                    <a:pt x="127" y="139"/>
                  </a:lnTo>
                  <a:lnTo>
                    <a:pt x="112" y="148"/>
                  </a:lnTo>
                  <a:lnTo>
                    <a:pt x="96" y="154"/>
                  </a:lnTo>
                  <a:lnTo>
                    <a:pt x="78" y="156"/>
                  </a:lnTo>
                  <a:lnTo>
                    <a:pt x="60" y="154"/>
                  </a:lnTo>
                  <a:lnTo>
                    <a:pt x="44" y="148"/>
                  </a:lnTo>
                  <a:lnTo>
                    <a:pt x="29" y="139"/>
                  </a:lnTo>
                  <a:lnTo>
                    <a:pt x="18" y="127"/>
                  </a:lnTo>
                  <a:lnTo>
                    <a:pt x="8" y="112"/>
                  </a:lnTo>
                  <a:lnTo>
                    <a:pt x="3" y="96"/>
                  </a:lnTo>
                  <a:lnTo>
                    <a:pt x="0" y="78"/>
                  </a:lnTo>
                  <a:lnTo>
                    <a:pt x="3" y="60"/>
                  </a:lnTo>
                  <a:lnTo>
                    <a:pt x="8" y="43"/>
                  </a:lnTo>
                  <a:lnTo>
                    <a:pt x="18" y="29"/>
                  </a:lnTo>
                  <a:lnTo>
                    <a:pt x="29" y="17"/>
                  </a:lnTo>
                  <a:lnTo>
                    <a:pt x="44"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6" name="Freeform 12"/>
            <p:cNvSpPr>
              <a:spLocks/>
            </p:cNvSpPr>
            <p:nvPr userDrawn="1"/>
          </p:nvSpPr>
          <p:spPr bwMode="auto">
            <a:xfrm>
              <a:off x="1850" y="2264"/>
              <a:ext cx="155" cy="157"/>
            </a:xfrm>
            <a:custGeom>
              <a:avLst/>
              <a:gdLst/>
              <a:ahLst/>
              <a:cxnLst>
                <a:cxn ang="0">
                  <a:pos x="78" y="0"/>
                </a:cxn>
                <a:cxn ang="0">
                  <a:pos x="96" y="2"/>
                </a:cxn>
                <a:cxn ang="0">
                  <a:pos x="112" y="8"/>
                </a:cxn>
                <a:cxn ang="0">
                  <a:pos x="127" y="18"/>
                </a:cxn>
                <a:cxn ang="0">
                  <a:pos x="138" y="29"/>
                </a:cxn>
                <a:cxn ang="0">
                  <a:pos x="147" y="44"/>
                </a:cxn>
                <a:cxn ang="0">
                  <a:pos x="153" y="60"/>
                </a:cxn>
                <a:cxn ang="0">
                  <a:pos x="155" y="78"/>
                </a:cxn>
                <a:cxn ang="0">
                  <a:pos x="153" y="97"/>
                </a:cxn>
                <a:cxn ang="0">
                  <a:pos x="147" y="112"/>
                </a:cxn>
                <a:cxn ang="0">
                  <a:pos x="138" y="127"/>
                </a:cxn>
                <a:cxn ang="0">
                  <a:pos x="127" y="139"/>
                </a:cxn>
                <a:cxn ang="0">
                  <a:pos x="112" y="149"/>
                </a:cxn>
                <a:cxn ang="0">
                  <a:pos x="96" y="154"/>
                </a:cxn>
                <a:cxn ang="0">
                  <a:pos x="78" y="157"/>
                </a:cxn>
                <a:cxn ang="0">
                  <a:pos x="60" y="154"/>
                </a:cxn>
                <a:cxn ang="0">
                  <a:pos x="43" y="149"/>
                </a:cxn>
                <a:cxn ang="0">
                  <a:pos x="29" y="139"/>
                </a:cxn>
                <a:cxn ang="0">
                  <a:pos x="17" y="127"/>
                </a:cxn>
                <a:cxn ang="0">
                  <a:pos x="8" y="112"/>
                </a:cxn>
                <a:cxn ang="0">
                  <a:pos x="2" y="97"/>
                </a:cxn>
                <a:cxn ang="0">
                  <a:pos x="0" y="78"/>
                </a:cxn>
                <a:cxn ang="0">
                  <a:pos x="2" y="60"/>
                </a:cxn>
                <a:cxn ang="0">
                  <a:pos x="8" y="44"/>
                </a:cxn>
                <a:cxn ang="0">
                  <a:pos x="17" y="29"/>
                </a:cxn>
                <a:cxn ang="0">
                  <a:pos x="29" y="18"/>
                </a:cxn>
                <a:cxn ang="0">
                  <a:pos x="43" y="8"/>
                </a:cxn>
                <a:cxn ang="0">
                  <a:pos x="60" y="2"/>
                </a:cxn>
                <a:cxn ang="0">
                  <a:pos x="78" y="0"/>
                </a:cxn>
              </a:cxnLst>
              <a:rect l="0" t="0" r="r" b="b"/>
              <a:pathLst>
                <a:path w="155" h="157">
                  <a:moveTo>
                    <a:pt x="78" y="0"/>
                  </a:moveTo>
                  <a:lnTo>
                    <a:pt x="96" y="2"/>
                  </a:lnTo>
                  <a:lnTo>
                    <a:pt x="112" y="8"/>
                  </a:lnTo>
                  <a:lnTo>
                    <a:pt x="127" y="18"/>
                  </a:lnTo>
                  <a:lnTo>
                    <a:pt x="138" y="29"/>
                  </a:lnTo>
                  <a:lnTo>
                    <a:pt x="147" y="44"/>
                  </a:lnTo>
                  <a:lnTo>
                    <a:pt x="153" y="60"/>
                  </a:lnTo>
                  <a:lnTo>
                    <a:pt x="155" y="78"/>
                  </a:lnTo>
                  <a:lnTo>
                    <a:pt x="153" y="97"/>
                  </a:lnTo>
                  <a:lnTo>
                    <a:pt x="147" y="112"/>
                  </a:lnTo>
                  <a:lnTo>
                    <a:pt x="138" y="127"/>
                  </a:lnTo>
                  <a:lnTo>
                    <a:pt x="127" y="139"/>
                  </a:lnTo>
                  <a:lnTo>
                    <a:pt x="112" y="149"/>
                  </a:lnTo>
                  <a:lnTo>
                    <a:pt x="96" y="154"/>
                  </a:lnTo>
                  <a:lnTo>
                    <a:pt x="78" y="157"/>
                  </a:lnTo>
                  <a:lnTo>
                    <a:pt x="60" y="154"/>
                  </a:lnTo>
                  <a:lnTo>
                    <a:pt x="43" y="149"/>
                  </a:lnTo>
                  <a:lnTo>
                    <a:pt x="29" y="139"/>
                  </a:lnTo>
                  <a:lnTo>
                    <a:pt x="17" y="127"/>
                  </a:lnTo>
                  <a:lnTo>
                    <a:pt x="8" y="112"/>
                  </a:lnTo>
                  <a:lnTo>
                    <a:pt x="2" y="97"/>
                  </a:lnTo>
                  <a:lnTo>
                    <a:pt x="0" y="78"/>
                  </a:lnTo>
                  <a:lnTo>
                    <a:pt x="2" y="60"/>
                  </a:lnTo>
                  <a:lnTo>
                    <a:pt x="8" y="44"/>
                  </a:lnTo>
                  <a:lnTo>
                    <a:pt x="17" y="29"/>
                  </a:lnTo>
                  <a:lnTo>
                    <a:pt x="29" y="18"/>
                  </a:lnTo>
                  <a:lnTo>
                    <a:pt x="43" y="8"/>
                  </a:lnTo>
                  <a:lnTo>
                    <a:pt x="60"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7" name="Freeform 13"/>
            <p:cNvSpPr>
              <a:spLocks/>
            </p:cNvSpPr>
            <p:nvPr userDrawn="1"/>
          </p:nvSpPr>
          <p:spPr bwMode="auto">
            <a:xfrm>
              <a:off x="2432" y="1903"/>
              <a:ext cx="58" cy="59"/>
            </a:xfrm>
            <a:custGeom>
              <a:avLst/>
              <a:gdLst/>
              <a:ahLst/>
              <a:cxnLst>
                <a:cxn ang="0">
                  <a:pos x="29" y="0"/>
                </a:cxn>
                <a:cxn ang="0">
                  <a:pos x="38" y="2"/>
                </a:cxn>
                <a:cxn ang="0">
                  <a:pos x="46" y="6"/>
                </a:cxn>
                <a:cxn ang="0">
                  <a:pos x="53" y="12"/>
                </a:cxn>
                <a:cxn ang="0">
                  <a:pos x="57" y="20"/>
                </a:cxn>
                <a:cxn ang="0">
                  <a:pos x="58" y="29"/>
                </a:cxn>
                <a:cxn ang="0">
                  <a:pos x="57" y="39"/>
                </a:cxn>
                <a:cxn ang="0">
                  <a:pos x="53" y="47"/>
                </a:cxn>
                <a:cxn ang="0">
                  <a:pos x="46" y="53"/>
                </a:cxn>
                <a:cxn ang="0">
                  <a:pos x="38" y="57"/>
                </a:cxn>
                <a:cxn ang="0">
                  <a:pos x="29" y="59"/>
                </a:cxn>
                <a:cxn ang="0">
                  <a:pos x="20" y="57"/>
                </a:cxn>
                <a:cxn ang="0">
                  <a:pos x="12" y="53"/>
                </a:cxn>
                <a:cxn ang="0">
                  <a:pos x="6" y="47"/>
                </a:cxn>
                <a:cxn ang="0">
                  <a:pos x="2" y="39"/>
                </a:cxn>
                <a:cxn ang="0">
                  <a:pos x="0" y="29"/>
                </a:cxn>
                <a:cxn ang="0">
                  <a:pos x="2" y="20"/>
                </a:cxn>
                <a:cxn ang="0">
                  <a:pos x="6" y="12"/>
                </a:cxn>
                <a:cxn ang="0">
                  <a:pos x="12" y="6"/>
                </a:cxn>
                <a:cxn ang="0">
                  <a:pos x="20" y="2"/>
                </a:cxn>
                <a:cxn ang="0">
                  <a:pos x="29" y="0"/>
                </a:cxn>
              </a:cxnLst>
              <a:rect l="0" t="0" r="r" b="b"/>
              <a:pathLst>
                <a:path w="58" h="59">
                  <a:moveTo>
                    <a:pt x="29" y="0"/>
                  </a:moveTo>
                  <a:lnTo>
                    <a:pt x="38" y="2"/>
                  </a:lnTo>
                  <a:lnTo>
                    <a:pt x="46" y="6"/>
                  </a:lnTo>
                  <a:lnTo>
                    <a:pt x="53" y="12"/>
                  </a:lnTo>
                  <a:lnTo>
                    <a:pt x="57" y="20"/>
                  </a:lnTo>
                  <a:lnTo>
                    <a:pt x="58" y="29"/>
                  </a:lnTo>
                  <a:lnTo>
                    <a:pt x="57" y="39"/>
                  </a:lnTo>
                  <a:lnTo>
                    <a:pt x="53" y="47"/>
                  </a:lnTo>
                  <a:lnTo>
                    <a:pt x="46" y="53"/>
                  </a:lnTo>
                  <a:lnTo>
                    <a:pt x="38" y="57"/>
                  </a:lnTo>
                  <a:lnTo>
                    <a:pt x="29" y="59"/>
                  </a:lnTo>
                  <a:lnTo>
                    <a:pt x="20" y="57"/>
                  </a:lnTo>
                  <a:lnTo>
                    <a:pt x="12" y="53"/>
                  </a:lnTo>
                  <a:lnTo>
                    <a:pt x="6" y="47"/>
                  </a:lnTo>
                  <a:lnTo>
                    <a:pt x="2" y="39"/>
                  </a:lnTo>
                  <a:lnTo>
                    <a:pt x="0" y="29"/>
                  </a:lnTo>
                  <a:lnTo>
                    <a:pt x="2" y="20"/>
                  </a:lnTo>
                  <a:lnTo>
                    <a:pt x="6" y="12"/>
                  </a:lnTo>
                  <a:lnTo>
                    <a:pt x="12" y="6"/>
                  </a:lnTo>
                  <a:lnTo>
                    <a:pt x="20"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8" name="Freeform 14"/>
            <p:cNvSpPr>
              <a:spLocks/>
            </p:cNvSpPr>
            <p:nvPr userDrawn="1"/>
          </p:nvSpPr>
          <p:spPr bwMode="auto">
            <a:xfrm>
              <a:off x="2262" y="1904"/>
              <a:ext cx="128" cy="516"/>
            </a:xfrm>
            <a:custGeom>
              <a:avLst/>
              <a:gdLst/>
              <a:ahLst/>
              <a:cxnLst>
                <a:cxn ang="0">
                  <a:pos x="0" y="0"/>
                </a:cxn>
                <a:cxn ang="0">
                  <a:pos x="52" y="0"/>
                </a:cxn>
                <a:cxn ang="0">
                  <a:pos x="52" y="419"/>
                </a:cxn>
                <a:cxn ang="0">
                  <a:pos x="53" y="435"/>
                </a:cxn>
                <a:cxn ang="0">
                  <a:pos x="56" y="448"/>
                </a:cxn>
                <a:cxn ang="0">
                  <a:pos x="62" y="458"/>
                </a:cxn>
                <a:cxn ang="0">
                  <a:pos x="68" y="464"/>
                </a:cxn>
                <a:cxn ang="0">
                  <a:pos x="76" y="468"/>
                </a:cxn>
                <a:cxn ang="0">
                  <a:pos x="87" y="470"/>
                </a:cxn>
                <a:cxn ang="0">
                  <a:pos x="99" y="471"/>
                </a:cxn>
                <a:cxn ang="0">
                  <a:pos x="128" y="471"/>
                </a:cxn>
                <a:cxn ang="0">
                  <a:pos x="128" y="516"/>
                </a:cxn>
                <a:cxn ang="0">
                  <a:pos x="90" y="516"/>
                </a:cxn>
                <a:cxn ang="0">
                  <a:pos x="72" y="515"/>
                </a:cxn>
                <a:cxn ang="0">
                  <a:pos x="57" y="512"/>
                </a:cxn>
                <a:cxn ang="0">
                  <a:pos x="43" y="507"/>
                </a:cxn>
                <a:cxn ang="0">
                  <a:pos x="31" y="499"/>
                </a:cxn>
                <a:cxn ang="0">
                  <a:pos x="21" y="489"/>
                </a:cxn>
                <a:cxn ang="0">
                  <a:pos x="12" y="475"/>
                </a:cxn>
                <a:cxn ang="0">
                  <a:pos x="5" y="459"/>
                </a:cxn>
                <a:cxn ang="0">
                  <a:pos x="1" y="441"/>
                </a:cxn>
                <a:cxn ang="0">
                  <a:pos x="0" y="421"/>
                </a:cxn>
                <a:cxn ang="0">
                  <a:pos x="0" y="0"/>
                </a:cxn>
              </a:cxnLst>
              <a:rect l="0" t="0" r="r" b="b"/>
              <a:pathLst>
                <a:path w="128" h="516">
                  <a:moveTo>
                    <a:pt x="0" y="0"/>
                  </a:moveTo>
                  <a:lnTo>
                    <a:pt x="52" y="0"/>
                  </a:lnTo>
                  <a:lnTo>
                    <a:pt x="52" y="419"/>
                  </a:lnTo>
                  <a:lnTo>
                    <a:pt x="53" y="435"/>
                  </a:lnTo>
                  <a:lnTo>
                    <a:pt x="56" y="448"/>
                  </a:lnTo>
                  <a:lnTo>
                    <a:pt x="62" y="458"/>
                  </a:lnTo>
                  <a:lnTo>
                    <a:pt x="68" y="464"/>
                  </a:lnTo>
                  <a:lnTo>
                    <a:pt x="76" y="468"/>
                  </a:lnTo>
                  <a:lnTo>
                    <a:pt x="87" y="470"/>
                  </a:lnTo>
                  <a:lnTo>
                    <a:pt x="99" y="471"/>
                  </a:lnTo>
                  <a:lnTo>
                    <a:pt x="128" y="471"/>
                  </a:lnTo>
                  <a:lnTo>
                    <a:pt x="128" y="516"/>
                  </a:lnTo>
                  <a:lnTo>
                    <a:pt x="90" y="516"/>
                  </a:lnTo>
                  <a:lnTo>
                    <a:pt x="72" y="515"/>
                  </a:lnTo>
                  <a:lnTo>
                    <a:pt x="57" y="512"/>
                  </a:lnTo>
                  <a:lnTo>
                    <a:pt x="43" y="507"/>
                  </a:lnTo>
                  <a:lnTo>
                    <a:pt x="31" y="499"/>
                  </a:lnTo>
                  <a:lnTo>
                    <a:pt x="21" y="489"/>
                  </a:lnTo>
                  <a:lnTo>
                    <a:pt x="12" y="475"/>
                  </a:lnTo>
                  <a:lnTo>
                    <a:pt x="5" y="459"/>
                  </a:lnTo>
                  <a:lnTo>
                    <a:pt x="1" y="441"/>
                  </a:lnTo>
                  <a:lnTo>
                    <a:pt x="0" y="4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39" name="Freeform 15"/>
            <p:cNvSpPr>
              <a:spLocks/>
            </p:cNvSpPr>
            <p:nvPr userDrawn="1"/>
          </p:nvSpPr>
          <p:spPr bwMode="auto">
            <a:xfrm>
              <a:off x="2539" y="1954"/>
              <a:ext cx="172" cy="466"/>
            </a:xfrm>
            <a:custGeom>
              <a:avLst/>
              <a:gdLst/>
              <a:ahLst/>
              <a:cxnLst>
                <a:cxn ang="0">
                  <a:pos x="44" y="0"/>
                </a:cxn>
                <a:cxn ang="0">
                  <a:pos x="96" y="0"/>
                </a:cxn>
                <a:cxn ang="0">
                  <a:pos x="96" y="111"/>
                </a:cxn>
                <a:cxn ang="0">
                  <a:pos x="172" y="111"/>
                </a:cxn>
                <a:cxn ang="0">
                  <a:pos x="172" y="151"/>
                </a:cxn>
                <a:cxn ang="0">
                  <a:pos x="96" y="151"/>
                </a:cxn>
                <a:cxn ang="0">
                  <a:pos x="96" y="369"/>
                </a:cxn>
                <a:cxn ang="0">
                  <a:pos x="97" y="384"/>
                </a:cxn>
                <a:cxn ang="0">
                  <a:pos x="101" y="397"/>
                </a:cxn>
                <a:cxn ang="0">
                  <a:pos x="107" y="407"/>
                </a:cxn>
                <a:cxn ang="0">
                  <a:pos x="114" y="413"/>
                </a:cxn>
                <a:cxn ang="0">
                  <a:pos x="122" y="417"/>
                </a:cxn>
                <a:cxn ang="0">
                  <a:pos x="132" y="420"/>
                </a:cxn>
                <a:cxn ang="0">
                  <a:pos x="144" y="421"/>
                </a:cxn>
                <a:cxn ang="0">
                  <a:pos x="172" y="421"/>
                </a:cxn>
                <a:cxn ang="0">
                  <a:pos x="172" y="466"/>
                </a:cxn>
                <a:cxn ang="0">
                  <a:pos x="135" y="466"/>
                </a:cxn>
                <a:cxn ang="0">
                  <a:pos x="120" y="465"/>
                </a:cxn>
                <a:cxn ang="0">
                  <a:pos x="107" y="463"/>
                </a:cxn>
                <a:cxn ang="0">
                  <a:pos x="95" y="459"/>
                </a:cxn>
                <a:cxn ang="0">
                  <a:pos x="84" y="453"/>
                </a:cxn>
                <a:cxn ang="0">
                  <a:pos x="75" y="446"/>
                </a:cxn>
                <a:cxn ang="0">
                  <a:pos x="67" y="438"/>
                </a:cxn>
                <a:cxn ang="0">
                  <a:pos x="57" y="424"/>
                </a:cxn>
                <a:cxn ang="0">
                  <a:pos x="50" y="407"/>
                </a:cxn>
                <a:cxn ang="0">
                  <a:pos x="45" y="389"/>
                </a:cxn>
                <a:cxn ang="0">
                  <a:pos x="44" y="370"/>
                </a:cxn>
                <a:cxn ang="0">
                  <a:pos x="44" y="151"/>
                </a:cxn>
                <a:cxn ang="0">
                  <a:pos x="0" y="151"/>
                </a:cxn>
                <a:cxn ang="0">
                  <a:pos x="0" y="111"/>
                </a:cxn>
                <a:cxn ang="0">
                  <a:pos x="44" y="111"/>
                </a:cxn>
                <a:cxn ang="0">
                  <a:pos x="44" y="0"/>
                </a:cxn>
              </a:cxnLst>
              <a:rect l="0" t="0" r="r" b="b"/>
              <a:pathLst>
                <a:path w="172" h="466">
                  <a:moveTo>
                    <a:pt x="44" y="0"/>
                  </a:moveTo>
                  <a:lnTo>
                    <a:pt x="96" y="0"/>
                  </a:lnTo>
                  <a:lnTo>
                    <a:pt x="96" y="111"/>
                  </a:lnTo>
                  <a:lnTo>
                    <a:pt x="172" y="111"/>
                  </a:lnTo>
                  <a:lnTo>
                    <a:pt x="172" y="151"/>
                  </a:lnTo>
                  <a:lnTo>
                    <a:pt x="96" y="151"/>
                  </a:lnTo>
                  <a:lnTo>
                    <a:pt x="96" y="369"/>
                  </a:lnTo>
                  <a:lnTo>
                    <a:pt x="97" y="384"/>
                  </a:lnTo>
                  <a:lnTo>
                    <a:pt x="101" y="397"/>
                  </a:lnTo>
                  <a:lnTo>
                    <a:pt x="107" y="407"/>
                  </a:lnTo>
                  <a:lnTo>
                    <a:pt x="114" y="413"/>
                  </a:lnTo>
                  <a:lnTo>
                    <a:pt x="122" y="417"/>
                  </a:lnTo>
                  <a:lnTo>
                    <a:pt x="132" y="420"/>
                  </a:lnTo>
                  <a:lnTo>
                    <a:pt x="144" y="421"/>
                  </a:lnTo>
                  <a:lnTo>
                    <a:pt x="172" y="421"/>
                  </a:lnTo>
                  <a:lnTo>
                    <a:pt x="172" y="466"/>
                  </a:lnTo>
                  <a:lnTo>
                    <a:pt x="135" y="466"/>
                  </a:lnTo>
                  <a:lnTo>
                    <a:pt x="120" y="465"/>
                  </a:lnTo>
                  <a:lnTo>
                    <a:pt x="107" y="463"/>
                  </a:lnTo>
                  <a:lnTo>
                    <a:pt x="95" y="459"/>
                  </a:lnTo>
                  <a:lnTo>
                    <a:pt x="84" y="453"/>
                  </a:lnTo>
                  <a:lnTo>
                    <a:pt x="75" y="446"/>
                  </a:lnTo>
                  <a:lnTo>
                    <a:pt x="67" y="438"/>
                  </a:lnTo>
                  <a:lnTo>
                    <a:pt x="57" y="424"/>
                  </a:lnTo>
                  <a:lnTo>
                    <a:pt x="50" y="407"/>
                  </a:lnTo>
                  <a:lnTo>
                    <a:pt x="45" y="389"/>
                  </a:lnTo>
                  <a:lnTo>
                    <a:pt x="44" y="370"/>
                  </a:lnTo>
                  <a:lnTo>
                    <a:pt x="44" y="151"/>
                  </a:lnTo>
                  <a:lnTo>
                    <a:pt x="0" y="151"/>
                  </a:lnTo>
                  <a:lnTo>
                    <a:pt x="0" y="111"/>
                  </a:lnTo>
                  <a:lnTo>
                    <a:pt x="44" y="11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40" name="Freeform 16"/>
            <p:cNvSpPr>
              <a:spLocks/>
            </p:cNvSpPr>
            <p:nvPr userDrawn="1"/>
          </p:nvSpPr>
          <p:spPr bwMode="auto">
            <a:xfrm>
              <a:off x="2763" y="1904"/>
              <a:ext cx="278" cy="516"/>
            </a:xfrm>
            <a:custGeom>
              <a:avLst/>
              <a:gdLst/>
              <a:ahLst/>
              <a:cxnLst>
                <a:cxn ang="0">
                  <a:pos x="0" y="0"/>
                </a:cxn>
                <a:cxn ang="0">
                  <a:pos x="51" y="0"/>
                </a:cxn>
                <a:cxn ang="0">
                  <a:pos x="51" y="198"/>
                </a:cxn>
                <a:cxn ang="0">
                  <a:pos x="68" y="182"/>
                </a:cxn>
                <a:cxn ang="0">
                  <a:pos x="86" y="171"/>
                </a:cxn>
                <a:cxn ang="0">
                  <a:pos x="106" y="162"/>
                </a:cxn>
                <a:cxn ang="0">
                  <a:pos x="128" y="156"/>
                </a:cxn>
                <a:cxn ang="0">
                  <a:pos x="151" y="155"/>
                </a:cxn>
                <a:cxn ang="0">
                  <a:pos x="174" y="156"/>
                </a:cxn>
                <a:cxn ang="0">
                  <a:pos x="195" y="161"/>
                </a:cxn>
                <a:cxn ang="0">
                  <a:pos x="214" y="168"/>
                </a:cxn>
                <a:cxn ang="0">
                  <a:pos x="231" y="178"/>
                </a:cxn>
                <a:cxn ang="0">
                  <a:pos x="245" y="190"/>
                </a:cxn>
                <a:cxn ang="0">
                  <a:pos x="258" y="205"/>
                </a:cxn>
                <a:cxn ang="0">
                  <a:pos x="267" y="223"/>
                </a:cxn>
                <a:cxn ang="0">
                  <a:pos x="273" y="242"/>
                </a:cxn>
                <a:cxn ang="0">
                  <a:pos x="277" y="263"/>
                </a:cxn>
                <a:cxn ang="0">
                  <a:pos x="278" y="287"/>
                </a:cxn>
                <a:cxn ang="0">
                  <a:pos x="278" y="516"/>
                </a:cxn>
                <a:cxn ang="0">
                  <a:pos x="227" y="516"/>
                </a:cxn>
                <a:cxn ang="0">
                  <a:pos x="227" y="296"/>
                </a:cxn>
                <a:cxn ang="0">
                  <a:pos x="226" y="278"/>
                </a:cxn>
                <a:cxn ang="0">
                  <a:pos x="223" y="262"/>
                </a:cxn>
                <a:cxn ang="0">
                  <a:pos x="218" y="247"/>
                </a:cxn>
                <a:cxn ang="0">
                  <a:pos x="212" y="235"/>
                </a:cxn>
                <a:cxn ang="0">
                  <a:pos x="204" y="225"/>
                </a:cxn>
                <a:cxn ang="0">
                  <a:pos x="192" y="215"/>
                </a:cxn>
                <a:cxn ang="0">
                  <a:pos x="176" y="207"/>
                </a:cxn>
                <a:cxn ang="0">
                  <a:pos x="159" y="203"/>
                </a:cxn>
                <a:cxn ang="0">
                  <a:pos x="140" y="201"/>
                </a:cxn>
                <a:cxn ang="0">
                  <a:pos x="121" y="203"/>
                </a:cxn>
                <a:cxn ang="0">
                  <a:pos x="104" y="207"/>
                </a:cxn>
                <a:cxn ang="0">
                  <a:pos x="89" y="215"/>
                </a:cxn>
                <a:cxn ang="0">
                  <a:pos x="76" y="225"/>
                </a:cxn>
                <a:cxn ang="0">
                  <a:pos x="67" y="236"/>
                </a:cxn>
                <a:cxn ang="0">
                  <a:pos x="61" y="248"/>
                </a:cxn>
                <a:cxn ang="0">
                  <a:pos x="56" y="262"/>
                </a:cxn>
                <a:cxn ang="0">
                  <a:pos x="52" y="278"/>
                </a:cxn>
                <a:cxn ang="0">
                  <a:pos x="51" y="296"/>
                </a:cxn>
                <a:cxn ang="0">
                  <a:pos x="51" y="516"/>
                </a:cxn>
                <a:cxn ang="0">
                  <a:pos x="0" y="516"/>
                </a:cxn>
                <a:cxn ang="0">
                  <a:pos x="0" y="0"/>
                </a:cxn>
              </a:cxnLst>
              <a:rect l="0" t="0" r="r" b="b"/>
              <a:pathLst>
                <a:path w="278" h="516">
                  <a:moveTo>
                    <a:pt x="0" y="0"/>
                  </a:moveTo>
                  <a:lnTo>
                    <a:pt x="51" y="0"/>
                  </a:lnTo>
                  <a:lnTo>
                    <a:pt x="51" y="198"/>
                  </a:lnTo>
                  <a:lnTo>
                    <a:pt x="68" y="182"/>
                  </a:lnTo>
                  <a:lnTo>
                    <a:pt x="86" y="171"/>
                  </a:lnTo>
                  <a:lnTo>
                    <a:pt x="106" y="162"/>
                  </a:lnTo>
                  <a:lnTo>
                    <a:pt x="128" y="156"/>
                  </a:lnTo>
                  <a:lnTo>
                    <a:pt x="151" y="155"/>
                  </a:lnTo>
                  <a:lnTo>
                    <a:pt x="174" y="156"/>
                  </a:lnTo>
                  <a:lnTo>
                    <a:pt x="195" y="161"/>
                  </a:lnTo>
                  <a:lnTo>
                    <a:pt x="214" y="168"/>
                  </a:lnTo>
                  <a:lnTo>
                    <a:pt x="231" y="178"/>
                  </a:lnTo>
                  <a:lnTo>
                    <a:pt x="245" y="190"/>
                  </a:lnTo>
                  <a:lnTo>
                    <a:pt x="258" y="205"/>
                  </a:lnTo>
                  <a:lnTo>
                    <a:pt x="267" y="223"/>
                  </a:lnTo>
                  <a:lnTo>
                    <a:pt x="273" y="242"/>
                  </a:lnTo>
                  <a:lnTo>
                    <a:pt x="277" y="263"/>
                  </a:lnTo>
                  <a:lnTo>
                    <a:pt x="278" y="287"/>
                  </a:lnTo>
                  <a:lnTo>
                    <a:pt x="278" y="516"/>
                  </a:lnTo>
                  <a:lnTo>
                    <a:pt x="227" y="516"/>
                  </a:lnTo>
                  <a:lnTo>
                    <a:pt x="227" y="296"/>
                  </a:lnTo>
                  <a:lnTo>
                    <a:pt x="226" y="278"/>
                  </a:lnTo>
                  <a:lnTo>
                    <a:pt x="223" y="262"/>
                  </a:lnTo>
                  <a:lnTo>
                    <a:pt x="218" y="247"/>
                  </a:lnTo>
                  <a:lnTo>
                    <a:pt x="212" y="235"/>
                  </a:lnTo>
                  <a:lnTo>
                    <a:pt x="204" y="225"/>
                  </a:lnTo>
                  <a:lnTo>
                    <a:pt x="192" y="215"/>
                  </a:lnTo>
                  <a:lnTo>
                    <a:pt x="176" y="207"/>
                  </a:lnTo>
                  <a:lnTo>
                    <a:pt x="159" y="203"/>
                  </a:lnTo>
                  <a:lnTo>
                    <a:pt x="140" y="201"/>
                  </a:lnTo>
                  <a:lnTo>
                    <a:pt x="121" y="203"/>
                  </a:lnTo>
                  <a:lnTo>
                    <a:pt x="104" y="207"/>
                  </a:lnTo>
                  <a:lnTo>
                    <a:pt x="89" y="215"/>
                  </a:lnTo>
                  <a:lnTo>
                    <a:pt x="76" y="225"/>
                  </a:lnTo>
                  <a:lnTo>
                    <a:pt x="67" y="236"/>
                  </a:lnTo>
                  <a:lnTo>
                    <a:pt x="61" y="248"/>
                  </a:lnTo>
                  <a:lnTo>
                    <a:pt x="56" y="262"/>
                  </a:lnTo>
                  <a:lnTo>
                    <a:pt x="52" y="278"/>
                  </a:lnTo>
                  <a:lnTo>
                    <a:pt x="51" y="296"/>
                  </a:lnTo>
                  <a:lnTo>
                    <a:pt x="51" y="516"/>
                  </a:lnTo>
                  <a:lnTo>
                    <a:pt x="0" y="5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41" name="Freeform 17"/>
            <p:cNvSpPr>
              <a:spLocks/>
            </p:cNvSpPr>
            <p:nvPr userDrawn="1"/>
          </p:nvSpPr>
          <p:spPr bwMode="auto">
            <a:xfrm>
              <a:off x="3219" y="2063"/>
              <a:ext cx="279" cy="361"/>
            </a:xfrm>
            <a:custGeom>
              <a:avLst/>
              <a:gdLst/>
              <a:ahLst/>
              <a:cxnLst>
                <a:cxn ang="0">
                  <a:pos x="0" y="0"/>
                </a:cxn>
                <a:cxn ang="0">
                  <a:pos x="52" y="0"/>
                </a:cxn>
                <a:cxn ang="0">
                  <a:pos x="52" y="220"/>
                </a:cxn>
                <a:cxn ang="0">
                  <a:pos x="52" y="238"/>
                </a:cxn>
                <a:cxn ang="0">
                  <a:pos x="55" y="255"/>
                </a:cxn>
                <a:cxn ang="0">
                  <a:pos x="60" y="269"/>
                </a:cxn>
                <a:cxn ang="0">
                  <a:pos x="67" y="281"/>
                </a:cxn>
                <a:cxn ang="0">
                  <a:pos x="75" y="292"/>
                </a:cxn>
                <a:cxn ang="0">
                  <a:pos x="88" y="302"/>
                </a:cxn>
                <a:cxn ang="0">
                  <a:pos x="103" y="309"/>
                </a:cxn>
                <a:cxn ang="0">
                  <a:pos x="119" y="313"/>
                </a:cxn>
                <a:cxn ang="0">
                  <a:pos x="139" y="315"/>
                </a:cxn>
                <a:cxn ang="0">
                  <a:pos x="157" y="313"/>
                </a:cxn>
                <a:cxn ang="0">
                  <a:pos x="174" y="309"/>
                </a:cxn>
                <a:cxn ang="0">
                  <a:pos x="190" y="301"/>
                </a:cxn>
                <a:cxn ang="0">
                  <a:pos x="203" y="291"/>
                </a:cxn>
                <a:cxn ang="0">
                  <a:pos x="211" y="280"/>
                </a:cxn>
                <a:cxn ang="0">
                  <a:pos x="218" y="268"/>
                </a:cxn>
                <a:cxn ang="0">
                  <a:pos x="223" y="254"/>
                </a:cxn>
                <a:cxn ang="0">
                  <a:pos x="226" y="238"/>
                </a:cxn>
                <a:cxn ang="0">
                  <a:pos x="227" y="220"/>
                </a:cxn>
                <a:cxn ang="0">
                  <a:pos x="227" y="0"/>
                </a:cxn>
                <a:cxn ang="0">
                  <a:pos x="279" y="0"/>
                </a:cxn>
                <a:cxn ang="0">
                  <a:pos x="279" y="357"/>
                </a:cxn>
                <a:cxn ang="0">
                  <a:pos x="228" y="357"/>
                </a:cxn>
                <a:cxn ang="0">
                  <a:pos x="228" y="317"/>
                </a:cxn>
                <a:cxn ang="0">
                  <a:pos x="214" y="331"/>
                </a:cxn>
                <a:cxn ang="0">
                  <a:pos x="200" y="342"/>
                </a:cxn>
                <a:cxn ang="0">
                  <a:pos x="183" y="350"/>
                </a:cxn>
                <a:cxn ang="0">
                  <a:pos x="166" y="356"/>
                </a:cxn>
                <a:cxn ang="0">
                  <a:pos x="147" y="360"/>
                </a:cxn>
                <a:cxn ang="0">
                  <a:pos x="128" y="361"/>
                </a:cxn>
                <a:cxn ang="0">
                  <a:pos x="106" y="360"/>
                </a:cxn>
                <a:cxn ang="0">
                  <a:pos x="85" y="356"/>
                </a:cxn>
                <a:cxn ang="0">
                  <a:pos x="67" y="350"/>
                </a:cxn>
                <a:cxn ang="0">
                  <a:pos x="50" y="340"/>
                </a:cxn>
                <a:cxn ang="0">
                  <a:pos x="36" y="328"/>
                </a:cxn>
                <a:cxn ang="0">
                  <a:pos x="24" y="315"/>
                </a:cxn>
                <a:cxn ang="0">
                  <a:pos x="16" y="300"/>
                </a:cxn>
                <a:cxn ang="0">
                  <a:pos x="9" y="285"/>
                </a:cxn>
                <a:cxn ang="0">
                  <a:pos x="3" y="267"/>
                </a:cxn>
                <a:cxn ang="0">
                  <a:pos x="1" y="248"/>
                </a:cxn>
                <a:cxn ang="0">
                  <a:pos x="0" y="228"/>
                </a:cxn>
                <a:cxn ang="0">
                  <a:pos x="0" y="0"/>
                </a:cxn>
              </a:cxnLst>
              <a:rect l="0" t="0" r="r" b="b"/>
              <a:pathLst>
                <a:path w="279" h="361">
                  <a:moveTo>
                    <a:pt x="0" y="0"/>
                  </a:moveTo>
                  <a:lnTo>
                    <a:pt x="52" y="0"/>
                  </a:lnTo>
                  <a:lnTo>
                    <a:pt x="52" y="220"/>
                  </a:lnTo>
                  <a:lnTo>
                    <a:pt x="52" y="238"/>
                  </a:lnTo>
                  <a:lnTo>
                    <a:pt x="55" y="255"/>
                  </a:lnTo>
                  <a:lnTo>
                    <a:pt x="60" y="269"/>
                  </a:lnTo>
                  <a:lnTo>
                    <a:pt x="67" y="281"/>
                  </a:lnTo>
                  <a:lnTo>
                    <a:pt x="75" y="292"/>
                  </a:lnTo>
                  <a:lnTo>
                    <a:pt x="88" y="302"/>
                  </a:lnTo>
                  <a:lnTo>
                    <a:pt x="103" y="309"/>
                  </a:lnTo>
                  <a:lnTo>
                    <a:pt x="119" y="313"/>
                  </a:lnTo>
                  <a:lnTo>
                    <a:pt x="139" y="315"/>
                  </a:lnTo>
                  <a:lnTo>
                    <a:pt x="157" y="313"/>
                  </a:lnTo>
                  <a:lnTo>
                    <a:pt x="174" y="309"/>
                  </a:lnTo>
                  <a:lnTo>
                    <a:pt x="190" y="301"/>
                  </a:lnTo>
                  <a:lnTo>
                    <a:pt x="203" y="291"/>
                  </a:lnTo>
                  <a:lnTo>
                    <a:pt x="211" y="280"/>
                  </a:lnTo>
                  <a:lnTo>
                    <a:pt x="218" y="268"/>
                  </a:lnTo>
                  <a:lnTo>
                    <a:pt x="223" y="254"/>
                  </a:lnTo>
                  <a:lnTo>
                    <a:pt x="226" y="238"/>
                  </a:lnTo>
                  <a:lnTo>
                    <a:pt x="227" y="220"/>
                  </a:lnTo>
                  <a:lnTo>
                    <a:pt x="227" y="0"/>
                  </a:lnTo>
                  <a:lnTo>
                    <a:pt x="279" y="0"/>
                  </a:lnTo>
                  <a:lnTo>
                    <a:pt x="279" y="357"/>
                  </a:lnTo>
                  <a:lnTo>
                    <a:pt x="228" y="357"/>
                  </a:lnTo>
                  <a:lnTo>
                    <a:pt x="228" y="317"/>
                  </a:lnTo>
                  <a:lnTo>
                    <a:pt x="214" y="331"/>
                  </a:lnTo>
                  <a:lnTo>
                    <a:pt x="200" y="342"/>
                  </a:lnTo>
                  <a:lnTo>
                    <a:pt x="183" y="350"/>
                  </a:lnTo>
                  <a:lnTo>
                    <a:pt x="166" y="356"/>
                  </a:lnTo>
                  <a:lnTo>
                    <a:pt x="147" y="360"/>
                  </a:lnTo>
                  <a:lnTo>
                    <a:pt x="128" y="361"/>
                  </a:lnTo>
                  <a:lnTo>
                    <a:pt x="106" y="360"/>
                  </a:lnTo>
                  <a:lnTo>
                    <a:pt x="85" y="356"/>
                  </a:lnTo>
                  <a:lnTo>
                    <a:pt x="67" y="350"/>
                  </a:lnTo>
                  <a:lnTo>
                    <a:pt x="50" y="340"/>
                  </a:lnTo>
                  <a:lnTo>
                    <a:pt x="36" y="328"/>
                  </a:lnTo>
                  <a:lnTo>
                    <a:pt x="24" y="315"/>
                  </a:lnTo>
                  <a:lnTo>
                    <a:pt x="16" y="300"/>
                  </a:lnTo>
                  <a:lnTo>
                    <a:pt x="9" y="285"/>
                  </a:lnTo>
                  <a:lnTo>
                    <a:pt x="3" y="267"/>
                  </a:lnTo>
                  <a:lnTo>
                    <a:pt x="1" y="248"/>
                  </a:lnTo>
                  <a:lnTo>
                    <a:pt x="0" y="22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42" name="Freeform 18"/>
            <p:cNvSpPr>
              <a:spLocks/>
            </p:cNvSpPr>
            <p:nvPr userDrawn="1"/>
          </p:nvSpPr>
          <p:spPr bwMode="auto">
            <a:xfrm>
              <a:off x="3552" y="2059"/>
              <a:ext cx="507" cy="361"/>
            </a:xfrm>
            <a:custGeom>
              <a:avLst/>
              <a:gdLst/>
              <a:ahLst/>
              <a:cxnLst>
                <a:cxn ang="0">
                  <a:pos x="170" y="1"/>
                </a:cxn>
                <a:cxn ang="0">
                  <a:pos x="201" y="9"/>
                </a:cxn>
                <a:cxn ang="0">
                  <a:pos x="229" y="23"/>
                </a:cxn>
                <a:cxn ang="0">
                  <a:pos x="252" y="45"/>
                </a:cxn>
                <a:cxn ang="0">
                  <a:pos x="275" y="41"/>
                </a:cxn>
                <a:cxn ang="0">
                  <a:pos x="311" y="15"/>
                </a:cxn>
                <a:cxn ang="0">
                  <a:pos x="353" y="1"/>
                </a:cxn>
                <a:cxn ang="0">
                  <a:pos x="395" y="1"/>
                </a:cxn>
                <a:cxn ang="0">
                  <a:pos x="429" y="9"/>
                </a:cxn>
                <a:cxn ang="0">
                  <a:pos x="457" y="24"/>
                </a:cxn>
                <a:cxn ang="0">
                  <a:pos x="482" y="49"/>
                </a:cxn>
                <a:cxn ang="0">
                  <a:pos x="500" y="87"/>
                </a:cxn>
                <a:cxn ang="0">
                  <a:pos x="507" y="133"/>
                </a:cxn>
                <a:cxn ang="0">
                  <a:pos x="455" y="361"/>
                </a:cxn>
                <a:cxn ang="0">
                  <a:pos x="454" y="124"/>
                </a:cxn>
                <a:cxn ang="0">
                  <a:pos x="446" y="93"/>
                </a:cxn>
                <a:cxn ang="0">
                  <a:pos x="431" y="70"/>
                </a:cxn>
                <a:cxn ang="0">
                  <a:pos x="404" y="52"/>
                </a:cxn>
                <a:cxn ang="0">
                  <a:pos x="368" y="46"/>
                </a:cxn>
                <a:cxn ang="0">
                  <a:pos x="332" y="52"/>
                </a:cxn>
                <a:cxn ang="0">
                  <a:pos x="304" y="69"/>
                </a:cxn>
                <a:cxn ang="0">
                  <a:pos x="288" y="91"/>
                </a:cxn>
                <a:cxn ang="0">
                  <a:pos x="280" y="119"/>
                </a:cxn>
                <a:cxn ang="0">
                  <a:pos x="279" y="361"/>
                </a:cxn>
                <a:cxn ang="0">
                  <a:pos x="227" y="142"/>
                </a:cxn>
                <a:cxn ang="0">
                  <a:pos x="224" y="107"/>
                </a:cxn>
                <a:cxn ang="0">
                  <a:pos x="212" y="81"/>
                </a:cxn>
                <a:cxn ang="0">
                  <a:pos x="191" y="60"/>
                </a:cxn>
                <a:cxn ang="0">
                  <a:pos x="159" y="48"/>
                </a:cxn>
                <a:cxn ang="0">
                  <a:pos x="121" y="48"/>
                </a:cxn>
                <a:cxn ang="0">
                  <a:pos x="89" y="60"/>
                </a:cxn>
                <a:cxn ang="0">
                  <a:pos x="67" y="81"/>
                </a:cxn>
                <a:cxn ang="0">
                  <a:pos x="56" y="107"/>
                </a:cxn>
                <a:cxn ang="0">
                  <a:pos x="51" y="142"/>
                </a:cxn>
                <a:cxn ang="0">
                  <a:pos x="0" y="361"/>
                </a:cxn>
                <a:cxn ang="0">
                  <a:pos x="51" y="4"/>
                </a:cxn>
                <a:cxn ang="0">
                  <a:pos x="65" y="30"/>
                </a:cxn>
                <a:cxn ang="0">
                  <a:pos x="96" y="11"/>
                </a:cxn>
                <a:cxn ang="0">
                  <a:pos x="132" y="1"/>
                </a:cxn>
              </a:cxnLst>
              <a:rect l="0" t="0" r="r" b="b"/>
              <a:pathLst>
                <a:path w="507" h="361">
                  <a:moveTo>
                    <a:pt x="152" y="0"/>
                  </a:moveTo>
                  <a:lnTo>
                    <a:pt x="170" y="1"/>
                  </a:lnTo>
                  <a:lnTo>
                    <a:pt x="186" y="3"/>
                  </a:lnTo>
                  <a:lnTo>
                    <a:pt x="201" y="9"/>
                  </a:lnTo>
                  <a:lnTo>
                    <a:pt x="216" y="15"/>
                  </a:lnTo>
                  <a:lnTo>
                    <a:pt x="229" y="23"/>
                  </a:lnTo>
                  <a:lnTo>
                    <a:pt x="241" y="33"/>
                  </a:lnTo>
                  <a:lnTo>
                    <a:pt x="252" y="45"/>
                  </a:lnTo>
                  <a:lnTo>
                    <a:pt x="260" y="59"/>
                  </a:lnTo>
                  <a:lnTo>
                    <a:pt x="275" y="41"/>
                  </a:lnTo>
                  <a:lnTo>
                    <a:pt x="292" y="27"/>
                  </a:lnTo>
                  <a:lnTo>
                    <a:pt x="311" y="15"/>
                  </a:lnTo>
                  <a:lnTo>
                    <a:pt x="331" y="6"/>
                  </a:lnTo>
                  <a:lnTo>
                    <a:pt x="353" y="1"/>
                  </a:lnTo>
                  <a:lnTo>
                    <a:pt x="377" y="0"/>
                  </a:lnTo>
                  <a:lnTo>
                    <a:pt x="395" y="1"/>
                  </a:lnTo>
                  <a:lnTo>
                    <a:pt x="413" y="3"/>
                  </a:lnTo>
                  <a:lnTo>
                    <a:pt x="429" y="9"/>
                  </a:lnTo>
                  <a:lnTo>
                    <a:pt x="444" y="15"/>
                  </a:lnTo>
                  <a:lnTo>
                    <a:pt x="457" y="24"/>
                  </a:lnTo>
                  <a:lnTo>
                    <a:pt x="469" y="33"/>
                  </a:lnTo>
                  <a:lnTo>
                    <a:pt x="482" y="49"/>
                  </a:lnTo>
                  <a:lnTo>
                    <a:pt x="493" y="67"/>
                  </a:lnTo>
                  <a:lnTo>
                    <a:pt x="500" y="87"/>
                  </a:lnTo>
                  <a:lnTo>
                    <a:pt x="505" y="109"/>
                  </a:lnTo>
                  <a:lnTo>
                    <a:pt x="507" y="133"/>
                  </a:lnTo>
                  <a:lnTo>
                    <a:pt x="507" y="361"/>
                  </a:lnTo>
                  <a:lnTo>
                    <a:pt x="455" y="361"/>
                  </a:lnTo>
                  <a:lnTo>
                    <a:pt x="455" y="142"/>
                  </a:lnTo>
                  <a:lnTo>
                    <a:pt x="454" y="124"/>
                  </a:lnTo>
                  <a:lnTo>
                    <a:pt x="451" y="107"/>
                  </a:lnTo>
                  <a:lnTo>
                    <a:pt x="446" y="93"/>
                  </a:lnTo>
                  <a:lnTo>
                    <a:pt x="440" y="81"/>
                  </a:lnTo>
                  <a:lnTo>
                    <a:pt x="431" y="70"/>
                  </a:lnTo>
                  <a:lnTo>
                    <a:pt x="419" y="60"/>
                  </a:lnTo>
                  <a:lnTo>
                    <a:pt x="404" y="52"/>
                  </a:lnTo>
                  <a:lnTo>
                    <a:pt x="387" y="48"/>
                  </a:lnTo>
                  <a:lnTo>
                    <a:pt x="368" y="46"/>
                  </a:lnTo>
                  <a:lnTo>
                    <a:pt x="349" y="48"/>
                  </a:lnTo>
                  <a:lnTo>
                    <a:pt x="332" y="52"/>
                  </a:lnTo>
                  <a:lnTo>
                    <a:pt x="317" y="59"/>
                  </a:lnTo>
                  <a:lnTo>
                    <a:pt x="304" y="69"/>
                  </a:lnTo>
                  <a:lnTo>
                    <a:pt x="296" y="79"/>
                  </a:lnTo>
                  <a:lnTo>
                    <a:pt x="288" y="91"/>
                  </a:lnTo>
                  <a:lnTo>
                    <a:pt x="283" y="105"/>
                  </a:lnTo>
                  <a:lnTo>
                    <a:pt x="280" y="119"/>
                  </a:lnTo>
                  <a:lnTo>
                    <a:pt x="279" y="136"/>
                  </a:lnTo>
                  <a:lnTo>
                    <a:pt x="279" y="361"/>
                  </a:lnTo>
                  <a:lnTo>
                    <a:pt x="227" y="361"/>
                  </a:lnTo>
                  <a:lnTo>
                    <a:pt x="227" y="142"/>
                  </a:lnTo>
                  <a:lnTo>
                    <a:pt x="227" y="124"/>
                  </a:lnTo>
                  <a:lnTo>
                    <a:pt x="224" y="107"/>
                  </a:lnTo>
                  <a:lnTo>
                    <a:pt x="219" y="93"/>
                  </a:lnTo>
                  <a:lnTo>
                    <a:pt x="212" y="81"/>
                  </a:lnTo>
                  <a:lnTo>
                    <a:pt x="204" y="70"/>
                  </a:lnTo>
                  <a:lnTo>
                    <a:pt x="191" y="60"/>
                  </a:lnTo>
                  <a:lnTo>
                    <a:pt x="176" y="52"/>
                  </a:lnTo>
                  <a:lnTo>
                    <a:pt x="159" y="48"/>
                  </a:lnTo>
                  <a:lnTo>
                    <a:pt x="140" y="46"/>
                  </a:lnTo>
                  <a:lnTo>
                    <a:pt x="121" y="48"/>
                  </a:lnTo>
                  <a:lnTo>
                    <a:pt x="104" y="52"/>
                  </a:lnTo>
                  <a:lnTo>
                    <a:pt x="89" y="60"/>
                  </a:lnTo>
                  <a:lnTo>
                    <a:pt x="76" y="70"/>
                  </a:lnTo>
                  <a:lnTo>
                    <a:pt x="67" y="81"/>
                  </a:lnTo>
                  <a:lnTo>
                    <a:pt x="61" y="93"/>
                  </a:lnTo>
                  <a:lnTo>
                    <a:pt x="56" y="107"/>
                  </a:lnTo>
                  <a:lnTo>
                    <a:pt x="52" y="124"/>
                  </a:lnTo>
                  <a:lnTo>
                    <a:pt x="51" y="142"/>
                  </a:lnTo>
                  <a:lnTo>
                    <a:pt x="51" y="361"/>
                  </a:lnTo>
                  <a:lnTo>
                    <a:pt x="0" y="361"/>
                  </a:lnTo>
                  <a:lnTo>
                    <a:pt x="0" y="4"/>
                  </a:lnTo>
                  <a:lnTo>
                    <a:pt x="51" y="4"/>
                  </a:lnTo>
                  <a:lnTo>
                    <a:pt x="51" y="43"/>
                  </a:lnTo>
                  <a:lnTo>
                    <a:pt x="65" y="30"/>
                  </a:lnTo>
                  <a:lnTo>
                    <a:pt x="79" y="19"/>
                  </a:lnTo>
                  <a:lnTo>
                    <a:pt x="96" y="11"/>
                  </a:lnTo>
                  <a:lnTo>
                    <a:pt x="114" y="5"/>
                  </a:lnTo>
                  <a:lnTo>
                    <a:pt x="132" y="1"/>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43" name="Rectangle 19"/>
            <p:cNvSpPr>
              <a:spLocks noChangeArrowheads="1"/>
            </p:cNvSpPr>
            <p:nvPr userDrawn="1"/>
          </p:nvSpPr>
          <p:spPr bwMode="auto">
            <a:xfrm>
              <a:off x="2435" y="2063"/>
              <a:ext cx="52" cy="3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44" name="Rectangle 20"/>
            <p:cNvSpPr>
              <a:spLocks noChangeArrowheads="1"/>
            </p:cNvSpPr>
            <p:nvPr userDrawn="1"/>
          </p:nvSpPr>
          <p:spPr bwMode="auto">
            <a:xfrm>
              <a:off x="3108" y="2063"/>
              <a:ext cx="52" cy="3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sp>
          <p:nvSpPr>
            <p:cNvPr id="1045" name="Freeform 21"/>
            <p:cNvSpPr>
              <a:spLocks/>
            </p:cNvSpPr>
            <p:nvPr userDrawn="1"/>
          </p:nvSpPr>
          <p:spPr bwMode="auto">
            <a:xfrm>
              <a:off x="3105" y="1903"/>
              <a:ext cx="59" cy="59"/>
            </a:xfrm>
            <a:custGeom>
              <a:avLst/>
              <a:gdLst/>
              <a:ahLst/>
              <a:cxnLst>
                <a:cxn ang="0">
                  <a:pos x="29" y="0"/>
                </a:cxn>
                <a:cxn ang="0">
                  <a:pos x="38" y="2"/>
                </a:cxn>
                <a:cxn ang="0">
                  <a:pos x="46" y="6"/>
                </a:cxn>
                <a:cxn ang="0">
                  <a:pos x="53" y="12"/>
                </a:cxn>
                <a:cxn ang="0">
                  <a:pos x="57" y="20"/>
                </a:cxn>
                <a:cxn ang="0">
                  <a:pos x="59" y="29"/>
                </a:cxn>
                <a:cxn ang="0">
                  <a:pos x="57" y="39"/>
                </a:cxn>
                <a:cxn ang="0">
                  <a:pos x="53" y="47"/>
                </a:cxn>
                <a:cxn ang="0">
                  <a:pos x="46" y="53"/>
                </a:cxn>
                <a:cxn ang="0">
                  <a:pos x="38" y="57"/>
                </a:cxn>
                <a:cxn ang="0">
                  <a:pos x="29" y="59"/>
                </a:cxn>
                <a:cxn ang="0">
                  <a:pos x="20" y="57"/>
                </a:cxn>
                <a:cxn ang="0">
                  <a:pos x="12" y="53"/>
                </a:cxn>
                <a:cxn ang="0">
                  <a:pos x="6" y="47"/>
                </a:cxn>
                <a:cxn ang="0">
                  <a:pos x="2" y="39"/>
                </a:cxn>
                <a:cxn ang="0">
                  <a:pos x="0" y="29"/>
                </a:cxn>
                <a:cxn ang="0">
                  <a:pos x="2" y="20"/>
                </a:cxn>
                <a:cxn ang="0">
                  <a:pos x="6" y="12"/>
                </a:cxn>
                <a:cxn ang="0">
                  <a:pos x="12" y="6"/>
                </a:cxn>
                <a:cxn ang="0">
                  <a:pos x="20" y="2"/>
                </a:cxn>
                <a:cxn ang="0">
                  <a:pos x="29" y="0"/>
                </a:cxn>
              </a:cxnLst>
              <a:rect l="0" t="0" r="r" b="b"/>
              <a:pathLst>
                <a:path w="59" h="59">
                  <a:moveTo>
                    <a:pt x="29" y="0"/>
                  </a:moveTo>
                  <a:lnTo>
                    <a:pt x="38" y="2"/>
                  </a:lnTo>
                  <a:lnTo>
                    <a:pt x="46" y="6"/>
                  </a:lnTo>
                  <a:lnTo>
                    <a:pt x="53" y="12"/>
                  </a:lnTo>
                  <a:lnTo>
                    <a:pt x="57" y="20"/>
                  </a:lnTo>
                  <a:lnTo>
                    <a:pt x="59" y="29"/>
                  </a:lnTo>
                  <a:lnTo>
                    <a:pt x="57" y="39"/>
                  </a:lnTo>
                  <a:lnTo>
                    <a:pt x="53" y="47"/>
                  </a:lnTo>
                  <a:lnTo>
                    <a:pt x="46" y="53"/>
                  </a:lnTo>
                  <a:lnTo>
                    <a:pt x="38" y="57"/>
                  </a:lnTo>
                  <a:lnTo>
                    <a:pt x="29" y="59"/>
                  </a:lnTo>
                  <a:lnTo>
                    <a:pt x="20" y="57"/>
                  </a:lnTo>
                  <a:lnTo>
                    <a:pt x="12" y="53"/>
                  </a:lnTo>
                  <a:lnTo>
                    <a:pt x="6" y="47"/>
                  </a:lnTo>
                  <a:lnTo>
                    <a:pt x="2" y="39"/>
                  </a:lnTo>
                  <a:lnTo>
                    <a:pt x="0" y="29"/>
                  </a:lnTo>
                  <a:lnTo>
                    <a:pt x="2" y="20"/>
                  </a:lnTo>
                  <a:lnTo>
                    <a:pt x="6" y="12"/>
                  </a:lnTo>
                  <a:lnTo>
                    <a:pt x="12" y="6"/>
                  </a:lnTo>
                  <a:lnTo>
                    <a:pt x="20"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US" kern="1200">
                <a:solidFill>
                  <a:srgbClr val="7F7F7F"/>
                </a:solidFill>
                <a:latin typeface="Arial" pitchFamily="-65"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timing>
    <p:tnLst>
      <p:par>
        <p:cTn id="1" dur="indefinite" restart="never" nodeType="tmRoot"/>
      </p:par>
    </p:tnLst>
  </p:timing>
  <p:hf hdr="0" ftr="0" dt="0"/>
  <p:txStyles>
    <p:titleStyle>
      <a:lvl1pPr marL="230188" indent="0" algn="l" rtl="0" eaLnBrk="0" fontAlgn="base" hangingPunct="0">
        <a:lnSpc>
          <a:spcPts val="2400"/>
        </a:lnSpc>
        <a:spcBef>
          <a:spcPct val="0"/>
        </a:spcBef>
        <a:spcAft>
          <a:spcPct val="0"/>
        </a:spcAft>
        <a:defRPr sz="2400" kern="1200">
          <a:solidFill>
            <a:schemeClr val="bg1"/>
          </a:solidFill>
          <a:latin typeface="Arial" pitchFamily="34" charset="0"/>
          <a:ea typeface="ＭＳ Ｐゴシック" pitchFamily="-65" charset="-128"/>
          <a:cs typeface="Arial" pitchFamily="34" charset="0"/>
        </a:defRPr>
      </a:lvl1pPr>
      <a:lvl2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2pPr>
      <a:lvl3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3pPr>
      <a:lvl4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4pPr>
      <a:lvl5pPr algn="l" rtl="0" eaLnBrk="0" fontAlgn="base" hangingPunct="0">
        <a:spcBef>
          <a:spcPct val="0"/>
        </a:spcBef>
        <a:spcAft>
          <a:spcPct val="0"/>
        </a:spcAft>
        <a:defRPr sz="2000">
          <a:solidFill>
            <a:schemeClr val="accent2"/>
          </a:solidFill>
          <a:latin typeface="Georgia" pitchFamily="18" charset="0"/>
          <a:ea typeface="ＭＳ Ｐゴシック" pitchFamily="-65" charset="-128"/>
          <a:cs typeface="ＭＳ Ｐゴシック" pitchFamily="-65" charset="-128"/>
        </a:defRPr>
      </a:lvl5pPr>
      <a:lvl6pPr marL="457200" algn="l" rtl="0" fontAlgn="base">
        <a:spcBef>
          <a:spcPct val="0"/>
        </a:spcBef>
        <a:spcAft>
          <a:spcPct val="0"/>
        </a:spcAft>
        <a:defRPr sz="2000">
          <a:solidFill>
            <a:schemeClr val="accent2"/>
          </a:solidFill>
          <a:latin typeface="Georgia" pitchFamily="18" charset="0"/>
        </a:defRPr>
      </a:lvl6pPr>
      <a:lvl7pPr marL="914400" algn="l" rtl="0" fontAlgn="base">
        <a:spcBef>
          <a:spcPct val="0"/>
        </a:spcBef>
        <a:spcAft>
          <a:spcPct val="0"/>
        </a:spcAft>
        <a:defRPr sz="2000">
          <a:solidFill>
            <a:schemeClr val="accent2"/>
          </a:solidFill>
          <a:latin typeface="Georgia" pitchFamily="18" charset="0"/>
        </a:defRPr>
      </a:lvl7pPr>
      <a:lvl8pPr marL="1371600" algn="l" rtl="0" fontAlgn="base">
        <a:spcBef>
          <a:spcPct val="0"/>
        </a:spcBef>
        <a:spcAft>
          <a:spcPct val="0"/>
        </a:spcAft>
        <a:defRPr sz="2000">
          <a:solidFill>
            <a:schemeClr val="accent2"/>
          </a:solidFill>
          <a:latin typeface="Georgia" pitchFamily="18" charset="0"/>
        </a:defRPr>
      </a:lvl8pPr>
      <a:lvl9pPr marL="1828800" algn="l" rtl="0" fontAlgn="base">
        <a:spcBef>
          <a:spcPct val="0"/>
        </a:spcBef>
        <a:spcAft>
          <a:spcPct val="0"/>
        </a:spcAft>
        <a:defRPr sz="2000">
          <a:solidFill>
            <a:schemeClr val="accent2"/>
          </a:solidFill>
          <a:latin typeface="Georgia" pitchFamily="18" charset="0"/>
        </a:defRPr>
      </a:lvl9pPr>
    </p:titleStyle>
    <p:bodyStyle>
      <a:lvl1pPr marL="0" indent="0" algn="l" rtl="0" eaLnBrk="0" fontAlgn="base" hangingPunct="0">
        <a:spcBef>
          <a:spcPts val="1200"/>
        </a:spcBef>
        <a:spcAft>
          <a:spcPct val="0"/>
        </a:spcAft>
        <a:buClr>
          <a:srgbClr val="CC3300"/>
        </a:buClr>
        <a:buSzPct val="85000"/>
        <a:buFontTx/>
        <a:buNone/>
        <a:defRPr sz="2400" kern="1200">
          <a:solidFill>
            <a:srgbClr val="837761"/>
          </a:solidFill>
          <a:latin typeface="+mn-lt"/>
          <a:ea typeface="ＭＳ Ｐゴシック" pitchFamily="-65" charset="-128"/>
          <a:cs typeface="ＭＳ Ｐゴシック" pitchFamily="-65" charset="-128"/>
        </a:defRPr>
      </a:lvl1pPr>
      <a:lvl2pPr marL="639763" indent="-285750" algn="l" rtl="0" eaLnBrk="0" fontAlgn="base" hangingPunct="0">
        <a:spcBef>
          <a:spcPts val="200"/>
        </a:spcBef>
        <a:spcAft>
          <a:spcPct val="0"/>
        </a:spcAft>
        <a:buClr>
          <a:schemeClr val="accent5"/>
        </a:buClr>
        <a:buSzPct val="100000"/>
        <a:buFont typeface="Wingdings" charset="2"/>
        <a:buChar char="➥"/>
        <a:defRPr sz="2200" kern="1200">
          <a:solidFill>
            <a:srgbClr val="837761"/>
          </a:solidFill>
          <a:latin typeface="+mn-lt"/>
          <a:ea typeface="ＭＳ Ｐゴシック" pitchFamily="-65" charset="-128"/>
          <a:cs typeface="+mn-cs"/>
        </a:defRPr>
      </a:lvl2pPr>
      <a:lvl3pPr marL="868363" indent="-228600" algn="l" rtl="0" eaLnBrk="0" fontAlgn="base" hangingPunct="0">
        <a:spcBef>
          <a:spcPts val="100"/>
        </a:spcBef>
        <a:spcAft>
          <a:spcPct val="0"/>
        </a:spcAft>
        <a:buClr>
          <a:srgbClr val="837761"/>
        </a:buClr>
        <a:buSzPct val="75000"/>
        <a:buFont typeface="Wingdings" pitchFamily="-65" charset="2"/>
        <a:buChar char="l"/>
        <a:defRPr sz="2000" kern="1200">
          <a:solidFill>
            <a:srgbClr val="837761"/>
          </a:solidFill>
          <a:latin typeface="+mn-lt"/>
          <a:ea typeface="ＭＳ Ｐゴシック" pitchFamily="-65" charset="-128"/>
          <a:cs typeface="+mn-cs"/>
        </a:defRPr>
      </a:lvl3pPr>
      <a:lvl4pPr marL="1143000" indent="-228600" algn="l" rtl="0" eaLnBrk="0" fontAlgn="base" hangingPunct="0">
        <a:spcBef>
          <a:spcPts val="100"/>
        </a:spcBef>
        <a:spcAft>
          <a:spcPct val="0"/>
        </a:spcAft>
        <a:buClr>
          <a:srgbClr val="837761"/>
        </a:buClr>
        <a:buSzPct val="70000"/>
        <a:buFont typeface="Wingdings" pitchFamily="-65" charset="2"/>
        <a:buChar char=""/>
        <a:defRPr sz="1600" kern="1200">
          <a:solidFill>
            <a:srgbClr val="837761"/>
          </a:solidFill>
          <a:latin typeface="+mn-lt"/>
          <a:ea typeface="ＭＳ Ｐゴシック" pitchFamily="-65" charset="-128"/>
          <a:cs typeface="+mn-cs"/>
        </a:defRPr>
      </a:lvl4pPr>
      <a:lvl5pPr marL="1416050" indent="-228600" algn="l" rtl="0" eaLnBrk="0" fontAlgn="base" hangingPunct="0">
        <a:spcBef>
          <a:spcPts val="100"/>
        </a:spcBef>
        <a:spcAft>
          <a:spcPct val="0"/>
        </a:spcAft>
        <a:buClr>
          <a:srgbClr val="BFBFBF"/>
        </a:buClr>
        <a:buSzPct val="65000"/>
        <a:buFont typeface="Wingdings" pitchFamily="-65" charset="2"/>
        <a:buChar char="£"/>
        <a:defRPr sz="1600" kern="1200">
          <a:solidFill>
            <a:srgbClr val="83776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hyperlink" Target="http://bit.ly/supportroipaper"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hyperlink" Target="http://bit.ly/wompaper" TargetMode="External"/><Relationship Id="rId5" Type="http://schemas.openxmlformats.org/officeDocument/2006/relationships/hyperlink" Target="http://bit.ly/chipape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79425" y="5312214"/>
            <a:ext cx="5457825" cy="1232452"/>
          </a:xfrm>
        </p:spPr>
        <p:txBody>
          <a:bodyPr/>
          <a:lstStyle/>
          <a:p>
            <a:r>
              <a:rPr lang="en-US" dirty="0" smtClean="0">
                <a:solidFill>
                  <a:schemeClr val="bg1"/>
                </a:solidFill>
              </a:rPr>
              <a:t>Sanjay Dholakia, Chief Marketing Officer</a:t>
            </a:r>
            <a:br>
              <a:rPr lang="en-US" dirty="0" smtClean="0">
                <a:solidFill>
                  <a:schemeClr val="bg1"/>
                </a:solidFill>
              </a:rPr>
            </a:br>
            <a:r>
              <a:rPr lang="en-US" dirty="0" smtClean="0">
                <a:solidFill>
                  <a:schemeClr val="bg1"/>
                </a:solidFill>
              </a:rPr>
              <a:t>Lithium Technologies</a:t>
            </a:r>
          </a:p>
          <a:p>
            <a:r>
              <a:rPr lang="en-US" dirty="0" smtClean="0">
                <a:solidFill>
                  <a:schemeClr val="bg1"/>
                </a:solidFill>
              </a:rPr>
              <a:t>November 19, 2009</a:t>
            </a:r>
            <a:endParaRPr lang="en-US" dirty="0">
              <a:solidFill>
                <a:schemeClr val="bg1"/>
              </a:solidFill>
            </a:endParaRPr>
          </a:p>
        </p:txBody>
      </p:sp>
      <p:sp>
        <p:nvSpPr>
          <p:cNvPr id="5" name="Title 4"/>
          <p:cNvSpPr>
            <a:spLocks noGrp="1"/>
          </p:cNvSpPr>
          <p:nvPr>
            <p:ph type="title"/>
          </p:nvPr>
        </p:nvSpPr>
        <p:spPr>
          <a:xfrm>
            <a:off x="479425" y="4571331"/>
            <a:ext cx="7222637" cy="592872"/>
          </a:xfrm>
        </p:spPr>
        <p:txBody>
          <a:bodyPr/>
          <a:lstStyle/>
          <a:p>
            <a:r>
              <a:rPr lang="en-US" dirty="0" smtClean="0"/>
              <a:t>Innovative Analytics: </a:t>
            </a:r>
            <a:br>
              <a:rPr lang="en-US" dirty="0" smtClean="0"/>
            </a:br>
            <a:r>
              <a:rPr lang="en-US" dirty="0" smtClean="0"/>
              <a:t/>
            </a:r>
            <a:br>
              <a:rPr lang="en-US" dirty="0" smtClean="0"/>
            </a:br>
            <a:r>
              <a:rPr lang="en-US" dirty="0" smtClean="0"/>
              <a:t>Quantifying the Business Value of Relationships on the Social Web</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17563" y="1238250"/>
            <a:ext cx="7772400" cy="4801314"/>
          </a:xfrm>
          <a:prstGeom prst="rect">
            <a:avLst/>
          </a:prstGeom>
          <a:noFill/>
          <a:ln w="9525">
            <a:noFill/>
            <a:miter lim="800000"/>
            <a:headEnd/>
            <a:tailEnd/>
          </a:ln>
          <a:effectLst/>
        </p:spPr>
        <p:txBody>
          <a:bodyPr>
            <a:spAutoFit/>
          </a:bodyPr>
          <a:lstStyle/>
          <a:p>
            <a:r>
              <a:rPr lang="en-US" dirty="0" smtClean="0">
                <a:solidFill>
                  <a:srgbClr val="858585"/>
                </a:solidFill>
              </a:rPr>
              <a:t>1 1 1 1 1 1 1 1 1 1 1 1 1 1 1 1 1 1 1 1 1 1 1 1 1 1 1 1 1 1 1 1 1 1 1 1 1 1 1 1 1 1 1 1 1 1 1 1 1 1 1 1 1 1 1 1 1 1 1 1 1 1 1 1 1 1 1 1 1 1 1 1 1 1 1 1 1 1 1 1 </a:t>
            </a:r>
          </a:p>
          <a:p>
            <a:r>
              <a:rPr lang="en-US" dirty="0" smtClean="0">
                <a:solidFill>
                  <a:srgbClr val="858585"/>
                </a:solidFill>
              </a:rPr>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a:t>
            </a:r>
            <a:endParaRPr lang="en-US" dirty="0">
              <a:solidFill>
                <a:srgbClr val="858585"/>
              </a:solidFill>
            </a:endParaRPr>
          </a:p>
        </p:txBody>
      </p:sp>
      <p:sp>
        <p:nvSpPr>
          <p:cNvPr id="5" name="Rectangle 4"/>
          <p:cNvSpPr txBox="1">
            <a:spLocks noChangeArrowheads="1"/>
          </p:cNvSpPr>
          <p:nvPr/>
        </p:nvSpPr>
        <p:spPr>
          <a:xfrm>
            <a:off x="582613" y="2252663"/>
            <a:ext cx="8243887" cy="2462212"/>
          </a:xfrm>
          <a:prstGeom prst="rect">
            <a:avLst/>
          </a:prstGeom>
          <a:noFill/>
        </p:spPr>
        <p:txBody>
          <a:bodyPr/>
          <a:lstStyle/>
          <a:p>
            <a:pPr marL="0" marR="0" lvl="0" indent="0" algn="ctr" defTabSz="914400" rtl="0" eaLnBrk="0" fontAlgn="base" latinLnBrk="0" hangingPunct="0">
              <a:lnSpc>
                <a:spcPct val="100000"/>
              </a:lnSpc>
              <a:spcBef>
                <a:spcPts val="1200"/>
              </a:spcBef>
              <a:spcAft>
                <a:spcPct val="0"/>
              </a:spcAft>
              <a:buClr>
                <a:srgbClr val="CC3300"/>
              </a:buClr>
              <a:buSzPct val="85000"/>
              <a:buFont typeface="Webdings" pitchFamily="18" charset="2"/>
              <a:buNone/>
              <a:tabLst/>
              <a:defRPr/>
            </a:pPr>
            <a:r>
              <a:rPr kumimoji="0" lang="en-US" sz="14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rPr>
              <a:t>1</a:t>
            </a:r>
            <a:endParaRPr kumimoji="0" lang="en-US" sz="142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image001"/>
          <p:cNvPicPr>
            <a:picLocks noChangeAspect="1" noChangeArrowheads="1"/>
          </p:cNvPicPr>
          <p:nvPr/>
        </p:nvPicPr>
        <p:blipFill>
          <a:blip r:embed="rId3" cstate="print"/>
          <a:srcRect/>
          <a:stretch>
            <a:fillRect/>
          </a:stretch>
        </p:blipFill>
        <p:spPr bwMode="auto">
          <a:xfrm>
            <a:off x="723373" y="1723173"/>
            <a:ext cx="7737773" cy="4630126"/>
          </a:xfrm>
          <a:prstGeom prst="rect">
            <a:avLst/>
          </a:prstGeom>
          <a:noFill/>
          <a:ln w="9525">
            <a:noFill/>
            <a:miter lim="800000"/>
            <a:headEnd/>
            <a:tailEnd/>
          </a:ln>
        </p:spPr>
      </p:pic>
      <p:sp>
        <p:nvSpPr>
          <p:cNvPr id="13" name="Rectangle 12"/>
          <p:cNvSpPr/>
          <p:nvPr/>
        </p:nvSpPr>
        <p:spPr>
          <a:xfrm>
            <a:off x="1207477" y="1028807"/>
            <a:ext cx="6576646" cy="590931"/>
          </a:xfrm>
          <a:prstGeom prst="rect">
            <a:avLst/>
          </a:prstGeom>
        </p:spPr>
        <p:txBody>
          <a:bodyPr wrap="square">
            <a:spAutoFit/>
          </a:bodyPr>
          <a:lstStyle/>
          <a:p>
            <a:pPr algn="ctr" eaLnBrk="1" hangingPunct="1">
              <a:lnSpc>
                <a:spcPct val="80000"/>
              </a:lnSpc>
              <a:spcBef>
                <a:spcPts val="600"/>
              </a:spcBef>
              <a:buFont typeface="Wingdings" pitchFamily="2" charset="2"/>
              <a:buNone/>
            </a:pPr>
            <a:r>
              <a:rPr lang="en-US" sz="2000" b="1" dirty="0" smtClean="0">
                <a:solidFill>
                  <a:schemeClr val="bg1"/>
                </a:solidFill>
                <a:latin typeface="Calibri" pitchFamily="34" charset="0"/>
              </a:rPr>
              <a:t>A decade powering the most successful and most vibrant customer communities in the world</a:t>
            </a:r>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 y="120803"/>
            <a:ext cx="6655526" cy="592872"/>
          </a:xfrm>
        </p:spPr>
        <p:txBody>
          <a:bodyPr/>
          <a:lstStyle/>
          <a:p>
            <a:r>
              <a:rPr lang="en-US" dirty="0" smtClean="0">
                <a:solidFill>
                  <a:schemeClr val="bg1"/>
                </a:solidFill>
              </a:rPr>
              <a:t>Driving real ROI: </a:t>
            </a:r>
            <a:r>
              <a:rPr lang="en-US" dirty="0" smtClean="0">
                <a:solidFill>
                  <a:srgbClr val="FF9900"/>
                </a:solidFill>
              </a:rPr>
              <a:t>Innovation</a:t>
            </a:r>
            <a:endParaRPr lang="en-US" dirty="0">
              <a:solidFill>
                <a:srgbClr val="FF9900"/>
              </a:solidFill>
            </a:endParaRPr>
          </a:p>
        </p:txBody>
      </p:sp>
      <p:sp>
        <p:nvSpPr>
          <p:cNvPr id="10" name="Rectangle 9"/>
          <p:cNvSpPr/>
          <p:nvPr/>
        </p:nvSpPr>
        <p:spPr>
          <a:xfrm>
            <a:off x="0" y="679109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noChangeArrowheads="1"/>
          </p:cNvPicPr>
          <p:nvPr/>
        </p:nvPicPr>
        <p:blipFill>
          <a:blip r:embed="rId3" cstate="print"/>
          <a:srcRect/>
          <a:stretch>
            <a:fillRect/>
          </a:stretch>
        </p:blipFill>
        <p:spPr bwMode="auto">
          <a:xfrm>
            <a:off x="977520" y="1683761"/>
            <a:ext cx="1734418" cy="327566"/>
          </a:xfrm>
          <a:prstGeom prst="rect">
            <a:avLst/>
          </a:prstGeom>
          <a:noFill/>
          <a:ln w="12700" cap="flat">
            <a:noFill/>
            <a:miter lim="800000"/>
            <a:headEnd/>
            <a:tailEnd/>
          </a:ln>
        </p:spPr>
      </p:pic>
      <p:sp>
        <p:nvSpPr>
          <p:cNvPr id="13" name="TextBox 12"/>
          <p:cNvSpPr txBox="1"/>
          <p:nvPr/>
        </p:nvSpPr>
        <p:spPr>
          <a:xfrm>
            <a:off x="487363" y="2115518"/>
            <a:ext cx="2728912" cy="923330"/>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$50M</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chemeClr val="bg1"/>
                </a:solidFill>
                <a:latin typeface="Arial" pitchFamily="34" charset="0"/>
                <a:ea typeface="DIN-LightAlternate" charset="0"/>
                <a:cs typeface="Arial" pitchFamily="34" charset="0"/>
                <a:sym typeface="DIN-LightAlternate" charset="0"/>
              </a:rPr>
              <a:t>new market opportunity identified through community</a:t>
            </a:r>
            <a:endParaRPr lang="en-US" dirty="0">
              <a:solidFill>
                <a:schemeClr val="bg1"/>
              </a:solidFill>
              <a:latin typeface="Arial" pitchFamily="34" charset="0"/>
              <a:ea typeface="DIN-LightAlternate" charset="0"/>
              <a:cs typeface="Arial" pitchFamily="34" charset="0"/>
              <a:sym typeface="DIN-LightAlternate" charset="0"/>
            </a:endParaRPr>
          </a:p>
        </p:txBody>
      </p:sp>
      <p:sp>
        <p:nvSpPr>
          <p:cNvPr id="14" name="TextBox 13"/>
          <p:cNvSpPr txBox="1"/>
          <p:nvPr/>
        </p:nvSpPr>
        <p:spPr>
          <a:xfrm>
            <a:off x="487363" y="3760591"/>
            <a:ext cx="2728912" cy="646331"/>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300%</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chemeClr val="bg1"/>
                </a:solidFill>
                <a:latin typeface="Arial" pitchFamily="34" charset="0"/>
                <a:ea typeface="DIN-MediumAlternate" charset="0"/>
                <a:cs typeface="Arial" pitchFamily="34" charset="0"/>
                <a:sym typeface="DIN-MediumAlternate" charset="0"/>
              </a:rPr>
              <a:t>increase in beta program participation</a:t>
            </a:r>
            <a:endParaRPr lang="en-US" dirty="0">
              <a:solidFill>
                <a:schemeClr val="bg1"/>
              </a:solidFill>
              <a:latin typeface="Arial" pitchFamily="34" charset="0"/>
              <a:ea typeface="DIN-LightAlternate" charset="0"/>
              <a:cs typeface="Arial" pitchFamily="34" charset="0"/>
              <a:sym typeface="DIN-LightAlternate" charset="0"/>
            </a:endParaRPr>
          </a:p>
        </p:txBody>
      </p:sp>
      <p:pic>
        <p:nvPicPr>
          <p:cNvPr id="12" name="Picture 7"/>
          <p:cNvPicPr>
            <a:picLocks noChangeAspect="1" noChangeArrowheads="1"/>
          </p:cNvPicPr>
          <p:nvPr/>
        </p:nvPicPr>
        <p:blipFill>
          <a:blip r:embed="rId4" cstate="print"/>
          <a:srcRect/>
          <a:stretch>
            <a:fillRect/>
          </a:stretch>
        </p:blipFill>
        <p:spPr bwMode="auto">
          <a:xfrm>
            <a:off x="1325966" y="4571543"/>
            <a:ext cx="1037526" cy="778390"/>
          </a:xfrm>
          <a:prstGeom prst="rect">
            <a:avLst/>
          </a:prstGeom>
          <a:noFill/>
          <a:ln w="12700" cap="flat">
            <a:noFill/>
            <a:miter lim="800000"/>
            <a:headEnd/>
            <a:tailEnd/>
          </a:ln>
        </p:spPr>
      </p:pic>
      <p:sp>
        <p:nvSpPr>
          <p:cNvPr id="15" name="TextBox 14"/>
          <p:cNvSpPr txBox="1"/>
          <p:nvPr/>
        </p:nvSpPr>
        <p:spPr>
          <a:xfrm>
            <a:off x="487363" y="5480579"/>
            <a:ext cx="2728912" cy="646331"/>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200</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chemeClr val="bg1"/>
                </a:solidFill>
                <a:latin typeface="Arial" pitchFamily="34" charset="0"/>
                <a:ea typeface="DIN-LightAlternate" charset="0"/>
                <a:cs typeface="Arial" pitchFamily="34" charset="0"/>
                <a:sym typeface="DIN-LightAlternate" charset="0"/>
              </a:rPr>
              <a:t>new product ideas generated in 30 days</a:t>
            </a:r>
            <a:endParaRPr lang="en-US" dirty="0">
              <a:solidFill>
                <a:schemeClr val="bg1"/>
              </a:solidFill>
              <a:latin typeface="Arial" pitchFamily="34" charset="0"/>
              <a:ea typeface="DIN-LightAlternate" charset="0"/>
              <a:cs typeface="Arial" pitchFamily="34" charset="0"/>
              <a:sym typeface="DIN-LightAlternate" charset="0"/>
            </a:endParaRPr>
          </a:p>
        </p:txBody>
      </p:sp>
      <p:sp>
        <p:nvSpPr>
          <p:cNvPr id="20" name="AutoShape 1"/>
          <p:cNvSpPr>
            <a:spLocks/>
          </p:cNvSpPr>
          <p:nvPr/>
        </p:nvSpPr>
        <p:spPr bwMode="auto">
          <a:xfrm>
            <a:off x="3487977" y="1174750"/>
            <a:ext cx="5208348" cy="5683250"/>
          </a:xfrm>
          <a:prstGeom prst="roundRect">
            <a:avLst>
              <a:gd name="adj" fmla="val 1667"/>
            </a:avLst>
          </a:prstGeom>
          <a:solidFill>
            <a:schemeClr val="bg1"/>
          </a:solidFill>
          <a:ln w="25400" cap="flat">
            <a:noFill/>
            <a:miter lim="800000"/>
            <a:headEnd type="none" w="med" len="med"/>
            <a:tailEnd type="none" w="med" len="med"/>
          </a:ln>
        </p:spPr>
        <p:txBody>
          <a:bodyPr lIns="0" tIns="0" rIns="0" bIns="0"/>
          <a:lstStyle/>
          <a:p>
            <a:endParaRPr lang="en-US"/>
          </a:p>
        </p:txBody>
      </p:sp>
      <p:pic>
        <p:nvPicPr>
          <p:cNvPr id="1026" name="Picture 2"/>
          <p:cNvPicPr>
            <a:picLocks noChangeAspect="1" noChangeArrowheads="1"/>
          </p:cNvPicPr>
          <p:nvPr/>
        </p:nvPicPr>
        <p:blipFill>
          <a:blip r:embed="rId5" cstate="print"/>
          <a:srcRect l="18799" r="18756" b="91581"/>
          <a:stretch>
            <a:fillRect/>
          </a:stretch>
        </p:blipFill>
        <p:spPr bwMode="auto">
          <a:xfrm>
            <a:off x="3556861" y="1228993"/>
            <a:ext cx="5052446" cy="5629007"/>
          </a:xfrm>
          <a:prstGeom prst="rect">
            <a:avLst/>
          </a:prstGeom>
          <a:noFill/>
          <a:ln w="9525">
            <a:noFill/>
            <a:miter lim="800000"/>
            <a:headEnd/>
            <a:tailEnd/>
          </a:ln>
        </p:spPr>
      </p:pic>
      <p:sp>
        <p:nvSpPr>
          <p:cNvPr id="23" name="Rectangle 22"/>
          <p:cNvSpPr/>
          <p:nvPr/>
        </p:nvSpPr>
        <p:spPr>
          <a:xfrm>
            <a:off x="-2580" y="678851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9"/>
          <p:cNvPicPr>
            <a:picLocks noChangeAspect="1" noChangeArrowheads="1"/>
          </p:cNvPicPr>
          <p:nvPr/>
        </p:nvPicPr>
        <p:blipFill>
          <a:blip r:embed="rId6" cstate="print"/>
          <a:srcRect/>
          <a:stretch>
            <a:fillRect/>
          </a:stretch>
        </p:blipFill>
        <p:spPr bwMode="auto">
          <a:xfrm>
            <a:off x="1236244" y="3253840"/>
            <a:ext cx="1114688" cy="450472"/>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Driving real ROI:</a:t>
            </a:r>
            <a:r>
              <a:rPr lang="en-US" dirty="0" smtClean="0"/>
              <a:t> </a:t>
            </a:r>
            <a:r>
              <a:rPr lang="en-US" dirty="0" smtClean="0">
                <a:solidFill>
                  <a:srgbClr val="FF9900"/>
                </a:solidFill>
              </a:rPr>
              <a:t>Sales &amp; Marketing</a:t>
            </a:r>
            <a:endParaRPr lang="en-US" dirty="0">
              <a:solidFill>
                <a:srgbClr val="FF9900"/>
              </a:solidFill>
            </a:endParaRPr>
          </a:p>
        </p:txBody>
      </p:sp>
      <p:sp>
        <p:nvSpPr>
          <p:cNvPr id="10" name="Rectangle 9"/>
          <p:cNvSpPr/>
          <p:nvPr/>
        </p:nvSpPr>
        <p:spPr>
          <a:xfrm>
            <a:off x="0" y="679109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5634" y="3813692"/>
            <a:ext cx="3063833" cy="646331"/>
          </a:xfrm>
          <a:prstGeom prst="rect">
            <a:avLst/>
          </a:prstGeom>
          <a:noFill/>
        </p:spPr>
        <p:txBody>
          <a:bodyPr wrap="square" rtlCol="0">
            <a:spAutoFit/>
          </a:bodyPr>
          <a:lstStyle/>
          <a:p>
            <a:pPr algn="ctr"/>
            <a:r>
              <a:rPr lang="en-US" dirty="0" smtClean="0">
                <a:solidFill>
                  <a:schemeClr val="bg1"/>
                </a:solidFill>
                <a:latin typeface="Arial" pitchFamily="34" charset="0"/>
                <a:ea typeface="DIN-MediumAlternate" charset="0"/>
                <a:cs typeface="Arial" pitchFamily="34" charset="0"/>
                <a:sym typeface="DIN-MediumAlternate" charset="0"/>
              </a:rPr>
              <a:t>Positive sentiment</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rgbClr val="FF9900"/>
                </a:solidFill>
                <a:latin typeface="Arial" pitchFamily="34" charset="0"/>
                <a:ea typeface="DIN-MediumAlternate" charset="0"/>
                <a:cs typeface="Arial" pitchFamily="34" charset="0"/>
                <a:sym typeface="DIN-MediumAlternate" charset="0"/>
              </a:rPr>
              <a:t>300%</a:t>
            </a:r>
            <a:endParaRPr lang="en-US" dirty="0" smtClean="0">
              <a:solidFill>
                <a:srgbClr val="FF9900"/>
              </a:solidFill>
              <a:latin typeface="Arial" pitchFamily="34" charset="0"/>
              <a:ea typeface="DIN-LightAlternate" charset="0"/>
              <a:cs typeface="Arial" pitchFamily="34" charset="0"/>
              <a:sym typeface="DIN-LightAlternate" charset="0"/>
            </a:endParaRPr>
          </a:p>
          <a:p>
            <a:pPr algn="ctr"/>
            <a:r>
              <a:rPr lang="en-US" dirty="0" smtClean="0">
                <a:solidFill>
                  <a:schemeClr val="bg1"/>
                </a:solidFill>
                <a:latin typeface="Arial" pitchFamily="34" charset="0"/>
                <a:ea typeface="DIN-MediumAlternate" charset="0"/>
                <a:cs typeface="Arial" pitchFamily="34" charset="0"/>
                <a:sym typeface="DIN-MediumAlternate" charset="0"/>
              </a:rPr>
              <a:t>Negative sentiment</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rgbClr val="FF9900"/>
                </a:solidFill>
                <a:latin typeface="Arial" pitchFamily="34" charset="0"/>
                <a:ea typeface="DIN-MediumAlternate" charset="0"/>
                <a:cs typeface="Arial" pitchFamily="34" charset="0"/>
                <a:sym typeface="DIN-MediumAlternate" charset="0"/>
              </a:rPr>
              <a:t>50%</a:t>
            </a:r>
            <a:endParaRPr lang="en-US" dirty="0" smtClean="0">
              <a:solidFill>
                <a:srgbClr val="FF9900"/>
              </a:solidFill>
              <a:latin typeface="Arial" pitchFamily="34" charset="0"/>
              <a:ea typeface="DIN-LightAlternate" charset="0"/>
              <a:cs typeface="Arial" pitchFamily="34" charset="0"/>
              <a:sym typeface="DIN-LightAlternate" charset="0"/>
            </a:endParaRPr>
          </a:p>
        </p:txBody>
      </p:sp>
      <p:sp>
        <p:nvSpPr>
          <p:cNvPr id="14" name="TextBox 13"/>
          <p:cNvSpPr txBox="1"/>
          <p:nvPr/>
        </p:nvSpPr>
        <p:spPr>
          <a:xfrm>
            <a:off x="487363" y="1563646"/>
            <a:ext cx="2728912" cy="1477328"/>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66% </a:t>
            </a:r>
            <a:r>
              <a:rPr lang="en-US" dirty="0" smtClean="0">
                <a:solidFill>
                  <a:schemeClr val="bg1"/>
                </a:solidFill>
                <a:latin typeface="Arial" pitchFamily="34" charset="0"/>
                <a:ea typeface="DIN-LightAlternate" charset="0"/>
                <a:cs typeface="Arial" pitchFamily="34" charset="0"/>
                <a:sym typeface="DIN-LightAlternate" charset="0"/>
              </a:rPr>
              <a:t>increase in spending</a:t>
            </a:r>
          </a:p>
          <a:p>
            <a:pPr algn="ctr"/>
            <a:r>
              <a:rPr lang="en-US" dirty="0" smtClean="0">
                <a:solidFill>
                  <a:srgbClr val="FF9900"/>
                </a:solidFill>
                <a:latin typeface="Arial" pitchFamily="34" charset="0"/>
                <a:ea typeface="DIN-LightAlternate" charset="0"/>
                <a:cs typeface="Arial" pitchFamily="34" charset="0"/>
                <a:sym typeface="DIN-LightAlternate" charset="0"/>
              </a:rPr>
              <a:t>39% </a:t>
            </a:r>
            <a:r>
              <a:rPr lang="en-US" dirty="0" smtClean="0">
                <a:solidFill>
                  <a:schemeClr val="bg1"/>
                </a:solidFill>
                <a:latin typeface="Arial" pitchFamily="34" charset="0"/>
                <a:ea typeface="DIN-LightAlternate" charset="0"/>
                <a:cs typeface="Arial" pitchFamily="34" charset="0"/>
                <a:sym typeface="DIN-LightAlternate" charset="0"/>
              </a:rPr>
              <a:t>of all search engine traffic goes to the community</a:t>
            </a:r>
            <a:endParaRPr lang="en-US" dirty="0">
              <a:solidFill>
                <a:schemeClr val="bg1"/>
              </a:solidFill>
              <a:latin typeface="Arial" pitchFamily="34" charset="0"/>
              <a:ea typeface="DIN-LightAlternate" charset="0"/>
              <a:cs typeface="Arial" pitchFamily="34" charset="0"/>
              <a:sym typeface="DIN-LightAlternate" charset="0"/>
            </a:endParaRPr>
          </a:p>
        </p:txBody>
      </p:sp>
      <p:sp>
        <p:nvSpPr>
          <p:cNvPr id="15" name="TextBox 14"/>
          <p:cNvSpPr txBox="1"/>
          <p:nvPr/>
        </p:nvSpPr>
        <p:spPr>
          <a:xfrm>
            <a:off x="487363" y="5480579"/>
            <a:ext cx="2728912" cy="646331"/>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41% </a:t>
            </a:r>
            <a:r>
              <a:rPr lang="en-US" dirty="0" smtClean="0">
                <a:solidFill>
                  <a:schemeClr val="bg1"/>
                </a:solidFill>
                <a:latin typeface="Arial" pitchFamily="34" charset="0"/>
                <a:ea typeface="DIN-LightAlternate" charset="0"/>
                <a:cs typeface="Arial" pitchFamily="34" charset="0"/>
                <a:sym typeface="DIN-LightAlternate" charset="0"/>
              </a:rPr>
              <a:t>increase in spending</a:t>
            </a:r>
            <a:endParaRPr lang="en-US" dirty="0">
              <a:solidFill>
                <a:schemeClr val="bg1"/>
              </a:solidFill>
              <a:latin typeface="Arial" pitchFamily="34" charset="0"/>
              <a:ea typeface="DIN-LightAlternate" charset="0"/>
              <a:cs typeface="Arial" pitchFamily="34" charset="0"/>
              <a:sym typeface="DIN-LightAlternate" charset="0"/>
            </a:endParaRPr>
          </a:p>
        </p:txBody>
      </p:sp>
      <p:sp>
        <p:nvSpPr>
          <p:cNvPr id="20" name="AutoShape 1"/>
          <p:cNvSpPr>
            <a:spLocks/>
          </p:cNvSpPr>
          <p:nvPr/>
        </p:nvSpPr>
        <p:spPr bwMode="auto">
          <a:xfrm>
            <a:off x="3487977" y="1174750"/>
            <a:ext cx="5208348" cy="5683250"/>
          </a:xfrm>
          <a:prstGeom prst="roundRect">
            <a:avLst>
              <a:gd name="adj" fmla="val 1667"/>
            </a:avLst>
          </a:prstGeom>
          <a:solidFill>
            <a:schemeClr val="bg1"/>
          </a:solidFill>
          <a:ln w="25400" cap="flat">
            <a:noFill/>
            <a:miter lim="800000"/>
            <a:headEnd type="none" w="med" len="med"/>
            <a:tailEnd type="none" w="med" len="med"/>
          </a:ln>
        </p:spPr>
        <p:txBody>
          <a:bodyPr lIns="0" tIns="0" rIns="0" bIns="0"/>
          <a:lstStyle/>
          <a:p>
            <a:endParaRPr lang="en-US"/>
          </a:p>
        </p:txBody>
      </p:sp>
      <p:pic>
        <p:nvPicPr>
          <p:cNvPr id="16" name="Picture 5"/>
          <p:cNvPicPr>
            <a:picLocks noChangeAspect="1" noChangeArrowheads="1"/>
          </p:cNvPicPr>
          <p:nvPr/>
        </p:nvPicPr>
        <p:blipFill>
          <a:blip r:embed="rId3" cstate="print"/>
          <a:srcRect/>
          <a:stretch>
            <a:fillRect/>
          </a:stretch>
        </p:blipFill>
        <p:spPr bwMode="auto">
          <a:xfrm>
            <a:off x="1257582" y="1050292"/>
            <a:ext cx="1145798" cy="411312"/>
          </a:xfrm>
          <a:prstGeom prst="rect">
            <a:avLst/>
          </a:prstGeom>
          <a:noFill/>
          <a:ln w="12700" cap="flat">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1181233" y="4621612"/>
            <a:ext cx="1298496" cy="973872"/>
          </a:xfrm>
          <a:prstGeom prst="rect">
            <a:avLst/>
          </a:prstGeom>
          <a:noFill/>
          <a:ln w="12700" cap="flat">
            <a:noFill/>
            <a:miter lim="800000"/>
            <a:headEnd/>
            <a:tailEnd/>
          </a:ln>
        </p:spPr>
      </p:pic>
      <p:pic>
        <p:nvPicPr>
          <p:cNvPr id="2050" name="Picture 2"/>
          <p:cNvPicPr>
            <a:picLocks noChangeAspect="1" noChangeArrowheads="1"/>
          </p:cNvPicPr>
          <p:nvPr/>
        </p:nvPicPr>
        <p:blipFill>
          <a:blip r:embed="rId5" cstate="print"/>
          <a:srcRect l="24266" r="24623" b="38128"/>
          <a:stretch>
            <a:fillRect/>
          </a:stretch>
        </p:blipFill>
        <p:spPr bwMode="auto">
          <a:xfrm>
            <a:off x="3494869" y="1201130"/>
            <a:ext cx="5154962" cy="5656870"/>
          </a:xfrm>
          <a:prstGeom prst="rect">
            <a:avLst/>
          </a:prstGeom>
          <a:noFill/>
          <a:ln w="9525">
            <a:noFill/>
            <a:miter lim="800000"/>
            <a:headEnd/>
            <a:tailEnd/>
          </a:ln>
        </p:spPr>
      </p:pic>
      <p:sp>
        <p:nvSpPr>
          <p:cNvPr id="23" name="Rectangle 22"/>
          <p:cNvSpPr/>
          <p:nvPr/>
        </p:nvSpPr>
        <p:spPr>
          <a:xfrm>
            <a:off x="-2580" y="678851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6"/>
          <p:cNvPicPr>
            <a:picLocks noChangeAspect="1" noChangeArrowheads="1"/>
          </p:cNvPicPr>
          <p:nvPr/>
        </p:nvPicPr>
        <p:blipFill>
          <a:blip r:embed="rId6" cstate="print"/>
          <a:srcRect/>
          <a:stretch>
            <a:fillRect/>
          </a:stretch>
        </p:blipFill>
        <p:spPr bwMode="auto">
          <a:xfrm>
            <a:off x="892578" y="3170707"/>
            <a:ext cx="1949561" cy="421143"/>
          </a:xfrm>
          <a:prstGeom prst="rect">
            <a:avLst/>
          </a:prstGeom>
          <a:noFill/>
          <a:ln w="12700" cap="flat">
            <a:noFill/>
            <a:miter lim="800000"/>
            <a:headEnd/>
            <a:tailEnd/>
          </a:ln>
        </p:spPr>
      </p:pic>
      <p:sp>
        <p:nvSpPr>
          <p:cNvPr id="21" name="Isosceles Triangle 20"/>
          <p:cNvSpPr/>
          <p:nvPr/>
        </p:nvSpPr>
        <p:spPr>
          <a:xfrm>
            <a:off x="2315695" y="3942611"/>
            <a:ext cx="166254" cy="10687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2432470" y="4225636"/>
            <a:ext cx="166254" cy="10687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Driving real ROI:</a:t>
            </a:r>
            <a:r>
              <a:rPr lang="en-US" dirty="0" smtClean="0"/>
              <a:t> </a:t>
            </a:r>
            <a:r>
              <a:rPr lang="en-US" dirty="0" smtClean="0">
                <a:solidFill>
                  <a:srgbClr val="FF9900"/>
                </a:solidFill>
              </a:rPr>
              <a:t>Support</a:t>
            </a:r>
            <a:endParaRPr lang="en-US" dirty="0">
              <a:solidFill>
                <a:srgbClr val="FF9900"/>
              </a:solidFill>
            </a:endParaRPr>
          </a:p>
        </p:txBody>
      </p:sp>
      <p:sp>
        <p:nvSpPr>
          <p:cNvPr id="10" name="Rectangle 9"/>
          <p:cNvSpPr/>
          <p:nvPr/>
        </p:nvSpPr>
        <p:spPr>
          <a:xfrm>
            <a:off x="0" y="679109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utoShape 1"/>
          <p:cNvSpPr>
            <a:spLocks/>
          </p:cNvSpPr>
          <p:nvPr/>
        </p:nvSpPr>
        <p:spPr bwMode="auto">
          <a:xfrm>
            <a:off x="3487977" y="1174750"/>
            <a:ext cx="5208348" cy="5683250"/>
          </a:xfrm>
          <a:prstGeom prst="roundRect">
            <a:avLst>
              <a:gd name="adj" fmla="val 1667"/>
            </a:avLst>
          </a:prstGeom>
          <a:solidFill>
            <a:schemeClr val="bg1"/>
          </a:solidFill>
          <a:ln w="25400" cap="flat">
            <a:noFill/>
            <a:miter lim="800000"/>
            <a:headEnd type="none" w="med" len="med"/>
            <a:tailEnd type="none" w="med" len="med"/>
          </a:ln>
        </p:spPr>
        <p:txBody>
          <a:bodyPr lIns="0" tIns="0" rIns="0" bIns="0"/>
          <a:lstStyle/>
          <a:p>
            <a:endParaRPr lang="en-US"/>
          </a:p>
        </p:txBody>
      </p:sp>
      <p:sp>
        <p:nvSpPr>
          <p:cNvPr id="13" name="TextBox 12"/>
          <p:cNvSpPr txBox="1"/>
          <p:nvPr/>
        </p:nvSpPr>
        <p:spPr>
          <a:xfrm>
            <a:off x="487363" y="2043262"/>
            <a:ext cx="2728912" cy="646331"/>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$20M</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chemeClr val="bg1"/>
                </a:solidFill>
                <a:latin typeface="Arial" pitchFamily="34" charset="0"/>
                <a:ea typeface="DIN-LightAlternate" charset="0"/>
                <a:cs typeface="Arial" pitchFamily="34" charset="0"/>
                <a:sym typeface="DIN-LightAlternate" charset="0"/>
              </a:rPr>
              <a:t>saved in call deflection</a:t>
            </a:r>
            <a:endParaRPr lang="en-US" dirty="0">
              <a:solidFill>
                <a:schemeClr val="bg1"/>
              </a:solidFill>
              <a:latin typeface="Arial" pitchFamily="34" charset="0"/>
              <a:ea typeface="DIN-LightAlternate" charset="0"/>
              <a:cs typeface="Arial" pitchFamily="34" charset="0"/>
              <a:sym typeface="DIN-LightAlternate" charset="0"/>
            </a:endParaRPr>
          </a:p>
        </p:txBody>
      </p:sp>
      <p:pic>
        <p:nvPicPr>
          <p:cNvPr id="21" name="Picture 6"/>
          <p:cNvPicPr>
            <a:picLocks noChangeAspect="1" noChangeArrowheads="1"/>
          </p:cNvPicPr>
          <p:nvPr/>
        </p:nvPicPr>
        <p:blipFill>
          <a:blip r:embed="rId3" cstate="print"/>
          <a:srcRect/>
          <a:stretch>
            <a:fillRect/>
          </a:stretch>
        </p:blipFill>
        <p:spPr bwMode="auto">
          <a:xfrm>
            <a:off x="997560" y="1510016"/>
            <a:ext cx="1708518" cy="520336"/>
          </a:xfrm>
          <a:prstGeom prst="rect">
            <a:avLst/>
          </a:prstGeom>
          <a:noFill/>
          <a:ln w="12700" cap="flat">
            <a:noFill/>
            <a:miter lim="800000"/>
            <a:headEnd/>
            <a:tailEnd/>
          </a:ln>
        </p:spPr>
      </p:pic>
      <p:pic>
        <p:nvPicPr>
          <p:cNvPr id="22" name="Picture 7"/>
          <p:cNvPicPr>
            <a:picLocks noChangeAspect="1" noChangeArrowheads="1"/>
          </p:cNvPicPr>
          <p:nvPr/>
        </p:nvPicPr>
        <p:blipFill>
          <a:blip r:embed="rId4" cstate="print"/>
          <a:srcRect/>
          <a:stretch>
            <a:fillRect/>
          </a:stretch>
        </p:blipFill>
        <p:spPr bwMode="auto">
          <a:xfrm>
            <a:off x="831696" y="4582769"/>
            <a:ext cx="2040246" cy="439496"/>
          </a:xfrm>
          <a:prstGeom prst="rect">
            <a:avLst/>
          </a:prstGeom>
          <a:noFill/>
          <a:ln w="12700" cap="flat">
            <a:noFill/>
            <a:miter lim="800000"/>
            <a:headEnd/>
            <a:tailEnd/>
          </a:ln>
        </p:spPr>
      </p:pic>
      <p:pic>
        <p:nvPicPr>
          <p:cNvPr id="3074" name="Picture 2"/>
          <p:cNvPicPr>
            <a:picLocks noChangeAspect="1" noChangeArrowheads="1"/>
          </p:cNvPicPr>
          <p:nvPr/>
        </p:nvPicPr>
        <p:blipFill>
          <a:blip r:embed="rId5" cstate="print"/>
          <a:srcRect l="19425" r="19649" b="69025"/>
          <a:stretch>
            <a:fillRect/>
          </a:stretch>
        </p:blipFill>
        <p:spPr bwMode="auto">
          <a:xfrm>
            <a:off x="3634157" y="1174750"/>
            <a:ext cx="4853353" cy="5683250"/>
          </a:xfrm>
          <a:prstGeom prst="rect">
            <a:avLst/>
          </a:prstGeom>
          <a:noFill/>
          <a:ln w="9525">
            <a:noFill/>
            <a:miter lim="800000"/>
            <a:headEnd/>
            <a:tailEnd/>
          </a:ln>
        </p:spPr>
      </p:pic>
      <p:sp>
        <p:nvSpPr>
          <p:cNvPr id="23" name="Rectangle 22"/>
          <p:cNvSpPr/>
          <p:nvPr/>
        </p:nvSpPr>
        <p:spPr>
          <a:xfrm>
            <a:off x="-2580" y="6788512"/>
            <a:ext cx="9144000" cy="74342"/>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0"/>
          <p:cNvPicPr>
            <a:picLocks noChangeAspect="1" noChangeArrowheads="1"/>
          </p:cNvPicPr>
          <p:nvPr/>
        </p:nvPicPr>
        <p:blipFill>
          <a:blip r:embed="rId6" cstate="print"/>
          <a:srcRect/>
          <a:stretch>
            <a:fillRect/>
          </a:stretch>
        </p:blipFill>
        <p:spPr bwMode="auto">
          <a:xfrm>
            <a:off x="824355" y="3285425"/>
            <a:ext cx="2060615" cy="320747"/>
          </a:xfrm>
          <a:prstGeom prst="rect">
            <a:avLst/>
          </a:prstGeom>
          <a:noFill/>
          <a:ln w="12700" cap="flat">
            <a:noFill/>
            <a:miter lim="800000"/>
            <a:headEnd/>
            <a:tailEnd/>
          </a:ln>
        </p:spPr>
      </p:pic>
      <p:sp>
        <p:nvSpPr>
          <p:cNvPr id="17" name="TextBox 16"/>
          <p:cNvSpPr txBox="1"/>
          <p:nvPr/>
        </p:nvSpPr>
        <p:spPr>
          <a:xfrm>
            <a:off x="485388" y="3608787"/>
            <a:ext cx="2728912" cy="646331"/>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$3M</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chemeClr val="bg1"/>
                </a:solidFill>
                <a:latin typeface="Arial" pitchFamily="34" charset="0"/>
                <a:ea typeface="DIN-LightAlternate" charset="0"/>
                <a:cs typeface="Arial" pitchFamily="34" charset="0"/>
                <a:sym typeface="DIN-LightAlternate" charset="0"/>
              </a:rPr>
              <a:t>saved in call deflection</a:t>
            </a:r>
            <a:endParaRPr lang="en-US" dirty="0">
              <a:solidFill>
                <a:schemeClr val="bg1"/>
              </a:solidFill>
              <a:latin typeface="Arial" pitchFamily="34" charset="0"/>
              <a:ea typeface="DIN-LightAlternate" charset="0"/>
              <a:cs typeface="Arial" pitchFamily="34" charset="0"/>
              <a:sym typeface="DIN-LightAlternate" charset="0"/>
            </a:endParaRPr>
          </a:p>
        </p:txBody>
      </p:sp>
      <p:sp>
        <p:nvSpPr>
          <p:cNvPr id="18" name="TextBox 17"/>
          <p:cNvSpPr txBox="1"/>
          <p:nvPr/>
        </p:nvSpPr>
        <p:spPr>
          <a:xfrm>
            <a:off x="495288" y="5103062"/>
            <a:ext cx="2728912" cy="1200329"/>
          </a:xfrm>
          <a:prstGeom prst="rect">
            <a:avLst/>
          </a:prstGeom>
          <a:noFill/>
        </p:spPr>
        <p:txBody>
          <a:bodyPr wrap="square" rtlCol="0">
            <a:spAutoFit/>
          </a:bodyPr>
          <a:lstStyle/>
          <a:p>
            <a:pPr algn="ctr"/>
            <a:r>
              <a:rPr lang="en-US" dirty="0" smtClean="0">
                <a:solidFill>
                  <a:srgbClr val="FF9900"/>
                </a:solidFill>
                <a:latin typeface="Arial" pitchFamily="34" charset="0"/>
                <a:ea typeface="DIN-MediumAlternate" charset="0"/>
                <a:cs typeface="Arial" pitchFamily="34" charset="0"/>
                <a:sym typeface="DIN-MediumAlternate" charset="0"/>
              </a:rPr>
              <a:t>2M</a:t>
            </a:r>
            <a:r>
              <a:rPr lang="en-US" dirty="0" smtClean="0">
                <a:solidFill>
                  <a:srgbClr val="C21F00"/>
                </a:solidFill>
                <a:latin typeface="Arial" pitchFamily="34" charset="0"/>
                <a:ea typeface="DIN-MediumAlternate" charset="0"/>
                <a:cs typeface="Arial" pitchFamily="34" charset="0"/>
                <a:sym typeface="DIN-MediumAlternate" charset="0"/>
              </a:rPr>
              <a:t> </a:t>
            </a:r>
            <a:r>
              <a:rPr lang="en-US" dirty="0" smtClean="0">
                <a:solidFill>
                  <a:schemeClr val="bg1"/>
                </a:solidFill>
                <a:latin typeface="Arial" pitchFamily="34" charset="0"/>
                <a:ea typeface="DIN-LightAlternate" charset="0"/>
                <a:cs typeface="Arial" pitchFamily="34" charset="0"/>
                <a:sym typeface="DIN-LightAlternate" charset="0"/>
              </a:rPr>
              <a:t>questions answered this year </a:t>
            </a:r>
          </a:p>
          <a:p>
            <a:pPr algn="ctr"/>
            <a:endParaRPr lang="en-US" dirty="0" smtClean="0">
              <a:solidFill>
                <a:schemeClr val="bg1"/>
              </a:solidFill>
              <a:latin typeface="Arial" pitchFamily="34" charset="0"/>
              <a:ea typeface="DIN-LightAlternate" charset="0"/>
              <a:cs typeface="Arial" pitchFamily="34" charset="0"/>
              <a:sym typeface="DIN-LightAlternate" charset="0"/>
            </a:endParaRPr>
          </a:p>
          <a:p>
            <a:pPr algn="ctr"/>
            <a:endParaRPr lang="en-US" dirty="0">
              <a:solidFill>
                <a:schemeClr val="bg1"/>
              </a:solidFill>
              <a:latin typeface="Arial" pitchFamily="34" charset="0"/>
              <a:ea typeface="DIN-LightAlternate" charset="0"/>
              <a:cs typeface="Arial" pitchFamily="34" charset="0"/>
              <a:sym typeface="DIN-LightAlternate" charset="0"/>
            </a:endParaRPr>
          </a:p>
        </p:txBody>
      </p:sp>
      <p:sp>
        <p:nvSpPr>
          <p:cNvPr id="24" name="TextBox 23"/>
          <p:cNvSpPr txBox="1"/>
          <p:nvPr/>
        </p:nvSpPr>
        <p:spPr>
          <a:xfrm>
            <a:off x="225634" y="5666192"/>
            <a:ext cx="3063833" cy="646331"/>
          </a:xfrm>
          <a:prstGeom prst="rect">
            <a:avLst/>
          </a:prstGeom>
          <a:noFill/>
        </p:spPr>
        <p:txBody>
          <a:bodyPr wrap="square" rtlCol="0">
            <a:spAutoFit/>
          </a:bodyPr>
          <a:lstStyle/>
          <a:p>
            <a:pPr algn="ctr"/>
            <a:r>
              <a:rPr lang="en-US" dirty="0" smtClean="0">
                <a:solidFill>
                  <a:schemeClr val="bg1"/>
                </a:solidFill>
                <a:latin typeface="Arial" pitchFamily="34" charset="0"/>
                <a:ea typeface="DIN-MediumAlternate" charset="0"/>
                <a:cs typeface="Arial" pitchFamily="34" charset="0"/>
                <a:sym typeface="DIN-MediumAlternate" charset="0"/>
              </a:rPr>
              <a:t>Customer Sat scores</a:t>
            </a:r>
            <a:r>
              <a:rPr lang="en-US" dirty="0" smtClean="0">
                <a:solidFill>
                  <a:srgbClr val="FF9900"/>
                </a:solidFill>
                <a:latin typeface="Arial" pitchFamily="34" charset="0"/>
                <a:ea typeface="DIN-MediumAlternate" charset="0"/>
                <a:cs typeface="Arial" pitchFamily="34" charset="0"/>
                <a:sym typeface="DIN-MediumAlternate" charset="0"/>
              </a:rPr>
              <a:t>      15%</a:t>
            </a:r>
            <a:endParaRPr lang="en-US" dirty="0" smtClean="0">
              <a:solidFill>
                <a:srgbClr val="FF9900"/>
              </a:solidFill>
              <a:latin typeface="Arial" pitchFamily="34" charset="0"/>
              <a:ea typeface="DIN-LightAlternate" charset="0"/>
              <a:cs typeface="Arial" pitchFamily="34" charset="0"/>
              <a:sym typeface="DIN-LightAlternate" charset="0"/>
            </a:endParaRPr>
          </a:p>
        </p:txBody>
      </p:sp>
      <p:sp>
        <p:nvSpPr>
          <p:cNvPr id="25" name="Isosceles Triangle 24"/>
          <p:cNvSpPr/>
          <p:nvPr/>
        </p:nvSpPr>
        <p:spPr>
          <a:xfrm>
            <a:off x="1306290" y="6068244"/>
            <a:ext cx="166254" cy="10687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0" y="120803"/>
            <a:ext cx="7010400" cy="592872"/>
          </a:xfrm>
        </p:spPr>
        <p:txBody>
          <a:bodyPr/>
          <a:lstStyle/>
          <a:p>
            <a:pPr marL="231775"/>
            <a:r>
              <a:rPr lang="en-US" dirty="0" smtClean="0">
                <a:solidFill>
                  <a:schemeClr val="bg1"/>
                </a:solidFill>
              </a:rPr>
              <a:t>Communities and Networks Drive Real ROI</a:t>
            </a:r>
            <a:endParaRPr lang="en-US" dirty="0">
              <a:solidFill>
                <a:schemeClr val="bg1"/>
              </a:solidFill>
            </a:endParaRPr>
          </a:p>
        </p:txBody>
      </p:sp>
      <p:grpSp>
        <p:nvGrpSpPr>
          <p:cNvPr id="2" name="Group 17"/>
          <p:cNvGrpSpPr/>
          <p:nvPr/>
        </p:nvGrpSpPr>
        <p:grpSpPr>
          <a:xfrm>
            <a:off x="1729004" y="1474122"/>
            <a:ext cx="5940230" cy="4214101"/>
            <a:chOff x="3259455" y="1767840"/>
            <a:chExt cx="5436870" cy="3857009"/>
          </a:xfrm>
        </p:grpSpPr>
        <p:graphicFrame>
          <p:nvGraphicFramePr>
            <p:cNvPr id="19" name="Diagram 18"/>
            <p:cNvGraphicFramePr/>
            <p:nvPr/>
          </p:nvGraphicFramePr>
          <p:xfrm>
            <a:off x="3259455" y="1767840"/>
            <a:ext cx="5436870" cy="362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1"/>
            <p:cNvGrpSpPr/>
            <p:nvPr/>
          </p:nvGrpSpPr>
          <p:grpSpPr>
            <a:xfrm>
              <a:off x="4286684" y="2446118"/>
              <a:ext cx="3352316" cy="3178731"/>
              <a:chOff x="1027229" y="2514698"/>
              <a:chExt cx="3352316" cy="3178731"/>
            </a:xfrm>
          </p:grpSpPr>
          <p:sp>
            <p:nvSpPr>
              <p:cNvPr id="21" name="Circular Arrow 20"/>
              <p:cNvSpPr/>
              <p:nvPr/>
            </p:nvSpPr>
            <p:spPr>
              <a:xfrm rot="876125">
                <a:off x="1991598" y="2514698"/>
                <a:ext cx="2387947" cy="2387947"/>
              </a:xfrm>
              <a:prstGeom prst="circularArrow">
                <a:avLst>
                  <a:gd name="adj1" fmla="val 12500"/>
                  <a:gd name="adj2" fmla="val 1142319"/>
                  <a:gd name="adj3" fmla="val 20457681"/>
                  <a:gd name="adj4" fmla="val 16167661"/>
                  <a:gd name="adj5" fmla="val 12252"/>
                </a:avLst>
              </a:prstGeom>
              <a:gradFill>
                <a:gsLst>
                  <a:gs pos="50000">
                    <a:schemeClr val="tx1">
                      <a:lumMod val="50000"/>
                    </a:schemeClr>
                  </a:gs>
                  <a:gs pos="88000">
                    <a:srgbClr val="FFC979">
                      <a:alpha val="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ular Arrow 21"/>
              <p:cNvSpPr/>
              <p:nvPr/>
            </p:nvSpPr>
            <p:spPr>
              <a:xfrm rot="8363785">
                <a:off x="1596207" y="3305482"/>
                <a:ext cx="2387947" cy="2387947"/>
              </a:xfrm>
              <a:prstGeom prst="circularArrow">
                <a:avLst>
                  <a:gd name="adj1" fmla="val 12500"/>
                  <a:gd name="adj2" fmla="val 1142319"/>
                  <a:gd name="adj3" fmla="val 20457681"/>
                  <a:gd name="adj4" fmla="val 16167661"/>
                  <a:gd name="adj5" fmla="val 12252"/>
                </a:avLst>
              </a:prstGeom>
              <a:gradFill>
                <a:gsLst>
                  <a:gs pos="50000">
                    <a:schemeClr val="tx1">
                      <a:lumMod val="50000"/>
                    </a:schemeClr>
                  </a:gs>
                  <a:gs pos="88000">
                    <a:srgbClr val="FFC979">
                      <a:alpha val="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ircular Arrow 23"/>
              <p:cNvSpPr/>
              <p:nvPr/>
            </p:nvSpPr>
            <p:spPr>
              <a:xfrm rot="15242678">
                <a:off x="1027229" y="2553271"/>
                <a:ext cx="2387947" cy="2387947"/>
              </a:xfrm>
              <a:prstGeom prst="circularArrow">
                <a:avLst>
                  <a:gd name="adj1" fmla="val 12500"/>
                  <a:gd name="adj2" fmla="val 1142319"/>
                  <a:gd name="adj3" fmla="val 20457681"/>
                  <a:gd name="adj4" fmla="val 16167661"/>
                  <a:gd name="adj5" fmla="val 12252"/>
                </a:avLst>
              </a:prstGeom>
              <a:gradFill>
                <a:gsLst>
                  <a:gs pos="50000">
                    <a:schemeClr val="tx1">
                      <a:lumMod val="50000"/>
                    </a:schemeClr>
                  </a:gs>
                  <a:gs pos="88000">
                    <a:srgbClr val="FFC979">
                      <a:alpha val="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3" name="Picture 42" descr="fico_white.png"/>
          <p:cNvPicPr>
            <a:picLocks noChangeAspect="1"/>
          </p:cNvPicPr>
          <p:nvPr/>
        </p:nvPicPr>
        <p:blipFill>
          <a:blip r:embed="rId8" cstate="print"/>
          <a:stretch>
            <a:fillRect/>
          </a:stretch>
        </p:blipFill>
        <p:spPr>
          <a:xfrm>
            <a:off x="6967983" y="4519560"/>
            <a:ext cx="706243" cy="254274"/>
          </a:xfrm>
          <a:prstGeom prst="rect">
            <a:avLst/>
          </a:prstGeom>
        </p:spPr>
      </p:pic>
      <p:grpSp>
        <p:nvGrpSpPr>
          <p:cNvPr id="4" name="Group 39"/>
          <p:cNvGrpSpPr/>
          <p:nvPr/>
        </p:nvGrpSpPr>
        <p:grpSpPr>
          <a:xfrm>
            <a:off x="263783" y="3434787"/>
            <a:ext cx="2163762" cy="259210"/>
            <a:chOff x="265113" y="5727700"/>
            <a:chExt cx="3736975" cy="447675"/>
          </a:xfrm>
        </p:grpSpPr>
        <p:sp>
          <p:nvSpPr>
            <p:cNvPr id="1027" name="AutoShape 3"/>
            <p:cNvSpPr>
              <a:spLocks noChangeAspect="1" noChangeArrowheads="1" noTextEdit="1"/>
            </p:cNvSpPr>
            <p:nvPr/>
          </p:nvSpPr>
          <p:spPr bwMode="auto">
            <a:xfrm>
              <a:off x="265113" y="5727700"/>
              <a:ext cx="3736975"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noEditPoints="1"/>
            </p:cNvSpPr>
            <p:nvPr/>
          </p:nvSpPr>
          <p:spPr bwMode="auto">
            <a:xfrm>
              <a:off x="2603501" y="5822950"/>
              <a:ext cx="192089" cy="280988"/>
            </a:xfrm>
            <a:custGeom>
              <a:avLst/>
              <a:gdLst/>
              <a:ahLst/>
              <a:cxnLst>
                <a:cxn ang="0">
                  <a:pos x="50" y="66"/>
                </a:cxn>
                <a:cxn ang="0">
                  <a:pos x="34" y="78"/>
                </a:cxn>
                <a:cxn ang="0">
                  <a:pos x="26" y="99"/>
                </a:cxn>
                <a:cxn ang="0">
                  <a:pos x="25" y="121"/>
                </a:cxn>
                <a:cxn ang="0">
                  <a:pos x="31" y="139"/>
                </a:cxn>
                <a:cxn ang="0">
                  <a:pos x="43" y="153"/>
                </a:cxn>
                <a:cxn ang="0">
                  <a:pos x="61" y="158"/>
                </a:cxn>
                <a:cxn ang="0">
                  <a:pos x="81" y="152"/>
                </a:cxn>
                <a:cxn ang="0">
                  <a:pos x="93" y="135"/>
                </a:cxn>
                <a:cxn ang="0">
                  <a:pos x="97" y="112"/>
                </a:cxn>
                <a:cxn ang="0">
                  <a:pos x="93" y="88"/>
                </a:cxn>
                <a:cxn ang="0">
                  <a:pos x="81" y="71"/>
                </a:cxn>
                <a:cxn ang="0">
                  <a:pos x="61" y="65"/>
                </a:cxn>
                <a:cxn ang="0">
                  <a:pos x="24" y="0"/>
                </a:cxn>
                <a:cxn ang="0">
                  <a:pos x="25" y="63"/>
                </a:cxn>
                <a:cxn ang="0">
                  <a:pos x="30" y="57"/>
                </a:cxn>
                <a:cxn ang="0">
                  <a:pos x="43" y="50"/>
                </a:cxn>
                <a:cxn ang="0">
                  <a:pos x="63" y="45"/>
                </a:cxn>
                <a:cxn ang="0">
                  <a:pos x="89" y="51"/>
                </a:cxn>
                <a:cxn ang="0">
                  <a:pos x="109" y="68"/>
                </a:cxn>
                <a:cxn ang="0">
                  <a:pos x="119" y="95"/>
                </a:cxn>
                <a:cxn ang="0">
                  <a:pos x="119" y="129"/>
                </a:cxn>
                <a:cxn ang="0">
                  <a:pos x="109" y="155"/>
                </a:cxn>
                <a:cxn ang="0">
                  <a:pos x="89" y="171"/>
                </a:cxn>
                <a:cxn ang="0">
                  <a:pos x="63" y="177"/>
                </a:cxn>
                <a:cxn ang="0">
                  <a:pos x="42" y="173"/>
                </a:cxn>
                <a:cxn ang="0">
                  <a:pos x="29" y="164"/>
                </a:cxn>
                <a:cxn ang="0">
                  <a:pos x="24" y="157"/>
                </a:cxn>
                <a:cxn ang="0">
                  <a:pos x="22" y="174"/>
                </a:cxn>
                <a:cxn ang="0">
                  <a:pos x="0" y="170"/>
                </a:cxn>
                <a:cxn ang="0">
                  <a:pos x="2" y="153"/>
                </a:cxn>
                <a:cxn ang="0">
                  <a:pos x="2" y="0"/>
                </a:cxn>
              </a:cxnLst>
              <a:rect l="0" t="0" r="r" b="b"/>
              <a:pathLst>
                <a:path w="121" h="177">
                  <a:moveTo>
                    <a:pt x="61" y="65"/>
                  </a:moveTo>
                  <a:lnTo>
                    <a:pt x="50" y="66"/>
                  </a:lnTo>
                  <a:lnTo>
                    <a:pt x="41" y="71"/>
                  </a:lnTo>
                  <a:lnTo>
                    <a:pt x="34" y="78"/>
                  </a:lnTo>
                  <a:lnTo>
                    <a:pt x="29" y="87"/>
                  </a:lnTo>
                  <a:lnTo>
                    <a:pt x="26" y="99"/>
                  </a:lnTo>
                  <a:lnTo>
                    <a:pt x="24" y="112"/>
                  </a:lnTo>
                  <a:lnTo>
                    <a:pt x="25" y="121"/>
                  </a:lnTo>
                  <a:lnTo>
                    <a:pt x="27" y="131"/>
                  </a:lnTo>
                  <a:lnTo>
                    <a:pt x="31" y="139"/>
                  </a:lnTo>
                  <a:lnTo>
                    <a:pt x="36" y="147"/>
                  </a:lnTo>
                  <a:lnTo>
                    <a:pt x="43" y="153"/>
                  </a:lnTo>
                  <a:lnTo>
                    <a:pt x="51" y="157"/>
                  </a:lnTo>
                  <a:lnTo>
                    <a:pt x="61" y="158"/>
                  </a:lnTo>
                  <a:lnTo>
                    <a:pt x="72" y="157"/>
                  </a:lnTo>
                  <a:lnTo>
                    <a:pt x="81" y="152"/>
                  </a:lnTo>
                  <a:lnTo>
                    <a:pt x="88" y="144"/>
                  </a:lnTo>
                  <a:lnTo>
                    <a:pt x="93" y="135"/>
                  </a:lnTo>
                  <a:lnTo>
                    <a:pt x="96" y="123"/>
                  </a:lnTo>
                  <a:lnTo>
                    <a:pt x="97" y="112"/>
                  </a:lnTo>
                  <a:lnTo>
                    <a:pt x="96" y="99"/>
                  </a:lnTo>
                  <a:lnTo>
                    <a:pt x="93" y="88"/>
                  </a:lnTo>
                  <a:lnTo>
                    <a:pt x="88" y="79"/>
                  </a:lnTo>
                  <a:lnTo>
                    <a:pt x="81" y="71"/>
                  </a:lnTo>
                  <a:lnTo>
                    <a:pt x="72" y="66"/>
                  </a:lnTo>
                  <a:lnTo>
                    <a:pt x="61" y="65"/>
                  </a:lnTo>
                  <a:close/>
                  <a:moveTo>
                    <a:pt x="2" y="0"/>
                  </a:moveTo>
                  <a:lnTo>
                    <a:pt x="24" y="0"/>
                  </a:lnTo>
                  <a:lnTo>
                    <a:pt x="24" y="63"/>
                  </a:lnTo>
                  <a:lnTo>
                    <a:pt x="25" y="63"/>
                  </a:lnTo>
                  <a:lnTo>
                    <a:pt x="27" y="61"/>
                  </a:lnTo>
                  <a:lnTo>
                    <a:pt x="30" y="57"/>
                  </a:lnTo>
                  <a:lnTo>
                    <a:pt x="36" y="53"/>
                  </a:lnTo>
                  <a:lnTo>
                    <a:pt x="43" y="50"/>
                  </a:lnTo>
                  <a:lnTo>
                    <a:pt x="51" y="47"/>
                  </a:lnTo>
                  <a:lnTo>
                    <a:pt x="63" y="45"/>
                  </a:lnTo>
                  <a:lnTo>
                    <a:pt x="77" y="47"/>
                  </a:lnTo>
                  <a:lnTo>
                    <a:pt x="89" y="51"/>
                  </a:lnTo>
                  <a:lnTo>
                    <a:pt x="100" y="59"/>
                  </a:lnTo>
                  <a:lnTo>
                    <a:pt x="109" y="68"/>
                  </a:lnTo>
                  <a:lnTo>
                    <a:pt x="115" y="80"/>
                  </a:lnTo>
                  <a:lnTo>
                    <a:pt x="119" y="95"/>
                  </a:lnTo>
                  <a:lnTo>
                    <a:pt x="121" y="112"/>
                  </a:lnTo>
                  <a:lnTo>
                    <a:pt x="119" y="129"/>
                  </a:lnTo>
                  <a:lnTo>
                    <a:pt x="115" y="143"/>
                  </a:lnTo>
                  <a:lnTo>
                    <a:pt x="109" y="155"/>
                  </a:lnTo>
                  <a:lnTo>
                    <a:pt x="100" y="165"/>
                  </a:lnTo>
                  <a:lnTo>
                    <a:pt x="89" y="171"/>
                  </a:lnTo>
                  <a:lnTo>
                    <a:pt x="76" y="176"/>
                  </a:lnTo>
                  <a:lnTo>
                    <a:pt x="63" y="177"/>
                  </a:lnTo>
                  <a:lnTo>
                    <a:pt x="51" y="176"/>
                  </a:lnTo>
                  <a:lnTo>
                    <a:pt x="42" y="173"/>
                  </a:lnTo>
                  <a:lnTo>
                    <a:pt x="35" y="168"/>
                  </a:lnTo>
                  <a:lnTo>
                    <a:pt x="29" y="164"/>
                  </a:lnTo>
                  <a:lnTo>
                    <a:pt x="27" y="160"/>
                  </a:lnTo>
                  <a:lnTo>
                    <a:pt x="24" y="157"/>
                  </a:lnTo>
                  <a:lnTo>
                    <a:pt x="24" y="157"/>
                  </a:lnTo>
                  <a:lnTo>
                    <a:pt x="22" y="174"/>
                  </a:lnTo>
                  <a:lnTo>
                    <a:pt x="0" y="174"/>
                  </a:lnTo>
                  <a:lnTo>
                    <a:pt x="0" y="170"/>
                  </a:lnTo>
                  <a:lnTo>
                    <a:pt x="1" y="163"/>
                  </a:lnTo>
                  <a:lnTo>
                    <a:pt x="2" y="153"/>
                  </a:lnTo>
                  <a:lnTo>
                    <a:pt x="2" y="141"/>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2797177" y="5899150"/>
              <a:ext cx="195263" cy="276225"/>
            </a:xfrm>
            <a:custGeom>
              <a:avLst/>
              <a:gdLst/>
              <a:ahLst/>
              <a:cxnLst>
                <a:cxn ang="0">
                  <a:pos x="0" y="0"/>
                </a:cxn>
                <a:cxn ang="0">
                  <a:pos x="26" y="0"/>
                </a:cxn>
                <a:cxn ang="0">
                  <a:pos x="64" y="98"/>
                </a:cxn>
                <a:cxn ang="0">
                  <a:pos x="64" y="98"/>
                </a:cxn>
                <a:cxn ang="0">
                  <a:pos x="99" y="0"/>
                </a:cxn>
                <a:cxn ang="0">
                  <a:pos x="123" y="0"/>
                </a:cxn>
                <a:cxn ang="0">
                  <a:pos x="112" y="29"/>
                </a:cxn>
                <a:cxn ang="0">
                  <a:pos x="103" y="53"/>
                </a:cxn>
                <a:cxn ang="0">
                  <a:pos x="95" y="75"/>
                </a:cxn>
                <a:cxn ang="0">
                  <a:pos x="89" y="92"/>
                </a:cxn>
                <a:cxn ang="0">
                  <a:pos x="84" y="106"/>
                </a:cxn>
                <a:cxn ang="0">
                  <a:pos x="76" y="124"/>
                </a:cxn>
                <a:cxn ang="0">
                  <a:pos x="75" y="129"/>
                </a:cxn>
                <a:cxn ang="0">
                  <a:pos x="74" y="130"/>
                </a:cxn>
                <a:cxn ang="0">
                  <a:pos x="69" y="143"/>
                </a:cxn>
                <a:cxn ang="0">
                  <a:pos x="65" y="153"/>
                </a:cxn>
                <a:cxn ang="0">
                  <a:pos x="60" y="162"/>
                </a:cxn>
                <a:cxn ang="0">
                  <a:pos x="54" y="168"/>
                </a:cxn>
                <a:cxn ang="0">
                  <a:pos x="46" y="173"/>
                </a:cxn>
                <a:cxn ang="0">
                  <a:pos x="37" y="174"/>
                </a:cxn>
                <a:cxn ang="0">
                  <a:pos x="30" y="174"/>
                </a:cxn>
                <a:cxn ang="0">
                  <a:pos x="24" y="174"/>
                </a:cxn>
                <a:cxn ang="0">
                  <a:pos x="22" y="173"/>
                </a:cxn>
                <a:cxn ang="0">
                  <a:pos x="22" y="154"/>
                </a:cxn>
                <a:cxn ang="0">
                  <a:pos x="23" y="154"/>
                </a:cxn>
                <a:cxn ang="0">
                  <a:pos x="25" y="155"/>
                </a:cxn>
                <a:cxn ang="0">
                  <a:pos x="30" y="155"/>
                </a:cxn>
                <a:cxn ang="0">
                  <a:pos x="36" y="154"/>
                </a:cxn>
                <a:cxn ang="0">
                  <a:pos x="41" y="151"/>
                </a:cxn>
                <a:cxn ang="0">
                  <a:pos x="44" y="148"/>
                </a:cxn>
                <a:cxn ang="0">
                  <a:pos x="46" y="143"/>
                </a:cxn>
                <a:cxn ang="0">
                  <a:pos x="47" y="142"/>
                </a:cxn>
                <a:cxn ang="0">
                  <a:pos x="48" y="138"/>
                </a:cxn>
                <a:cxn ang="0">
                  <a:pos x="50" y="133"/>
                </a:cxn>
                <a:cxn ang="0">
                  <a:pos x="52" y="125"/>
                </a:cxn>
                <a:cxn ang="0">
                  <a:pos x="0" y="0"/>
                </a:cxn>
              </a:cxnLst>
              <a:rect l="0" t="0" r="r" b="b"/>
              <a:pathLst>
                <a:path w="123" h="174">
                  <a:moveTo>
                    <a:pt x="0" y="0"/>
                  </a:moveTo>
                  <a:lnTo>
                    <a:pt x="26" y="0"/>
                  </a:lnTo>
                  <a:lnTo>
                    <a:pt x="64" y="98"/>
                  </a:lnTo>
                  <a:lnTo>
                    <a:pt x="64" y="98"/>
                  </a:lnTo>
                  <a:lnTo>
                    <a:pt x="99" y="0"/>
                  </a:lnTo>
                  <a:lnTo>
                    <a:pt x="123" y="0"/>
                  </a:lnTo>
                  <a:lnTo>
                    <a:pt x="112" y="29"/>
                  </a:lnTo>
                  <a:lnTo>
                    <a:pt x="103" y="53"/>
                  </a:lnTo>
                  <a:lnTo>
                    <a:pt x="95" y="75"/>
                  </a:lnTo>
                  <a:lnTo>
                    <a:pt x="89" y="92"/>
                  </a:lnTo>
                  <a:lnTo>
                    <a:pt x="84" y="106"/>
                  </a:lnTo>
                  <a:lnTo>
                    <a:pt x="76" y="124"/>
                  </a:lnTo>
                  <a:lnTo>
                    <a:pt x="75" y="129"/>
                  </a:lnTo>
                  <a:lnTo>
                    <a:pt x="74" y="130"/>
                  </a:lnTo>
                  <a:lnTo>
                    <a:pt x="69" y="143"/>
                  </a:lnTo>
                  <a:lnTo>
                    <a:pt x="65" y="153"/>
                  </a:lnTo>
                  <a:lnTo>
                    <a:pt x="60" y="162"/>
                  </a:lnTo>
                  <a:lnTo>
                    <a:pt x="54" y="168"/>
                  </a:lnTo>
                  <a:lnTo>
                    <a:pt x="46" y="173"/>
                  </a:lnTo>
                  <a:lnTo>
                    <a:pt x="37" y="174"/>
                  </a:lnTo>
                  <a:lnTo>
                    <a:pt x="30" y="174"/>
                  </a:lnTo>
                  <a:lnTo>
                    <a:pt x="24" y="174"/>
                  </a:lnTo>
                  <a:lnTo>
                    <a:pt x="22" y="173"/>
                  </a:lnTo>
                  <a:lnTo>
                    <a:pt x="22" y="154"/>
                  </a:lnTo>
                  <a:lnTo>
                    <a:pt x="23" y="154"/>
                  </a:lnTo>
                  <a:lnTo>
                    <a:pt x="25" y="155"/>
                  </a:lnTo>
                  <a:lnTo>
                    <a:pt x="30" y="155"/>
                  </a:lnTo>
                  <a:lnTo>
                    <a:pt x="36" y="154"/>
                  </a:lnTo>
                  <a:lnTo>
                    <a:pt x="41" y="151"/>
                  </a:lnTo>
                  <a:lnTo>
                    <a:pt x="44" y="148"/>
                  </a:lnTo>
                  <a:lnTo>
                    <a:pt x="46" y="143"/>
                  </a:lnTo>
                  <a:lnTo>
                    <a:pt x="47" y="142"/>
                  </a:lnTo>
                  <a:lnTo>
                    <a:pt x="48" y="138"/>
                  </a:lnTo>
                  <a:lnTo>
                    <a:pt x="50" y="133"/>
                  </a:lnTo>
                  <a:lnTo>
                    <a:pt x="52" y="1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3089276" y="5818188"/>
              <a:ext cx="244476" cy="287339"/>
            </a:xfrm>
            <a:custGeom>
              <a:avLst/>
              <a:gdLst/>
              <a:ahLst/>
              <a:cxnLst>
                <a:cxn ang="0">
                  <a:pos x="99" y="1"/>
                </a:cxn>
                <a:cxn ang="0">
                  <a:pos x="124" y="10"/>
                </a:cxn>
                <a:cxn ang="0">
                  <a:pos x="140" y="24"/>
                </a:cxn>
                <a:cxn ang="0">
                  <a:pos x="149" y="40"/>
                </a:cxn>
                <a:cxn ang="0">
                  <a:pos x="153" y="55"/>
                </a:cxn>
                <a:cxn ang="0">
                  <a:pos x="129" y="61"/>
                </a:cxn>
                <a:cxn ang="0">
                  <a:pos x="126" y="45"/>
                </a:cxn>
                <a:cxn ang="0">
                  <a:pos x="115" y="31"/>
                </a:cxn>
                <a:cxn ang="0">
                  <a:pos x="96" y="20"/>
                </a:cxn>
                <a:cxn ang="0">
                  <a:pos x="69" y="20"/>
                </a:cxn>
                <a:cxn ang="0">
                  <a:pos x="47" y="31"/>
                </a:cxn>
                <a:cxn ang="0">
                  <a:pos x="32" y="51"/>
                </a:cxn>
                <a:cxn ang="0">
                  <a:pos x="25" y="76"/>
                </a:cxn>
                <a:cxn ang="0">
                  <a:pos x="26" y="107"/>
                </a:cxn>
                <a:cxn ang="0">
                  <a:pos x="36" y="136"/>
                </a:cxn>
                <a:cxn ang="0">
                  <a:pos x="55" y="155"/>
                </a:cxn>
                <a:cxn ang="0">
                  <a:pos x="83" y="162"/>
                </a:cxn>
                <a:cxn ang="0">
                  <a:pos x="105" y="157"/>
                </a:cxn>
                <a:cxn ang="0">
                  <a:pos x="119" y="143"/>
                </a:cxn>
                <a:cxn ang="0">
                  <a:pos x="127" y="127"/>
                </a:cxn>
                <a:cxn ang="0">
                  <a:pos x="130" y="112"/>
                </a:cxn>
                <a:cxn ang="0">
                  <a:pos x="154" y="118"/>
                </a:cxn>
                <a:cxn ang="0">
                  <a:pos x="150" y="135"/>
                </a:cxn>
                <a:cxn ang="0">
                  <a:pos x="140" y="153"/>
                </a:cxn>
                <a:cxn ang="0">
                  <a:pos x="124" y="169"/>
                </a:cxn>
                <a:cxn ang="0">
                  <a:pos x="99" y="180"/>
                </a:cxn>
                <a:cxn ang="0">
                  <a:pos x="65" y="180"/>
                </a:cxn>
                <a:cxn ang="0">
                  <a:pos x="34" y="167"/>
                </a:cxn>
                <a:cxn ang="0">
                  <a:pos x="13" y="143"/>
                </a:cxn>
                <a:cxn ang="0">
                  <a:pos x="2" y="110"/>
                </a:cxn>
                <a:cxn ang="0">
                  <a:pos x="2" y="71"/>
                </a:cxn>
                <a:cxn ang="0">
                  <a:pos x="13" y="38"/>
                </a:cxn>
                <a:cxn ang="0">
                  <a:pos x="35" y="14"/>
                </a:cxn>
                <a:cxn ang="0">
                  <a:pos x="65" y="1"/>
                </a:cxn>
              </a:cxnLst>
              <a:rect l="0" t="0" r="r" b="b"/>
              <a:pathLst>
                <a:path w="154" h="181">
                  <a:moveTo>
                    <a:pt x="83" y="0"/>
                  </a:moveTo>
                  <a:lnTo>
                    <a:pt x="99" y="1"/>
                  </a:lnTo>
                  <a:lnTo>
                    <a:pt x="112" y="5"/>
                  </a:lnTo>
                  <a:lnTo>
                    <a:pt x="124" y="10"/>
                  </a:lnTo>
                  <a:lnTo>
                    <a:pt x="132" y="17"/>
                  </a:lnTo>
                  <a:lnTo>
                    <a:pt x="140" y="24"/>
                  </a:lnTo>
                  <a:lnTo>
                    <a:pt x="145" y="32"/>
                  </a:lnTo>
                  <a:lnTo>
                    <a:pt x="149" y="40"/>
                  </a:lnTo>
                  <a:lnTo>
                    <a:pt x="151" y="48"/>
                  </a:lnTo>
                  <a:lnTo>
                    <a:pt x="153" y="55"/>
                  </a:lnTo>
                  <a:lnTo>
                    <a:pt x="154" y="61"/>
                  </a:lnTo>
                  <a:lnTo>
                    <a:pt x="129" y="61"/>
                  </a:lnTo>
                  <a:lnTo>
                    <a:pt x="128" y="54"/>
                  </a:lnTo>
                  <a:lnTo>
                    <a:pt x="126" y="45"/>
                  </a:lnTo>
                  <a:lnTo>
                    <a:pt x="121" y="37"/>
                  </a:lnTo>
                  <a:lnTo>
                    <a:pt x="115" y="31"/>
                  </a:lnTo>
                  <a:lnTo>
                    <a:pt x="106" y="24"/>
                  </a:lnTo>
                  <a:lnTo>
                    <a:pt x="96" y="20"/>
                  </a:lnTo>
                  <a:lnTo>
                    <a:pt x="83" y="19"/>
                  </a:lnTo>
                  <a:lnTo>
                    <a:pt x="69" y="20"/>
                  </a:lnTo>
                  <a:lnTo>
                    <a:pt x="57" y="25"/>
                  </a:lnTo>
                  <a:lnTo>
                    <a:pt x="47" y="31"/>
                  </a:lnTo>
                  <a:lnTo>
                    <a:pt x="39" y="40"/>
                  </a:lnTo>
                  <a:lnTo>
                    <a:pt x="32" y="51"/>
                  </a:lnTo>
                  <a:lnTo>
                    <a:pt x="28" y="62"/>
                  </a:lnTo>
                  <a:lnTo>
                    <a:pt x="25" y="76"/>
                  </a:lnTo>
                  <a:lnTo>
                    <a:pt x="24" y="90"/>
                  </a:lnTo>
                  <a:lnTo>
                    <a:pt x="26" y="107"/>
                  </a:lnTo>
                  <a:lnTo>
                    <a:pt x="29" y="123"/>
                  </a:lnTo>
                  <a:lnTo>
                    <a:pt x="36" y="136"/>
                  </a:lnTo>
                  <a:lnTo>
                    <a:pt x="44" y="146"/>
                  </a:lnTo>
                  <a:lnTo>
                    <a:pt x="55" y="155"/>
                  </a:lnTo>
                  <a:lnTo>
                    <a:pt x="68" y="160"/>
                  </a:lnTo>
                  <a:lnTo>
                    <a:pt x="83" y="162"/>
                  </a:lnTo>
                  <a:lnTo>
                    <a:pt x="95" y="160"/>
                  </a:lnTo>
                  <a:lnTo>
                    <a:pt x="105" y="157"/>
                  </a:lnTo>
                  <a:lnTo>
                    <a:pt x="113" y="151"/>
                  </a:lnTo>
                  <a:lnTo>
                    <a:pt x="119" y="143"/>
                  </a:lnTo>
                  <a:lnTo>
                    <a:pt x="124" y="136"/>
                  </a:lnTo>
                  <a:lnTo>
                    <a:pt x="127" y="127"/>
                  </a:lnTo>
                  <a:lnTo>
                    <a:pt x="129" y="119"/>
                  </a:lnTo>
                  <a:lnTo>
                    <a:pt x="130" y="112"/>
                  </a:lnTo>
                  <a:lnTo>
                    <a:pt x="154" y="112"/>
                  </a:lnTo>
                  <a:lnTo>
                    <a:pt x="154" y="118"/>
                  </a:lnTo>
                  <a:lnTo>
                    <a:pt x="152" y="126"/>
                  </a:lnTo>
                  <a:lnTo>
                    <a:pt x="150" y="135"/>
                  </a:lnTo>
                  <a:lnTo>
                    <a:pt x="146" y="144"/>
                  </a:lnTo>
                  <a:lnTo>
                    <a:pt x="140" y="153"/>
                  </a:lnTo>
                  <a:lnTo>
                    <a:pt x="133" y="162"/>
                  </a:lnTo>
                  <a:lnTo>
                    <a:pt x="124" y="169"/>
                  </a:lnTo>
                  <a:lnTo>
                    <a:pt x="113" y="176"/>
                  </a:lnTo>
                  <a:lnTo>
                    <a:pt x="99" y="180"/>
                  </a:lnTo>
                  <a:lnTo>
                    <a:pt x="83" y="181"/>
                  </a:lnTo>
                  <a:lnTo>
                    <a:pt x="65" y="180"/>
                  </a:lnTo>
                  <a:lnTo>
                    <a:pt x="49" y="174"/>
                  </a:lnTo>
                  <a:lnTo>
                    <a:pt x="34" y="167"/>
                  </a:lnTo>
                  <a:lnTo>
                    <a:pt x="22" y="157"/>
                  </a:lnTo>
                  <a:lnTo>
                    <a:pt x="13" y="143"/>
                  </a:lnTo>
                  <a:lnTo>
                    <a:pt x="6" y="128"/>
                  </a:lnTo>
                  <a:lnTo>
                    <a:pt x="2" y="110"/>
                  </a:lnTo>
                  <a:lnTo>
                    <a:pt x="0" y="90"/>
                  </a:lnTo>
                  <a:lnTo>
                    <a:pt x="2" y="71"/>
                  </a:lnTo>
                  <a:lnTo>
                    <a:pt x="6" y="54"/>
                  </a:lnTo>
                  <a:lnTo>
                    <a:pt x="13" y="38"/>
                  </a:lnTo>
                  <a:lnTo>
                    <a:pt x="23" y="25"/>
                  </a:lnTo>
                  <a:lnTo>
                    <a:pt x="35" y="14"/>
                  </a:lnTo>
                  <a:lnTo>
                    <a:pt x="49" y="6"/>
                  </a:lnTo>
                  <a:lnTo>
                    <a:pt x="65" y="1"/>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noEditPoints="1"/>
            </p:cNvSpPr>
            <p:nvPr/>
          </p:nvSpPr>
          <p:spPr bwMode="auto">
            <a:xfrm>
              <a:off x="3362327" y="5822950"/>
              <a:ext cx="36514" cy="276225"/>
            </a:xfrm>
            <a:custGeom>
              <a:avLst/>
              <a:gdLst/>
              <a:ahLst/>
              <a:cxnLst>
                <a:cxn ang="0">
                  <a:pos x="1" y="48"/>
                </a:cxn>
                <a:cxn ang="0">
                  <a:pos x="23" y="48"/>
                </a:cxn>
                <a:cxn ang="0">
                  <a:pos x="23" y="174"/>
                </a:cxn>
                <a:cxn ang="0">
                  <a:pos x="1" y="174"/>
                </a:cxn>
                <a:cxn ang="0">
                  <a:pos x="1" y="48"/>
                </a:cxn>
                <a:cxn ang="0">
                  <a:pos x="0" y="0"/>
                </a:cxn>
                <a:cxn ang="0">
                  <a:pos x="23" y="0"/>
                </a:cxn>
                <a:cxn ang="0">
                  <a:pos x="23" y="24"/>
                </a:cxn>
                <a:cxn ang="0">
                  <a:pos x="0" y="24"/>
                </a:cxn>
                <a:cxn ang="0">
                  <a:pos x="0" y="0"/>
                </a:cxn>
              </a:cxnLst>
              <a:rect l="0" t="0" r="r" b="b"/>
              <a:pathLst>
                <a:path w="23" h="174">
                  <a:moveTo>
                    <a:pt x="1" y="48"/>
                  </a:moveTo>
                  <a:lnTo>
                    <a:pt x="23" y="48"/>
                  </a:lnTo>
                  <a:lnTo>
                    <a:pt x="23" y="174"/>
                  </a:lnTo>
                  <a:lnTo>
                    <a:pt x="1" y="174"/>
                  </a:lnTo>
                  <a:lnTo>
                    <a:pt x="1" y="48"/>
                  </a:lnTo>
                  <a:close/>
                  <a:moveTo>
                    <a:pt x="0" y="0"/>
                  </a:moveTo>
                  <a:lnTo>
                    <a:pt x="23" y="0"/>
                  </a:lnTo>
                  <a:lnTo>
                    <a:pt x="23" y="24"/>
                  </a:lnTo>
                  <a:lnTo>
                    <a:pt x="0"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3425826" y="5894389"/>
              <a:ext cx="168276" cy="209549"/>
            </a:xfrm>
            <a:custGeom>
              <a:avLst/>
              <a:gdLst/>
              <a:ahLst/>
              <a:cxnLst>
                <a:cxn ang="0">
                  <a:pos x="66" y="1"/>
                </a:cxn>
                <a:cxn ang="0">
                  <a:pos x="86" y="9"/>
                </a:cxn>
                <a:cxn ang="0">
                  <a:pos x="97" y="21"/>
                </a:cxn>
                <a:cxn ang="0">
                  <a:pos x="102" y="34"/>
                </a:cxn>
                <a:cxn ang="0">
                  <a:pos x="80" y="40"/>
                </a:cxn>
                <a:cxn ang="0">
                  <a:pos x="76" y="28"/>
                </a:cxn>
                <a:cxn ang="0">
                  <a:pos x="62" y="20"/>
                </a:cxn>
                <a:cxn ang="0">
                  <a:pos x="41" y="20"/>
                </a:cxn>
                <a:cxn ang="0">
                  <a:pos x="29" y="28"/>
                </a:cxn>
                <a:cxn ang="0">
                  <a:pos x="29" y="40"/>
                </a:cxn>
                <a:cxn ang="0">
                  <a:pos x="40" y="48"/>
                </a:cxn>
                <a:cxn ang="0">
                  <a:pos x="59" y="55"/>
                </a:cxn>
                <a:cxn ang="0">
                  <a:pos x="86" y="64"/>
                </a:cxn>
                <a:cxn ang="0">
                  <a:pos x="101" y="76"/>
                </a:cxn>
                <a:cxn ang="0">
                  <a:pos x="106" y="94"/>
                </a:cxn>
                <a:cxn ang="0">
                  <a:pos x="103" y="111"/>
                </a:cxn>
                <a:cxn ang="0">
                  <a:pos x="90" y="123"/>
                </a:cxn>
                <a:cxn ang="0">
                  <a:pos x="68" y="132"/>
                </a:cxn>
                <a:cxn ang="0">
                  <a:pos x="38" y="131"/>
                </a:cxn>
                <a:cxn ang="0">
                  <a:pos x="16" y="123"/>
                </a:cxn>
                <a:cxn ang="0">
                  <a:pos x="4" y="107"/>
                </a:cxn>
                <a:cxn ang="0">
                  <a:pos x="0" y="88"/>
                </a:cxn>
                <a:cxn ang="0">
                  <a:pos x="24" y="96"/>
                </a:cxn>
                <a:cxn ang="0">
                  <a:pos x="34" y="109"/>
                </a:cxn>
                <a:cxn ang="0">
                  <a:pos x="53" y="114"/>
                </a:cxn>
                <a:cxn ang="0">
                  <a:pos x="73" y="110"/>
                </a:cxn>
                <a:cxn ang="0">
                  <a:pos x="82" y="102"/>
                </a:cxn>
                <a:cxn ang="0">
                  <a:pos x="81" y="90"/>
                </a:cxn>
                <a:cxn ang="0">
                  <a:pos x="65" y="79"/>
                </a:cxn>
                <a:cxn ang="0">
                  <a:pos x="41" y="72"/>
                </a:cxn>
                <a:cxn ang="0">
                  <a:pos x="22" y="64"/>
                </a:cxn>
                <a:cxn ang="0">
                  <a:pos x="9" y="53"/>
                </a:cxn>
                <a:cxn ang="0">
                  <a:pos x="4" y="34"/>
                </a:cxn>
                <a:cxn ang="0">
                  <a:pos x="9" y="17"/>
                </a:cxn>
                <a:cxn ang="0">
                  <a:pos x="24" y="5"/>
                </a:cxn>
                <a:cxn ang="0">
                  <a:pos x="51" y="0"/>
                </a:cxn>
              </a:cxnLst>
              <a:rect l="0" t="0" r="r" b="b"/>
              <a:pathLst>
                <a:path w="106" h="132">
                  <a:moveTo>
                    <a:pt x="51" y="0"/>
                  </a:moveTo>
                  <a:lnTo>
                    <a:pt x="66" y="1"/>
                  </a:lnTo>
                  <a:lnTo>
                    <a:pt x="77" y="4"/>
                  </a:lnTo>
                  <a:lnTo>
                    <a:pt x="86" y="9"/>
                  </a:lnTo>
                  <a:lnTo>
                    <a:pt x="93" y="14"/>
                  </a:lnTo>
                  <a:lnTo>
                    <a:pt x="97" y="21"/>
                  </a:lnTo>
                  <a:lnTo>
                    <a:pt x="100" y="28"/>
                  </a:lnTo>
                  <a:lnTo>
                    <a:pt x="102" y="34"/>
                  </a:lnTo>
                  <a:lnTo>
                    <a:pt x="103" y="40"/>
                  </a:lnTo>
                  <a:lnTo>
                    <a:pt x="80" y="40"/>
                  </a:lnTo>
                  <a:lnTo>
                    <a:pt x="79" y="34"/>
                  </a:lnTo>
                  <a:lnTo>
                    <a:pt x="76" y="28"/>
                  </a:lnTo>
                  <a:lnTo>
                    <a:pt x="70" y="23"/>
                  </a:lnTo>
                  <a:lnTo>
                    <a:pt x="62" y="20"/>
                  </a:lnTo>
                  <a:lnTo>
                    <a:pt x="52" y="19"/>
                  </a:lnTo>
                  <a:lnTo>
                    <a:pt x="41" y="20"/>
                  </a:lnTo>
                  <a:lnTo>
                    <a:pt x="34" y="22"/>
                  </a:lnTo>
                  <a:lnTo>
                    <a:pt x="29" y="28"/>
                  </a:lnTo>
                  <a:lnTo>
                    <a:pt x="27" y="34"/>
                  </a:lnTo>
                  <a:lnTo>
                    <a:pt x="29" y="40"/>
                  </a:lnTo>
                  <a:lnTo>
                    <a:pt x="33" y="45"/>
                  </a:lnTo>
                  <a:lnTo>
                    <a:pt x="40" y="48"/>
                  </a:lnTo>
                  <a:lnTo>
                    <a:pt x="49" y="52"/>
                  </a:lnTo>
                  <a:lnTo>
                    <a:pt x="59" y="55"/>
                  </a:lnTo>
                  <a:lnTo>
                    <a:pt x="77" y="61"/>
                  </a:lnTo>
                  <a:lnTo>
                    <a:pt x="86" y="64"/>
                  </a:lnTo>
                  <a:lnTo>
                    <a:pt x="94" y="70"/>
                  </a:lnTo>
                  <a:lnTo>
                    <a:pt x="101" y="76"/>
                  </a:lnTo>
                  <a:lnTo>
                    <a:pt x="105" y="84"/>
                  </a:lnTo>
                  <a:lnTo>
                    <a:pt x="106" y="94"/>
                  </a:lnTo>
                  <a:lnTo>
                    <a:pt x="106" y="103"/>
                  </a:lnTo>
                  <a:lnTo>
                    <a:pt x="103" y="111"/>
                  </a:lnTo>
                  <a:lnTo>
                    <a:pt x="98" y="118"/>
                  </a:lnTo>
                  <a:lnTo>
                    <a:pt x="90" y="123"/>
                  </a:lnTo>
                  <a:lnTo>
                    <a:pt x="81" y="129"/>
                  </a:lnTo>
                  <a:lnTo>
                    <a:pt x="68" y="132"/>
                  </a:lnTo>
                  <a:lnTo>
                    <a:pt x="52" y="132"/>
                  </a:lnTo>
                  <a:lnTo>
                    <a:pt x="38" y="131"/>
                  </a:lnTo>
                  <a:lnTo>
                    <a:pt x="26" y="128"/>
                  </a:lnTo>
                  <a:lnTo>
                    <a:pt x="16" y="123"/>
                  </a:lnTo>
                  <a:lnTo>
                    <a:pt x="9" y="115"/>
                  </a:lnTo>
                  <a:lnTo>
                    <a:pt x="4" y="107"/>
                  </a:lnTo>
                  <a:lnTo>
                    <a:pt x="1" y="98"/>
                  </a:lnTo>
                  <a:lnTo>
                    <a:pt x="0" y="88"/>
                  </a:lnTo>
                  <a:lnTo>
                    <a:pt x="23" y="88"/>
                  </a:lnTo>
                  <a:lnTo>
                    <a:pt x="24" y="96"/>
                  </a:lnTo>
                  <a:lnTo>
                    <a:pt x="28" y="104"/>
                  </a:lnTo>
                  <a:lnTo>
                    <a:pt x="34" y="109"/>
                  </a:lnTo>
                  <a:lnTo>
                    <a:pt x="42" y="112"/>
                  </a:lnTo>
                  <a:lnTo>
                    <a:pt x="53" y="114"/>
                  </a:lnTo>
                  <a:lnTo>
                    <a:pt x="64" y="113"/>
                  </a:lnTo>
                  <a:lnTo>
                    <a:pt x="73" y="110"/>
                  </a:lnTo>
                  <a:lnTo>
                    <a:pt x="79" y="107"/>
                  </a:lnTo>
                  <a:lnTo>
                    <a:pt x="82" y="102"/>
                  </a:lnTo>
                  <a:lnTo>
                    <a:pt x="83" y="97"/>
                  </a:lnTo>
                  <a:lnTo>
                    <a:pt x="81" y="90"/>
                  </a:lnTo>
                  <a:lnTo>
                    <a:pt x="75" y="84"/>
                  </a:lnTo>
                  <a:lnTo>
                    <a:pt x="65" y="79"/>
                  </a:lnTo>
                  <a:lnTo>
                    <a:pt x="51" y="75"/>
                  </a:lnTo>
                  <a:lnTo>
                    <a:pt x="41" y="72"/>
                  </a:lnTo>
                  <a:lnTo>
                    <a:pt x="31" y="68"/>
                  </a:lnTo>
                  <a:lnTo>
                    <a:pt x="22" y="64"/>
                  </a:lnTo>
                  <a:lnTo>
                    <a:pt x="15" y="59"/>
                  </a:lnTo>
                  <a:lnTo>
                    <a:pt x="9" y="53"/>
                  </a:lnTo>
                  <a:lnTo>
                    <a:pt x="5" y="44"/>
                  </a:lnTo>
                  <a:lnTo>
                    <a:pt x="4" y="34"/>
                  </a:lnTo>
                  <a:lnTo>
                    <a:pt x="5" y="25"/>
                  </a:lnTo>
                  <a:lnTo>
                    <a:pt x="9" y="17"/>
                  </a:lnTo>
                  <a:lnTo>
                    <a:pt x="15" y="10"/>
                  </a:lnTo>
                  <a:lnTo>
                    <a:pt x="24" y="5"/>
                  </a:lnTo>
                  <a:lnTo>
                    <a:pt x="36" y="2"/>
                  </a:lnTo>
                  <a:lnTo>
                    <a:pt x="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3609977" y="5894389"/>
              <a:ext cx="177800" cy="209549"/>
            </a:xfrm>
            <a:custGeom>
              <a:avLst/>
              <a:gdLst/>
              <a:ahLst/>
              <a:cxnLst>
                <a:cxn ang="0">
                  <a:pos x="60" y="0"/>
                </a:cxn>
                <a:cxn ang="0">
                  <a:pos x="72" y="1"/>
                </a:cxn>
                <a:cxn ang="0">
                  <a:pos x="83" y="4"/>
                </a:cxn>
                <a:cxn ang="0">
                  <a:pos x="92" y="8"/>
                </a:cxn>
                <a:cxn ang="0">
                  <a:pos x="98" y="14"/>
                </a:cxn>
                <a:cxn ang="0">
                  <a:pos x="104" y="20"/>
                </a:cxn>
                <a:cxn ang="0">
                  <a:pos x="107" y="25"/>
                </a:cxn>
                <a:cxn ang="0">
                  <a:pos x="109" y="31"/>
                </a:cxn>
                <a:cxn ang="0">
                  <a:pos x="111" y="36"/>
                </a:cxn>
                <a:cxn ang="0">
                  <a:pos x="112" y="40"/>
                </a:cxn>
                <a:cxn ang="0">
                  <a:pos x="89" y="40"/>
                </a:cxn>
                <a:cxn ang="0">
                  <a:pos x="87" y="34"/>
                </a:cxn>
                <a:cxn ang="0">
                  <a:pos x="82" y="28"/>
                </a:cxn>
                <a:cxn ang="0">
                  <a:pos x="77" y="24"/>
                </a:cxn>
                <a:cxn ang="0">
                  <a:pos x="70" y="20"/>
                </a:cxn>
                <a:cxn ang="0">
                  <a:pos x="60" y="20"/>
                </a:cxn>
                <a:cxn ang="0">
                  <a:pos x="50" y="21"/>
                </a:cxn>
                <a:cxn ang="0">
                  <a:pos x="40" y="26"/>
                </a:cxn>
                <a:cxn ang="0">
                  <a:pos x="33" y="33"/>
                </a:cxn>
                <a:cxn ang="0">
                  <a:pos x="27" y="42"/>
                </a:cxn>
                <a:cxn ang="0">
                  <a:pos x="25" y="54"/>
                </a:cxn>
                <a:cxn ang="0">
                  <a:pos x="23" y="67"/>
                </a:cxn>
                <a:cxn ang="0">
                  <a:pos x="24" y="76"/>
                </a:cxn>
                <a:cxn ang="0">
                  <a:pos x="26" y="86"/>
                </a:cxn>
                <a:cxn ang="0">
                  <a:pos x="30" y="94"/>
                </a:cxn>
                <a:cxn ang="0">
                  <a:pos x="35" y="102"/>
                </a:cxn>
                <a:cxn ang="0">
                  <a:pos x="42" y="108"/>
                </a:cxn>
                <a:cxn ang="0">
                  <a:pos x="50" y="112"/>
                </a:cxn>
                <a:cxn ang="0">
                  <a:pos x="60" y="113"/>
                </a:cxn>
                <a:cxn ang="0">
                  <a:pos x="69" y="112"/>
                </a:cxn>
                <a:cxn ang="0">
                  <a:pos x="76" y="109"/>
                </a:cxn>
                <a:cxn ang="0">
                  <a:pos x="81" y="105"/>
                </a:cxn>
                <a:cxn ang="0">
                  <a:pos x="85" y="101"/>
                </a:cxn>
                <a:cxn ang="0">
                  <a:pos x="89" y="92"/>
                </a:cxn>
                <a:cxn ang="0">
                  <a:pos x="90" y="88"/>
                </a:cxn>
                <a:cxn ang="0">
                  <a:pos x="112" y="88"/>
                </a:cxn>
                <a:cxn ang="0">
                  <a:pos x="112" y="92"/>
                </a:cxn>
                <a:cxn ang="0">
                  <a:pos x="110" y="98"/>
                </a:cxn>
                <a:cxn ang="0">
                  <a:pos x="107" y="104"/>
                </a:cxn>
                <a:cxn ang="0">
                  <a:pos x="104" y="111"/>
                </a:cxn>
                <a:cxn ang="0">
                  <a:pos x="99" y="118"/>
                </a:cxn>
                <a:cxn ang="0">
                  <a:pos x="92" y="123"/>
                </a:cxn>
                <a:cxn ang="0">
                  <a:pos x="83" y="128"/>
                </a:cxn>
                <a:cxn ang="0">
                  <a:pos x="72" y="131"/>
                </a:cxn>
                <a:cxn ang="0">
                  <a:pos x="60" y="132"/>
                </a:cxn>
                <a:cxn ang="0">
                  <a:pos x="45" y="131"/>
                </a:cxn>
                <a:cxn ang="0">
                  <a:pos x="32" y="126"/>
                </a:cxn>
                <a:cxn ang="0">
                  <a:pos x="22" y="119"/>
                </a:cxn>
                <a:cxn ang="0">
                  <a:pos x="12" y="109"/>
                </a:cxn>
                <a:cxn ang="0">
                  <a:pos x="5" y="97"/>
                </a:cxn>
                <a:cxn ang="0">
                  <a:pos x="1" y="83"/>
                </a:cxn>
                <a:cxn ang="0">
                  <a:pos x="0" y="67"/>
                </a:cxn>
                <a:cxn ang="0">
                  <a:pos x="1" y="50"/>
                </a:cxn>
                <a:cxn ang="0">
                  <a:pos x="5" y="35"/>
                </a:cxn>
                <a:cxn ang="0">
                  <a:pos x="12" y="23"/>
                </a:cxn>
                <a:cxn ang="0">
                  <a:pos x="22" y="14"/>
                </a:cxn>
                <a:cxn ang="0">
                  <a:pos x="32" y="6"/>
                </a:cxn>
                <a:cxn ang="0">
                  <a:pos x="45" y="2"/>
                </a:cxn>
                <a:cxn ang="0">
                  <a:pos x="60" y="0"/>
                </a:cxn>
              </a:cxnLst>
              <a:rect l="0" t="0" r="r" b="b"/>
              <a:pathLst>
                <a:path w="112" h="132">
                  <a:moveTo>
                    <a:pt x="60" y="0"/>
                  </a:moveTo>
                  <a:lnTo>
                    <a:pt x="72" y="1"/>
                  </a:lnTo>
                  <a:lnTo>
                    <a:pt x="83" y="4"/>
                  </a:lnTo>
                  <a:lnTo>
                    <a:pt x="92" y="8"/>
                  </a:lnTo>
                  <a:lnTo>
                    <a:pt x="98" y="14"/>
                  </a:lnTo>
                  <a:lnTo>
                    <a:pt x="104" y="20"/>
                  </a:lnTo>
                  <a:lnTo>
                    <a:pt x="107" y="25"/>
                  </a:lnTo>
                  <a:lnTo>
                    <a:pt x="109" y="31"/>
                  </a:lnTo>
                  <a:lnTo>
                    <a:pt x="111" y="36"/>
                  </a:lnTo>
                  <a:lnTo>
                    <a:pt x="112" y="40"/>
                  </a:lnTo>
                  <a:lnTo>
                    <a:pt x="89" y="40"/>
                  </a:lnTo>
                  <a:lnTo>
                    <a:pt x="87" y="34"/>
                  </a:lnTo>
                  <a:lnTo>
                    <a:pt x="82" y="28"/>
                  </a:lnTo>
                  <a:lnTo>
                    <a:pt x="77" y="24"/>
                  </a:lnTo>
                  <a:lnTo>
                    <a:pt x="70" y="20"/>
                  </a:lnTo>
                  <a:lnTo>
                    <a:pt x="60" y="20"/>
                  </a:lnTo>
                  <a:lnTo>
                    <a:pt x="50" y="21"/>
                  </a:lnTo>
                  <a:lnTo>
                    <a:pt x="40" y="26"/>
                  </a:lnTo>
                  <a:lnTo>
                    <a:pt x="33" y="33"/>
                  </a:lnTo>
                  <a:lnTo>
                    <a:pt x="27" y="42"/>
                  </a:lnTo>
                  <a:lnTo>
                    <a:pt x="25" y="54"/>
                  </a:lnTo>
                  <a:lnTo>
                    <a:pt x="23" y="67"/>
                  </a:lnTo>
                  <a:lnTo>
                    <a:pt x="24" y="76"/>
                  </a:lnTo>
                  <a:lnTo>
                    <a:pt x="26" y="86"/>
                  </a:lnTo>
                  <a:lnTo>
                    <a:pt x="30" y="94"/>
                  </a:lnTo>
                  <a:lnTo>
                    <a:pt x="35" y="102"/>
                  </a:lnTo>
                  <a:lnTo>
                    <a:pt x="42" y="108"/>
                  </a:lnTo>
                  <a:lnTo>
                    <a:pt x="50" y="112"/>
                  </a:lnTo>
                  <a:lnTo>
                    <a:pt x="60" y="113"/>
                  </a:lnTo>
                  <a:lnTo>
                    <a:pt x="69" y="112"/>
                  </a:lnTo>
                  <a:lnTo>
                    <a:pt x="76" y="109"/>
                  </a:lnTo>
                  <a:lnTo>
                    <a:pt x="81" y="105"/>
                  </a:lnTo>
                  <a:lnTo>
                    <a:pt x="85" y="101"/>
                  </a:lnTo>
                  <a:lnTo>
                    <a:pt x="89" y="92"/>
                  </a:lnTo>
                  <a:lnTo>
                    <a:pt x="90" y="88"/>
                  </a:lnTo>
                  <a:lnTo>
                    <a:pt x="112" y="88"/>
                  </a:lnTo>
                  <a:lnTo>
                    <a:pt x="112" y="92"/>
                  </a:lnTo>
                  <a:lnTo>
                    <a:pt x="110" y="98"/>
                  </a:lnTo>
                  <a:lnTo>
                    <a:pt x="107" y="104"/>
                  </a:lnTo>
                  <a:lnTo>
                    <a:pt x="104" y="111"/>
                  </a:lnTo>
                  <a:lnTo>
                    <a:pt x="99" y="118"/>
                  </a:lnTo>
                  <a:lnTo>
                    <a:pt x="92" y="123"/>
                  </a:lnTo>
                  <a:lnTo>
                    <a:pt x="83" y="128"/>
                  </a:lnTo>
                  <a:lnTo>
                    <a:pt x="72" y="131"/>
                  </a:lnTo>
                  <a:lnTo>
                    <a:pt x="60" y="132"/>
                  </a:lnTo>
                  <a:lnTo>
                    <a:pt x="45" y="131"/>
                  </a:lnTo>
                  <a:lnTo>
                    <a:pt x="32" y="126"/>
                  </a:lnTo>
                  <a:lnTo>
                    <a:pt x="22" y="119"/>
                  </a:lnTo>
                  <a:lnTo>
                    <a:pt x="12" y="109"/>
                  </a:lnTo>
                  <a:lnTo>
                    <a:pt x="5" y="97"/>
                  </a:lnTo>
                  <a:lnTo>
                    <a:pt x="1" y="83"/>
                  </a:lnTo>
                  <a:lnTo>
                    <a:pt x="0" y="67"/>
                  </a:lnTo>
                  <a:lnTo>
                    <a:pt x="1" y="50"/>
                  </a:lnTo>
                  <a:lnTo>
                    <a:pt x="5" y="35"/>
                  </a:lnTo>
                  <a:lnTo>
                    <a:pt x="12" y="23"/>
                  </a:lnTo>
                  <a:lnTo>
                    <a:pt x="22" y="14"/>
                  </a:lnTo>
                  <a:lnTo>
                    <a:pt x="32" y="6"/>
                  </a:lnTo>
                  <a:lnTo>
                    <a:pt x="45" y="2"/>
                  </a:lnTo>
                  <a:lnTo>
                    <a:pt x="6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noEditPoints="1"/>
            </p:cNvSpPr>
            <p:nvPr/>
          </p:nvSpPr>
          <p:spPr bwMode="auto">
            <a:xfrm>
              <a:off x="3805238" y="5894388"/>
              <a:ext cx="190500" cy="209550"/>
            </a:xfrm>
            <a:custGeom>
              <a:avLst/>
              <a:gdLst/>
              <a:ahLst/>
              <a:cxnLst>
                <a:cxn ang="0">
                  <a:pos x="60" y="20"/>
                </a:cxn>
                <a:cxn ang="0">
                  <a:pos x="49" y="21"/>
                </a:cxn>
                <a:cxn ang="0">
                  <a:pos x="40" y="26"/>
                </a:cxn>
                <a:cxn ang="0">
                  <a:pos x="33" y="33"/>
                </a:cxn>
                <a:cxn ang="0">
                  <a:pos x="27" y="42"/>
                </a:cxn>
                <a:cxn ang="0">
                  <a:pos x="24" y="54"/>
                </a:cxn>
                <a:cxn ang="0">
                  <a:pos x="23" y="67"/>
                </a:cxn>
                <a:cxn ang="0">
                  <a:pos x="24" y="76"/>
                </a:cxn>
                <a:cxn ang="0">
                  <a:pos x="26" y="86"/>
                </a:cxn>
                <a:cxn ang="0">
                  <a:pos x="29" y="94"/>
                </a:cxn>
                <a:cxn ang="0">
                  <a:pos x="34" y="102"/>
                </a:cxn>
                <a:cxn ang="0">
                  <a:pos x="41" y="108"/>
                </a:cxn>
                <a:cxn ang="0">
                  <a:pos x="50" y="112"/>
                </a:cxn>
                <a:cxn ang="0">
                  <a:pos x="60" y="113"/>
                </a:cxn>
                <a:cxn ang="0">
                  <a:pos x="71" y="112"/>
                </a:cxn>
                <a:cxn ang="0">
                  <a:pos x="80" y="107"/>
                </a:cxn>
                <a:cxn ang="0">
                  <a:pos x="87" y="99"/>
                </a:cxn>
                <a:cxn ang="0">
                  <a:pos x="92" y="90"/>
                </a:cxn>
                <a:cxn ang="0">
                  <a:pos x="96" y="78"/>
                </a:cxn>
                <a:cxn ang="0">
                  <a:pos x="96" y="67"/>
                </a:cxn>
                <a:cxn ang="0">
                  <a:pos x="96" y="54"/>
                </a:cxn>
                <a:cxn ang="0">
                  <a:pos x="92" y="43"/>
                </a:cxn>
                <a:cxn ang="0">
                  <a:pos x="87" y="34"/>
                </a:cxn>
                <a:cxn ang="0">
                  <a:pos x="80" y="26"/>
                </a:cxn>
                <a:cxn ang="0">
                  <a:pos x="71" y="21"/>
                </a:cxn>
                <a:cxn ang="0">
                  <a:pos x="60" y="20"/>
                </a:cxn>
                <a:cxn ang="0">
                  <a:pos x="60" y="0"/>
                </a:cxn>
                <a:cxn ang="0">
                  <a:pos x="74" y="2"/>
                </a:cxn>
                <a:cxn ang="0">
                  <a:pos x="87" y="6"/>
                </a:cxn>
                <a:cxn ang="0">
                  <a:pos x="98" y="14"/>
                </a:cxn>
                <a:cxn ang="0">
                  <a:pos x="107" y="23"/>
                </a:cxn>
                <a:cxn ang="0">
                  <a:pos x="114" y="35"/>
                </a:cxn>
                <a:cxn ang="0">
                  <a:pos x="118" y="50"/>
                </a:cxn>
                <a:cxn ang="0">
                  <a:pos x="120" y="67"/>
                </a:cxn>
                <a:cxn ang="0">
                  <a:pos x="118" y="84"/>
                </a:cxn>
                <a:cxn ang="0">
                  <a:pos x="114" y="98"/>
                </a:cxn>
                <a:cxn ang="0">
                  <a:pos x="107" y="110"/>
                </a:cxn>
                <a:cxn ang="0">
                  <a:pos x="98" y="120"/>
                </a:cxn>
                <a:cxn ang="0">
                  <a:pos x="86" y="126"/>
                </a:cxn>
                <a:cxn ang="0">
                  <a:pos x="74" y="131"/>
                </a:cxn>
                <a:cxn ang="0">
                  <a:pos x="60" y="132"/>
                </a:cxn>
                <a:cxn ang="0">
                  <a:pos x="46" y="131"/>
                </a:cxn>
                <a:cxn ang="0">
                  <a:pos x="33" y="126"/>
                </a:cxn>
                <a:cxn ang="0">
                  <a:pos x="21" y="119"/>
                </a:cxn>
                <a:cxn ang="0">
                  <a:pos x="13" y="109"/>
                </a:cxn>
                <a:cxn ang="0">
                  <a:pos x="6" y="97"/>
                </a:cxn>
                <a:cxn ang="0">
                  <a:pos x="1" y="83"/>
                </a:cxn>
                <a:cxn ang="0">
                  <a:pos x="0" y="67"/>
                </a:cxn>
                <a:cxn ang="0">
                  <a:pos x="1" y="50"/>
                </a:cxn>
                <a:cxn ang="0">
                  <a:pos x="6" y="35"/>
                </a:cxn>
                <a:cxn ang="0">
                  <a:pos x="13" y="23"/>
                </a:cxn>
                <a:cxn ang="0">
                  <a:pos x="21" y="14"/>
                </a:cxn>
                <a:cxn ang="0">
                  <a:pos x="33" y="6"/>
                </a:cxn>
                <a:cxn ang="0">
                  <a:pos x="46" y="2"/>
                </a:cxn>
                <a:cxn ang="0">
                  <a:pos x="60" y="0"/>
                </a:cxn>
              </a:cxnLst>
              <a:rect l="0" t="0" r="r" b="b"/>
              <a:pathLst>
                <a:path w="120" h="132">
                  <a:moveTo>
                    <a:pt x="60" y="20"/>
                  </a:moveTo>
                  <a:lnTo>
                    <a:pt x="49" y="21"/>
                  </a:lnTo>
                  <a:lnTo>
                    <a:pt x="40" y="26"/>
                  </a:lnTo>
                  <a:lnTo>
                    <a:pt x="33" y="33"/>
                  </a:lnTo>
                  <a:lnTo>
                    <a:pt x="27" y="42"/>
                  </a:lnTo>
                  <a:lnTo>
                    <a:pt x="24" y="54"/>
                  </a:lnTo>
                  <a:lnTo>
                    <a:pt x="23" y="67"/>
                  </a:lnTo>
                  <a:lnTo>
                    <a:pt x="24" y="76"/>
                  </a:lnTo>
                  <a:lnTo>
                    <a:pt x="26" y="86"/>
                  </a:lnTo>
                  <a:lnTo>
                    <a:pt x="29" y="94"/>
                  </a:lnTo>
                  <a:lnTo>
                    <a:pt x="34" y="102"/>
                  </a:lnTo>
                  <a:lnTo>
                    <a:pt x="41" y="108"/>
                  </a:lnTo>
                  <a:lnTo>
                    <a:pt x="50" y="112"/>
                  </a:lnTo>
                  <a:lnTo>
                    <a:pt x="60" y="113"/>
                  </a:lnTo>
                  <a:lnTo>
                    <a:pt x="71" y="112"/>
                  </a:lnTo>
                  <a:lnTo>
                    <a:pt x="80" y="107"/>
                  </a:lnTo>
                  <a:lnTo>
                    <a:pt x="87" y="99"/>
                  </a:lnTo>
                  <a:lnTo>
                    <a:pt x="92" y="90"/>
                  </a:lnTo>
                  <a:lnTo>
                    <a:pt x="96" y="78"/>
                  </a:lnTo>
                  <a:lnTo>
                    <a:pt x="96" y="67"/>
                  </a:lnTo>
                  <a:lnTo>
                    <a:pt x="96" y="54"/>
                  </a:lnTo>
                  <a:lnTo>
                    <a:pt x="92" y="43"/>
                  </a:lnTo>
                  <a:lnTo>
                    <a:pt x="87" y="34"/>
                  </a:lnTo>
                  <a:lnTo>
                    <a:pt x="80" y="26"/>
                  </a:lnTo>
                  <a:lnTo>
                    <a:pt x="71" y="21"/>
                  </a:lnTo>
                  <a:lnTo>
                    <a:pt x="60" y="20"/>
                  </a:lnTo>
                  <a:close/>
                  <a:moveTo>
                    <a:pt x="60" y="0"/>
                  </a:moveTo>
                  <a:lnTo>
                    <a:pt x="74" y="2"/>
                  </a:lnTo>
                  <a:lnTo>
                    <a:pt x="87" y="6"/>
                  </a:lnTo>
                  <a:lnTo>
                    <a:pt x="98" y="14"/>
                  </a:lnTo>
                  <a:lnTo>
                    <a:pt x="107" y="23"/>
                  </a:lnTo>
                  <a:lnTo>
                    <a:pt x="114" y="35"/>
                  </a:lnTo>
                  <a:lnTo>
                    <a:pt x="118" y="50"/>
                  </a:lnTo>
                  <a:lnTo>
                    <a:pt x="120" y="67"/>
                  </a:lnTo>
                  <a:lnTo>
                    <a:pt x="118" y="84"/>
                  </a:lnTo>
                  <a:lnTo>
                    <a:pt x="114" y="98"/>
                  </a:lnTo>
                  <a:lnTo>
                    <a:pt x="107" y="110"/>
                  </a:lnTo>
                  <a:lnTo>
                    <a:pt x="98" y="120"/>
                  </a:lnTo>
                  <a:lnTo>
                    <a:pt x="86" y="126"/>
                  </a:lnTo>
                  <a:lnTo>
                    <a:pt x="74" y="131"/>
                  </a:lnTo>
                  <a:lnTo>
                    <a:pt x="60" y="132"/>
                  </a:lnTo>
                  <a:lnTo>
                    <a:pt x="46" y="131"/>
                  </a:lnTo>
                  <a:lnTo>
                    <a:pt x="33" y="126"/>
                  </a:lnTo>
                  <a:lnTo>
                    <a:pt x="21" y="119"/>
                  </a:lnTo>
                  <a:lnTo>
                    <a:pt x="13" y="109"/>
                  </a:lnTo>
                  <a:lnTo>
                    <a:pt x="6" y="97"/>
                  </a:lnTo>
                  <a:lnTo>
                    <a:pt x="1" y="83"/>
                  </a:lnTo>
                  <a:lnTo>
                    <a:pt x="0" y="67"/>
                  </a:lnTo>
                  <a:lnTo>
                    <a:pt x="1" y="50"/>
                  </a:lnTo>
                  <a:lnTo>
                    <a:pt x="6" y="35"/>
                  </a:lnTo>
                  <a:lnTo>
                    <a:pt x="13" y="23"/>
                  </a:lnTo>
                  <a:lnTo>
                    <a:pt x="21" y="14"/>
                  </a:lnTo>
                  <a:lnTo>
                    <a:pt x="33" y="6"/>
                  </a:lnTo>
                  <a:lnTo>
                    <a:pt x="46" y="2"/>
                  </a:lnTo>
                  <a:lnTo>
                    <a:pt x="6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08013" y="5815013"/>
              <a:ext cx="77788" cy="29845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1766888" y="5815013"/>
              <a:ext cx="331788" cy="296863"/>
            </a:xfrm>
            <a:custGeom>
              <a:avLst/>
              <a:gdLst/>
              <a:ahLst/>
              <a:cxnLst>
                <a:cxn ang="0">
                  <a:pos x="0" y="0"/>
                </a:cxn>
                <a:cxn ang="0">
                  <a:pos x="61" y="0"/>
                </a:cxn>
                <a:cxn ang="0">
                  <a:pos x="104" y="59"/>
                </a:cxn>
                <a:cxn ang="0">
                  <a:pos x="148" y="0"/>
                </a:cxn>
                <a:cxn ang="0">
                  <a:pos x="209" y="0"/>
                </a:cxn>
                <a:cxn ang="0">
                  <a:pos x="128" y="110"/>
                </a:cxn>
                <a:cxn ang="0">
                  <a:pos x="128" y="187"/>
                </a:cxn>
                <a:cxn ang="0">
                  <a:pos x="80" y="187"/>
                </a:cxn>
                <a:cxn ang="0">
                  <a:pos x="80" y="109"/>
                </a:cxn>
                <a:cxn ang="0">
                  <a:pos x="0" y="0"/>
                </a:cxn>
              </a:cxnLst>
              <a:rect l="0" t="0" r="r" b="b"/>
              <a:pathLst>
                <a:path w="209" h="187">
                  <a:moveTo>
                    <a:pt x="0" y="0"/>
                  </a:moveTo>
                  <a:lnTo>
                    <a:pt x="61" y="0"/>
                  </a:lnTo>
                  <a:lnTo>
                    <a:pt x="104" y="59"/>
                  </a:lnTo>
                  <a:lnTo>
                    <a:pt x="148" y="0"/>
                  </a:lnTo>
                  <a:lnTo>
                    <a:pt x="209" y="0"/>
                  </a:lnTo>
                  <a:lnTo>
                    <a:pt x="128" y="110"/>
                  </a:lnTo>
                  <a:lnTo>
                    <a:pt x="128" y="187"/>
                  </a:lnTo>
                  <a:lnTo>
                    <a:pt x="80" y="187"/>
                  </a:lnTo>
                  <a:lnTo>
                    <a:pt x="80" y="10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720726" y="5816600"/>
              <a:ext cx="333375" cy="296863"/>
            </a:xfrm>
            <a:custGeom>
              <a:avLst/>
              <a:gdLst/>
              <a:ahLst/>
              <a:cxnLst>
                <a:cxn ang="0">
                  <a:pos x="0" y="0"/>
                </a:cxn>
                <a:cxn ang="0">
                  <a:pos x="49" y="0"/>
                </a:cxn>
                <a:cxn ang="0">
                  <a:pos x="161" y="130"/>
                </a:cxn>
                <a:cxn ang="0">
                  <a:pos x="161" y="0"/>
                </a:cxn>
                <a:cxn ang="0">
                  <a:pos x="210" y="0"/>
                </a:cxn>
                <a:cxn ang="0">
                  <a:pos x="210" y="187"/>
                </a:cxn>
                <a:cxn ang="0">
                  <a:pos x="161" y="187"/>
                </a:cxn>
                <a:cxn ang="0">
                  <a:pos x="49" y="58"/>
                </a:cxn>
                <a:cxn ang="0">
                  <a:pos x="49" y="187"/>
                </a:cxn>
                <a:cxn ang="0">
                  <a:pos x="0" y="187"/>
                </a:cxn>
                <a:cxn ang="0">
                  <a:pos x="0" y="0"/>
                </a:cxn>
              </a:cxnLst>
              <a:rect l="0" t="0" r="r" b="b"/>
              <a:pathLst>
                <a:path w="210" h="187">
                  <a:moveTo>
                    <a:pt x="0" y="0"/>
                  </a:moveTo>
                  <a:lnTo>
                    <a:pt x="49" y="0"/>
                  </a:lnTo>
                  <a:lnTo>
                    <a:pt x="161" y="130"/>
                  </a:lnTo>
                  <a:lnTo>
                    <a:pt x="161" y="0"/>
                  </a:lnTo>
                  <a:lnTo>
                    <a:pt x="210" y="0"/>
                  </a:lnTo>
                  <a:lnTo>
                    <a:pt x="210" y="187"/>
                  </a:lnTo>
                  <a:lnTo>
                    <a:pt x="161" y="187"/>
                  </a:lnTo>
                  <a:lnTo>
                    <a:pt x="49" y="58"/>
                  </a:lnTo>
                  <a:lnTo>
                    <a:pt x="49" y="187"/>
                  </a:lnTo>
                  <a:lnTo>
                    <a:pt x="0" y="1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1089026" y="5815013"/>
              <a:ext cx="333375" cy="298450"/>
            </a:xfrm>
            <a:custGeom>
              <a:avLst/>
              <a:gdLst/>
              <a:ahLst/>
              <a:cxnLst>
                <a:cxn ang="0">
                  <a:pos x="129" y="0"/>
                </a:cxn>
                <a:cxn ang="0">
                  <a:pos x="210" y="0"/>
                </a:cxn>
                <a:cxn ang="0">
                  <a:pos x="119" y="72"/>
                </a:cxn>
                <a:cxn ang="0">
                  <a:pos x="210" y="188"/>
                </a:cxn>
                <a:cxn ang="0">
                  <a:pos x="147" y="188"/>
                </a:cxn>
                <a:cxn ang="0">
                  <a:pos x="80" y="102"/>
                </a:cxn>
                <a:cxn ang="0">
                  <a:pos x="50" y="126"/>
                </a:cxn>
                <a:cxn ang="0">
                  <a:pos x="50" y="188"/>
                </a:cxn>
                <a:cxn ang="0">
                  <a:pos x="0" y="188"/>
                </a:cxn>
                <a:cxn ang="0">
                  <a:pos x="0" y="1"/>
                </a:cxn>
                <a:cxn ang="0">
                  <a:pos x="50" y="1"/>
                </a:cxn>
                <a:cxn ang="0">
                  <a:pos x="50" y="62"/>
                </a:cxn>
                <a:cxn ang="0">
                  <a:pos x="129" y="0"/>
                </a:cxn>
              </a:cxnLst>
              <a:rect l="0" t="0" r="r" b="b"/>
              <a:pathLst>
                <a:path w="210" h="188">
                  <a:moveTo>
                    <a:pt x="129" y="0"/>
                  </a:moveTo>
                  <a:lnTo>
                    <a:pt x="210" y="0"/>
                  </a:lnTo>
                  <a:lnTo>
                    <a:pt x="119" y="72"/>
                  </a:lnTo>
                  <a:lnTo>
                    <a:pt x="210" y="188"/>
                  </a:lnTo>
                  <a:lnTo>
                    <a:pt x="147" y="188"/>
                  </a:lnTo>
                  <a:lnTo>
                    <a:pt x="80" y="102"/>
                  </a:lnTo>
                  <a:lnTo>
                    <a:pt x="50" y="126"/>
                  </a:lnTo>
                  <a:lnTo>
                    <a:pt x="50" y="188"/>
                  </a:lnTo>
                  <a:lnTo>
                    <a:pt x="0" y="188"/>
                  </a:lnTo>
                  <a:lnTo>
                    <a:pt x="0" y="1"/>
                  </a:lnTo>
                  <a:lnTo>
                    <a:pt x="50" y="1"/>
                  </a:lnTo>
                  <a:lnTo>
                    <a:pt x="50" y="62"/>
                  </a:lnTo>
                  <a:lnTo>
                    <a:pt x="1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2105026" y="5810250"/>
              <a:ext cx="334963" cy="306388"/>
            </a:xfrm>
            <a:custGeom>
              <a:avLst/>
              <a:gdLst/>
              <a:ahLst/>
              <a:cxnLst>
                <a:cxn ang="0">
                  <a:pos x="27" y="0"/>
                </a:cxn>
                <a:cxn ang="0">
                  <a:pos x="184" y="0"/>
                </a:cxn>
                <a:cxn ang="0">
                  <a:pos x="193" y="3"/>
                </a:cxn>
                <a:cxn ang="0">
                  <a:pos x="200" y="7"/>
                </a:cxn>
                <a:cxn ang="0">
                  <a:pos x="206" y="14"/>
                </a:cxn>
                <a:cxn ang="0">
                  <a:pos x="210" y="22"/>
                </a:cxn>
                <a:cxn ang="0">
                  <a:pos x="211" y="31"/>
                </a:cxn>
                <a:cxn ang="0">
                  <a:pos x="211" y="63"/>
                </a:cxn>
                <a:cxn ang="0">
                  <a:pos x="162" y="63"/>
                </a:cxn>
                <a:cxn ang="0">
                  <a:pos x="162" y="39"/>
                </a:cxn>
                <a:cxn ang="0">
                  <a:pos x="48" y="39"/>
                </a:cxn>
                <a:cxn ang="0">
                  <a:pos x="48" y="78"/>
                </a:cxn>
                <a:cxn ang="0">
                  <a:pos x="181" y="78"/>
                </a:cxn>
                <a:cxn ang="0">
                  <a:pos x="191" y="79"/>
                </a:cxn>
                <a:cxn ang="0">
                  <a:pos x="199" y="84"/>
                </a:cxn>
                <a:cxn ang="0">
                  <a:pos x="206" y="90"/>
                </a:cxn>
                <a:cxn ang="0">
                  <a:pos x="210" y="98"/>
                </a:cxn>
                <a:cxn ang="0">
                  <a:pos x="211" y="108"/>
                </a:cxn>
                <a:cxn ang="0">
                  <a:pos x="211" y="162"/>
                </a:cxn>
                <a:cxn ang="0">
                  <a:pos x="210" y="172"/>
                </a:cxn>
                <a:cxn ang="0">
                  <a:pos x="206" y="180"/>
                </a:cxn>
                <a:cxn ang="0">
                  <a:pos x="200" y="187"/>
                </a:cxn>
                <a:cxn ang="0">
                  <a:pos x="192" y="191"/>
                </a:cxn>
                <a:cxn ang="0">
                  <a:pos x="183" y="193"/>
                </a:cxn>
                <a:cxn ang="0">
                  <a:pos x="27" y="193"/>
                </a:cxn>
                <a:cxn ang="0">
                  <a:pos x="17" y="191"/>
                </a:cxn>
                <a:cxn ang="0">
                  <a:pos x="11" y="187"/>
                </a:cxn>
                <a:cxn ang="0">
                  <a:pos x="5" y="180"/>
                </a:cxn>
                <a:cxn ang="0">
                  <a:pos x="1" y="172"/>
                </a:cxn>
                <a:cxn ang="0">
                  <a:pos x="0" y="162"/>
                </a:cxn>
                <a:cxn ang="0">
                  <a:pos x="0" y="131"/>
                </a:cxn>
                <a:cxn ang="0">
                  <a:pos x="48" y="131"/>
                </a:cxn>
                <a:cxn ang="0">
                  <a:pos x="48" y="154"/>
                </a:cxn>
                <a:cxn ang="0">
                  <a:pos x="163" y="154"/>
                </a:cxn>
                <a:cxn ang="0">
                  <a:pos x="163" y="117"/>
                </a:cxn>
                <a:cxn ang="0">
                  <a:pos x="29" y="117"/>
                </a:cxn>
                <a:cxn ang="0">
                  <a:pos x="20" y="115"/>
                </a:cxn>
                <a:cxn ang="0">
                  <a:pos x="12" y="111"/>
                </a:cxn>
                <a:cxn ang="0">
                  <a:pos x="5" y="104"/>
                </a:cxn>
                <a:cxn ang="0">
                  <a:pos x="1" y="95"/>
                </a:cxn>
                <a:cxn ang="0">
                  <a:pos x="0" y="86"/>
                </a:cxn>
                <a:cxn ang="0">
                  <a:pos x="0" y="31"/>
                </a:cxn>
                <a:cxn ang="0">
                  <a:pos x="1" y="22"/>
                </a:cxn>
                <a:cxn ang="0">
                  <a:pos x="5" y="14"/>
                </a:cxn>
                <a:cxn ang="0">
                  <a:pos x="11" y="7"/>
                </a:cxn>
                <a:cxn ang="0">
                  <a:pos x="17" y="3"/>
                </a:cxn>
                <a:cxn ang="0">
                  <a:pos x="27" y="0"/>
                </a:cxn>
              </a:cxnLst>
              <a:rect l="0" t="0" r="r" b="b"/>
              <a:pathLst>
                <a:path w="211" h="193">
                  <a:moveTo>
                    <a:pt x="27" y="0"/>
                  </a:moveTo>
                  <a:lnTo>
                    <a:pt x="184" y="0"/>
                  </a:lnTo>
                  <a:lnTo>
                    <a:pt x="193" y="3"/>
                  </a:lnTo>
                  <a:lnTo>
                    <a:pt x="200" y="7"/>
                  </a:lnTo>
                  <a:lnTo>
                    <a:pt x="206" y="14"/>
                  </a:lnTo>
                  <a:lnTo>
                    <a:pt x="210" y="22"/>
                  </a:lnTo>
                  <a:lnTo>
                    <a:pt x="211" y="31"/>
                  </a:lnTo>
                  <a:lnTo>
                    <a:pt x="211" y="63"/>
                  </a:lnTo>
                  <a:lnTo>
                    <a:pt x="162" y="63"/>
                  </a:lnTo>
                  <a:lnTo>
                    <a:pt x="162" y="39"/>
                  </a:lnTo>
                  <a:lnTo>
                    <a:pt x="48" y="39"/>
                  </a:lnTo>
                  <a:lnTo>
                    <a:pt x="48" y="78"/>
                  </a:lnTo>
                  <a:lnTo>
                    <a:pt x="181" y="78"/>
                  </a:lnTo>
                  <a:lnTo>
                    <a:pt x="191" y="79"/>
                  </a:lnTo>
                  <a:lnTo>
                    <a:pt x="199" y="84"/>
                  </a:lnTo>
                  <a:lnTo>
                    <a:pt x="206" y="90"/>
                  </a:lnTo>
                  <a:lnTo>
                    <a:pt x="210" y="98"/>
                  </a:lnTo>
                  <a:lnTo>
                    <a:pt x="211" y="108"/>
                  </a:lnTo>
                  <a:lnTo>
                    <a:pt x="211" y="162"/>
                  </a:lnTo>
                  <a:lnTo>
                    <a:pt x="210" y="172"/>
                  </a:lnTo>
                  <a:lnTo>
                    <a:pt x="206" y="180"/>
                  </a:lnTo>
                  <a:lnTo>
                    <a:pt x="200" y="187"/>
                  </a:lnTo>
                  <a:lnTo>
                    <a:pt x="192" y="191"/>
                  </a:lnTo>
                  <a:lnTo>
                    <a:pt x="183" y="193"/>
                  </a:lnTo>
                  <a:lnTo>
                    <a:pt x="27" y="193"/>
                  </a:lnTo>
                  <a:lnTo>
                    <a:pt x="17" y="191"/>
                  </a:lnTo>
                  <a:lnTo>
                    <a:pt x="11" y="187"/>
                  </a:lnTo>
                  <a:lnTo>
                    <a:pt x="5" y="180"/>
                  </a:lnTo>
                  <a:lnTo>
                    <a:pt x="1" y="172"/>
                  </a:lnTo>
                  <a:lnTo>
                    <a:pt x="0" y="162"/>
                  </a:lnTo>
                  <a:lnTo>
                    <a:pt x="0" y="131"/>
                  </a:lnTo>
                  <a:lnTo>
                    <a:pt x="48" y="131"/>
                  </a:lnTo>
                  <a:lnTo>
                    <a:pt x="48" y="154"/>
                  </a:lnTo>
                  <a:lnTo>
                    <a:pt x="163" y="154"/>
                  </a:lnTo>
                  <a:lnTo>
                    <a:pt x="163" y="117"/>
                  </a:lnTo>
                  <a:lnTo>
                    <a:pt x="29" y="117"/>
                  </a:lnTo>
                  <a:lnTo>
                    <a:pt x="20" y="115"/>
                  </a:lnTo>
                  <a:lnTo>
                    <a:pt x="12" y="111"/>
                  </a:lnTo>
                  <a:lnTo>
                    <a:pt x="5" y="104"/>
                  </a:lnTo>
                  <a:lnTo>
                    <a:pt x="1" y="95"/>
                  </a:lnTo>
                  <a:lnTo>
                    <a:pt x="0" y="86"/>
                  </a:lnTo>
                  <a:lnTo>
                    <a:pt x="0" y="31"/>
                  </a:lnTo>
                  <a:lnTo>
                    <a:pt x="1" y="22"/>
                  </a:lnTo>
                  <a:lnTo>
                    <a:pt x="5" y="14"/>
                  </a:lnTo>
                  <a:lnTo>
                    <a:pt x="11" y="7"/>
                  </a:lnTo>
                  <a:lnTo>
                    <a:pt x="17" y="3"/>
                  </a:lnTo>
                  <a:lnTo>
                    <a:pt x="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427163" y="5810250"/>
              <a:ext cx="336550" cy="306388"/>
            </a:xfrm>
            <a:custGeom>
              <a:avLst/>
              <a:gdLst/>
              <a:ahLst/>
              <a:cxnLst>
                <a:cxn ang="0">
                  <a:pos x="28" y="0"/>
                </a:cxn>
                <a:cxn ang="0">
                  <a:pos x="184" y="0"/>
                </a:cxn>
                <a:cxn ang="0">
                  <a:pos x="193" y="2"/>
                </a:cxn>
                <a:cxn ang="0">
                  <a:pos x="200" y="6"/>
                </a:cxn>
                <a:cxn ang="0">
                  <a:pos x="207" y="13"/>
                </a:cxn>
                <a:cxn ang="0">
                  <a:pos x="210" y="21"/>
                </a:cxn>
                <a:cxn ang="0">
                  <a:pos x="212" y="31"/>
                </a:cxn>
                <a:cxn ang="0">
                  <a:pos x="212" y="62"/>
                </a:cxn>
                <a:cxn ang="0">
                  <a:pos x="163" y="62"/>
                </a:cxn>
                <a:cxn ang="0">
                  <a:pos x="163" y="39"/>
                </a:cxn>
                <a:cxn ang="0">
                  <a:pos x="48" y="39"/>
                </a:cxn>
                <a:cxn ang="0">
                  <a:pos x="48" y="77"/>
                </a:cxn>
                <a:cxn ang="0">
                  <a:pos x="183" y="77"/>
                </a:cxn>
                <a:cxn ang="0">
                  <a:pos x="192" y="78"/>
                </a:cxn>
                <a:cxn ang="0">
                  <a:pos x="200" y="83"/>
                </a:cxn>
                <a:cxn ang="0">
                  <a:pos x="206" y="89"/>
                </a:cxn>
                <a:cxn ang="0">
                  <a:pos x="210" y="98"/>
                </a:cxn>
                <a:cxn ang="0">
                  <a:pos x="212" y="107"/>
                </a:cxn>
                <a:cxn ang="0">
                  <a:pos x="212" y="162"/>
                </a:cxn>
                <a:cxn ang="0">
                  <a:pos x="210" y="172"/>
                </a:cxn>
                <a:cxn ang="0">
                  <a:pos x="206" y="180"/>
                </a:cxn>
                <a:cxn ang="0">
                  <a:pos x="200" y="186"/>
                </a:cxn>
                <a:cxn ang="0">
                  <a:pos x="193" y="190"/>
                </a:cxn>
                <a:cxn ang="0">
                  <a:pos x="183" y="193"/>
                </a:cxn>
                <a:cxn ang="0">
                  <a:pos x="28" y="193"/>
                </a:cxn>
                <a:cxn ang="0">
                  <a:pos x="19" y="190"/>
                </a:cxn>
                <a:cxn ang="0">
                  <a:pos x="11" y="186"/>
                </a:cxn>
                <a:cxn ang="0">
                  <a:pos x="6" y="180"/>
                </a:cxn>
                <a:cxn ang="0">
                  <a:pos x="1" y="172"/>
                </a:cxn>
                <a:cxn ang="0">
                  <a:pos x="0" y="162"/>
                </a:cxn>
                <a:cxn ang="0">
                  <a:pos x="0" y="130"/>
                </a:cxn>
                <a:cxn ang="0">
                  <a:pos x="48" y="130"/>
                </a:cxn>
                <a:cxn ang="0">
                  <a:pos x="48" y="154"/>
                </a:cxn>
                <a:cxn ang="0">
                  <a:pos x="163" y="154"/>
                </a:cxn>
                <a:cxn ang="0">
                  <a:pos x="163" y="116"/>
                </a:cxn>
                <a:cxn ang="0">
                  <a:pos x="30" y="116"/>
                </a:cxn>
                <a:cxn ang="0">
                  <a:pos x="21" y="115"/>
                </a:cxn>
                <a:cxn ang="0">
                  <a:pos x="12" y="110"/>
                </a:cxn>
                <a:cxn ang="0">
                  <a:pos x="6" y="103"/>
                </a:cxn>
                <a:cxn ang="0">
                  <a:pos x="1" y="95"/>
                </a:cxn>
                <a:cxn ang="0">
                  <a:pos x="0" y="85"/>
                </a:cxn>
                <a:cxn ang="0">
                  <a:pos x="0" y="31"/>
                </a:cxn>
                <a:cxn ang="0">
                  <a:pos x="2" y="19"/>
                </a:cxn>
                <a:cxn ang="0">
                  <a:pos x="8" y="9"/>
                </a:cxn>
                <a:cxn ang="0">
                  <a:pos x="17" y="3"/>
                </a:cxn>
                <a:cxn ang="0">
                  <a:pos x="28" y="0"/>
                </a:cxn>
              </a:cxnLst>
              <a:rect l="0" t="0" r="r" b="b"/>
              <a:pathLst>
                <a:path w="212" h="193">
                  <a:moveTo>
                    <a:pt x="28" y="0"/>
                  </a:moveTo>
                  <a:lnTo>
                    <a:pt x="184" y="0"/>
                  </a:lnTo>
                  <a:lnTo>
                    <a:pt x="193" y="2"/>
                  </a:lnTo>
                  <a:lnTo>
                    <a:pt x="200" y="6"/>
                  </a:lnTo>
                  <a:lnTo>
                    <a:pt x="207" y="13"/>
                  </a:lnTo>
                  <a:lnTo>
                    <a:pt x="210" y="21"/>
                  </a:lnTo>
                  <a:lnTo>
                    <a:pt x="212" y="31"/>
                  </a:lnTo>
                  <a:lnTo>
                    <a:pt x="212" y="62"/>
                  </a:lnTo>
                  <a:lnTo>
                    <a:pt x="163" y="62"/>
                  </a:lnTo>
                  <a:lnTo>
                    <a:pt x="163" y="39"/>
                  </a:lnTo>
                  <a:lnTo>
                    <a:pt x="48" y="39"/>
                  </a:lnTo>
                  <a:lnTo>
                    <a:pt x="48" y="77"/>
                  </a:lnTo>
                  <a:lnTo>
                    <a:pt x="183" y="77"/>
                  </a:lnTo>
                  <a:lnTo>
                    <a:pt x="192" y="78"/>
                  </a:lnTo>
                  <a:lnTo>
                    <a:pt x="200" y="83"/>
                  </a:lnTo>
                  <a:lnTo>
                    <a:pt x="206" y="89"/>
                  </a:lnTo>
                  <a:lnTo>
                    <a:pt x="210" y="98"/>
                  </a:lnTo>
                  <a:lnTo>
                    <a:pt x="212" y="107"/>
                  </a:lnTo>
                  <a:lnTo>
                    <a:pt x="212" y="162"/>
                  </a:lnTo>
                  <a:lnTo>
                    <a:pt x="210" y="172"/>
                  </a:lnTo>
                  <a:lnTo>
                    <a:pt x="206" y="180"/>
                  </a:lnTo>
                  <a:lnTo>
                    <a:pt x="200" y="186"/>
                  </a:lnTo>
                  <a:lnTo>
                    <a:pt x="193" y="190"/>
                  </a:lnTo>
                  <a:lnTo>
                    <a:pt x="183" y="193"/>
                  </a:lnTo>
                  <a:lnTo>
                    <a:pt x="28" y="193"/>
                  </a:lnTo>
                  <a:lnTo>
                    <a:pt x="19" y="190"/>
                  </a:lnTo>
                  <a:lnTo>
                    <a:pt x="11" y="186"/>
                  </a:lnTo>
                  <a:lnTo>
                    <a:pt x="6" y="180"/>
                  </a:lnTo>
                  <a:lnTo>
                    <a:pt x="1" y="172"/>
                  </a:lnTo>
                  <a:lnTo>
                    <a:pt x="0" y="162"/>
                  </a:lnTo>
                  <a:lnTo>
                    <a:pt x="0" y="130"/>
                  </a:lnTo>
                  <a:lnTo>
                    <a:pt x="48" y="130"/>
                  </a:lnTo>
                  <a:lnTo>
                    <a:pt x="48" y="154"/>
                  </a:lnTo>
                  <a:lnTo>
                    <a:pt x="163" y="154"/>
                  </a:lnTo>
                  <a:lnTo>
                    <a:pt x="163" y="116"/>
                  </a:lnTo>
                  <a:lnTo>
                    <a:pt x="30" y="116"/>
                  </a:lnTo>
                  <a:lnTo>
                    <a:pt x="21" y="115"/>
                  </a:lnTo>
                  <a:lnTo>
                    <a:pt x="12" y="110"/>
                  </a:lnTo>
                  <a:lnTo>
                    <a:pt x="6" y="103"/>
                  </a:lnTo>
                  <a:lnTo>
                    <a:pt x="1" y="95"/>
                  </a:lnTo>
                  <a:lnTo>
                    <a:pt x="0" y="85"/>
                  </a:lnTo>
                  <a:lnTo>
                    <a:pt x="0" y="31"/>
                  </a:lnTo>
                  <a:lnTo>
                    <a:pt x="2" y="19"/>
                  </a:lnTo>
                  <a:lnTo>
                    <a:pt x="8" y="9"/>
                  </a:lnTo>
                  <a:lnTo>
                    <a:pt x="17" y="3"/>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265113" y="5727700"/>
              <a:ext cx="312738" cy="385763"/>
            </a:xfrm>
            <a:custGeom>
              <a:avLst/>
              <a:gdLst/>
              <a:ahLst/>
              <a:cxnLst>
                <a:cxn ang="0">
                  <a:pos x="0" y="0"/>
                </a:cxn>
                <a:cxn ang="0">
                  <a:pos x="49" y="0"/>
                </a:cxn>
                <a:cxn ang="0">
                  <a:pos x="49" y="193"/>
                </a:cxn>
                <a:cxn ang="0">
                  <a:pos x="197" y="193"/>
                </a:cxn>
                <a:cxn ang="0">
                  <a:pos x="197" y="243"/>
                </a:cxn>
                <a:cxn ang="0">
                  <a:pos x="24" y="243"/>
                </a:cxn>
                <a:cxn ang="0">
                  <a:pos x="15" y="241"/>
                </a:cxn>
                <a:cxn ang="0">
                  <a:pos x="7" y="236"/>
                </a:cxn>
                <a:cxn ang="0">
                  <a:pos x="2" y="228"/>
                </a:cxn>
                <a:cxn ang="0">
                  <a:pos x="0" y="218"/>
                </a:cxn>
                <a:cxn ang="0">
                  <a:pos x="0" y="0"/>
                </a:cxn>
              </a:cxnLst>
              <a:rect l="0" t="0" r="r" b="b"/>
              <a:pathLst>
                <a:path w="197" h="243">
                  <a:moveTo>
                    <a:pt x="0" y="0"/>
                  </a:moveTo>
                  <a:lnTo>
                    <a:pt x="49" y="0"/>
                  </a:lnTo>
                  <a:lnTo>
                    <a:pt x="49" y="193"/>
                  </a:lnTo>
                  <a:lnTo>
                    <a:pt x="197" y="193"/>
                  </a:lnTo>
                  <a:lnTo>
                    <a:pt x="197" y="243"/>
                  </a:lnTo>
                  <a:lnTo>
                    <a:pt x="24" y="243"/>
                  </a:lnTo>
                  <a:lnTo>
                    <a:pt x="15" y="241"/>
                  </a:lnTo>
                  <a:lnTo>
                    <a:pt x="7" y="236"/>
                  </a:lnTo>
                  <a:lnTo>
                    <a:pt x="2" y="228"/>
                  </a:lnTo>
                  <a:lnTo>
                    <a:pt x="0" y="21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2468563" y="5754687"/>
              <a:ext cx="98424" cy="100013"/>
            </a:xfrm>
            <a:custGeom>
              <a:avLst/>
              <a:gdLst/>
              <a:ahLst/>
              <a:cxnLst>
                <a:cxn ang="0">
                  <a:pos x="24" y="29"/>
                </a:cxn>
                <a:cxn ang="0">
                  <a:pos x="36" y="29"/>
                </a:cxn>
                <a:cxn ang="0">
                  <a:pos x="39" y="27"/>
                </a:cxn>
                <a:cxn ang="0">
                  <a:pos x="39" y="21"/>
                </a:cxn>
                <a:cxn ang="0">
                  <a:pos x="37" y="19"/>
                </a:cxn>
                <a:cxn ang="0">
                  <a:pos x="24" y="18"/>
                </a:cxn>
                <a:cxn ang="0">
                  <a:pos x="33" y="14"/>
                </a:cxn>
                <a:cxn ang="0">
                  <a:pos x="42" y="16"/>
                </a:cxn>
                <a:cxn ang="0">
                  <a:pos x="45" y="24"/>
                </a:cxn>
                <a:cxn ang="0">
                  <a:pos x="44" y="29"/>
                </a:cxn>
                <a:cxn ang="0">
                  <a:pos x="40" y="32"/>
                </a:cxn>
                <a:cxn ang="0">
                  <a:pos x="46" y="50"/>
                </a:cxn>
                <a:cxn ang="0">
                  <a:pos x="31" y="34"/>
                </a:cxn>
                <a:cxn ang="0">
                  <a:pos x="24" y="50"/>
                </a:cxn>
                <a:cxn ang="0">
                  <a:pos x="19" y="14"/>
                </a:cxn>
                <a:cxn ang="0">
                  <a:pos x="22" y="8"/>
                </a:cxn>
                <a:cxn ang="0">
                  <a:pos x="8" y="21"/>
                </a:cxn>
                <a:cxn ang="0">
                  <a:pos x="7" y="40"/>
                </a:cxn>
                <a:cxn ang="0">
                  <a:pos x="16" y="53"/>
                </a:cxn>
                <a:cxn ang="0">
                  <a:pos x="31" y="58"/>
                </a:cxn>
                <a:cxn ang="0">
                  <a:pos x="49" y="51"/>
                </a:cxn>
                <a:cxn ang="0">
                  <a:pos x="56" y="32"/>
                </a:cxn>
                <a:cxn ang="0">
                  <a:pos x="49" y="13"/>
                </a:cxn>
                <a:cxn ang="0">
                  <a:pos x="31" y="6"/>
                </a:cxn>
                <a:cxn ang="0">
                  <a:pos x="41" y="1"/>
                </a:cxn>
                <a:cxn ang="0">
                  <a:pos x="56" y="12"/>
                </a:cxn>
                <a:cxn ang="0">
                  <a:pos x="62" y="32"/>
                </a:cxn>
                <a:cxn ang="0">
                  <a:pos x="56" y="51"/>
                </a:cxn>
                <a:cxn ang="0">
                  <a:pos x="41" y="62"/>
                </a:cxn>
                <a:cxn ang="0">
                  <a:pos x="22" y="62"/>
                </a:cxn>
                <a:cxn ang="0">
                  <a:pos x="7" y="51"/>
                </a:cxn>
                <a:cxn ang="0">
                  <a:pos x="0" y="32"/>
                </a:cxn>
                <a:cxn ang="0">
                  <a:pos x="7" y="12"/>
                </a:cxn>
                <a:cxn ang="0">
                  <a:pos x="22" y="1"/>
                </a:cxn>
              </a:cxnLst>
              <a:rect l="0" t="0" r="r" b="b"/>
              <a:pathLst>
                <a:path w="62" h="63">
                  <a:moveTo>
                    <a:pt x="24" y="18"/>
                  </a:moveTo>
                  <a:lnTo>
                    <a:pt x="24" y="29"/>
                  </a:lnTo>
                  <a:lnTo>
                    <a:pt x="34" y="29"/>
                  </a:lnTo>
                  <a:lnTo>
                    <a:pt x="36" y="29"/>
                  </a:lnTo>
                  <a:lnTo>
                    <a:pt x="37" y="29"/>
                  </a:lnTo>
                  <a:lnTo>
                    <a:pt x="39" y="27"/>
                  </a:lnTo>
                  <a:lnTo>
                    <a:pt x="39" y="26"/>
                  </a:lnTo>
                  <a:lnTo>
                    <a:pt x="39" y="21"/>
                  </a:lnTo>
                  <a:lnTo>
                    <a:pt x="38" y="21"/>
                  </a:lnTo>
                  <a:lnTo>
                    <a:pt x="37" y="19"/>
                  </a:lnTo>
                  <a:lnTo>
                    <a:pt x="36" y="18"/>
                  </a:lnTo>
                  <a:lnTo>
                    <a:pt x="24" y="18"/>
                  </a:lnTo>
                  <a:close/>
                  <a:moveTo>
                    <a:pt x="19" y="14"/>
                  </a:moveTo>
                  <a:lnTo>
                    <a:pt x="33" y="14"/>
                  </a:lnTo>
                  <a:lnTo>
                    <a:pt x="38" y="15"/>
                  </a:lnTo>
                  <a:lnTo>
                    <a:pt x="42" y="16"/>
                  </a:lnTo>
                  <a:lnTo>
                    <a:pt x="44" y="20"/>
                  </a:lnTo>
                  <a:lnTo>
                    <a:pt x="45" y="24"/>
                  </a:lnTo>
                  <a:lnTo>
                    <a:pt x="45" y="27"/>
                  </a:lnTo>
                  <a:lnTo>
                    <a:pt x="44" y="29"/>
                  </a:lnTo>
                  <a:lnTo>
                    <a:pt x="42" y="31"/>
                  </a:lnTo>
                  <a:lnTo>
                    <a:pt x="40" y="32"/>
                  </a:lnTo>
                  <a:lnTo>
                    <a:pt x="36" y="34"/>
                  </a:lnTo>
                  <a:lnTo>
                    <a:pt x="46" y="50"/>
                  </a:lnTo>
                  <a:lnTo>
                    <a:pt x="40" y="50"/>
                  </a:lnTo>
                  <a:lnTo>
                    <a:pt x="31" y="34"/>
                  </a:lnTo>
                  <a:lnTo>
                    <a:pt x="24" y="34"/>
                  </a:lnTo>
                  <a:lnTo>
                    <a:pt x="24" y="50"/>
                  </a:lnTo>
                  <a:lnTo>
                    <a:pt x="19" y="50"/>
                  </a:lnTo>
                  <a:lnTo>
                    <a:pt x="19" y="14"/>
                  </a:lnTo>
                  <a:close/>
                  <a:moveTo>
                    <a:pt x="31" y="6"/>
                  </a:moveTo>
                  <a:lnTo>
                    <a:pt x="22" y="8"/>
                  </a:lnTo>
                  <a:lnTo>
                    <a:pt x="13" y="13"/>
                  </a:lnTo>
                  <a:lnTo>
                    <a:pt x="8" y="21"/>
                  </a:lnTo>
                  <a:lnTo>
                    <a:pt x="6" y="32"/>
                  </a:lnTo>
                  <a:lnTo>
                    <a:pt x="7" y="40"/>
                  </a:lnTo>
                  <a:lnTo>
                    <a:pt x="11" y="48"/>
                  </a:lnTo>
                  <a:lnTo>
                    <a:pt x="16" y="53"/>
                  </a:lnTo>
                  <a:lnTo>
                    <a:pt x="23" y="57"/>
                  </a:lnTo>
                  <a:lnTo>
                    <a:pt x="31" y="58"/>
                  </a:lnTo>
                  <a:lnTo>
                    <a:pt x="41" y="56"/>
                  </a:lnTo>
                  <a:lnTo>
                    <a:pt x="49" y="51"/>
                  </a:lnTo>
                  <a:lnTo>
                    <a:pt x="54" y="42"/>
                  </a:lnTo>
                  <a:lnTo>
                    <a:pt x="56" y="32"/>
                  </a:lnTo>
                  <a:lnTo>
                    <a:pt x="54" y="21"/>
                  </a:lnTo>
                  <a:lnTo>
                    <a:pt x="49" y="13"/>
                  </a:lnTo>
                  <a:lnTo>
                    <a:pt x="41" y="8"/>
                  </a:lnTo>
                  <a:lnTo>
                    <a:pt x="31" y="6"/>
                  </a:lnTo>
                  <a:close/>
                  <a:moveTo>
                    <a:pt x="31" y="0"/>
                  </a:moveTo>
                  <a:lnTo>
                    <a:pt x="41" y="1"/>
                  </a:lnTo>
                  <a:lnTo>
                    <a:pt x="49" y="6"/>
                  </a:lnTo>
                  <a:lnTo>
                    <a:pt x="56" y="12"/>
                  </a:lnTo>
                  <a:lnTo>
                    <a:pt x="60" y="21"/>
                  </a:lnTo>
                  <a:lnTo>
                    <a:pt x="62" y="32"/>
                  </a:lnTo>
                  <a:lnTo>
                    <a:pt x="60" y="42"/>
                  </a:lnTo>
                  <a:lnTo>
                    <a:pt x="56" y="51"/>
                  </a:lnTo>
                  <a:lnTo>
                    <a:pt x="49" y="57"/>
                  </a:lnTo>
                  <a:lnTo>
                    <a:pt x="41" y="62"/>
                  </a:lnTo>
                  <a:lnTo>
                    <a:pt x="31" y="63"/>
                  </a:lnTo>
                  <a:lnTo>
                    <a:pt x="22" y="62"/>
                  </a:lnTo>
                  <a:lnTo>
                    <a:pt x="13" y="57"/>
                  </a:lnTo>
                  <a:lnTo>
                    <a:pt x="7" y="51"/>
                  </a:lnTo>
                  <a:lnTo>
                    <a:pt x="2" y="42"/>
                  </a:lnTo>
                  <a:lnTo>
                    <a:pt x="0" y="32"/>
                  </a:lnTo>
                  <a:lnTo>
                    <a:pt x="2" y="21"/>
                  </a:lnTo>
                  <a:lnTo>
                    <a:pt x="7" y="12"/>
                  </a:lnTo>
                  <a:lnTo>
                    <a:pt x="13" y="6"/>
                  </a:lnTo>
                  <a:lnTo>
                    <a:pt x="22" y="1"/>
                  </a:lnTo>
                  <a:lnTo>
                    <a:pt x="3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7" name="Picture 46" descr="Sage_white.png"/>
          <p:cNvPicPr>
            <a:picLocks noChangeAspect="1"/>
          </p:cNvPicPr>
          <p:nvPr/>
        </p:nvPicPr>
        <p:blipFill>
          <a:blip r:embed="rId9" cstate="print"/>
          <a:stretch>
            <a:fillRect/>
          </a:stretch>
        </p:blipFill>
        <p:spPr>
          <a:xfrm>
            <a:off x="5495394" y="1568395"/>
            <a:ext cx="867683" cy="350722"/>
          </a:xfrm>
          <a:prstGeom prst="rect">
            <a:avLst/>
          </a:prstGeom>
        </p:spPr>
      </p:pic>
      <p:sp>
        <p:nvSpPr>
          <p:cNvPr id="31" name="TextBox 30"/>
          <p:cNvSpPr txBox="1"/>
          <p:nvPr/>
        </p:nvSpPr>
        <p:spPr>
          <a:xfrm>
            <a:off x="6871339" y="4774650"/>
            <a:ext cx="2639122" cy="523220"/>
          </a:xfrm>
          <a:prstGeom prst="rect">
            <a:avLst/>
          </a:prstGeom>
          <a:noFill/>
        </p:spPr>
        <p:txBody>
          <a:bodyPr wrap="square" rtlCol="0">
            <a:spAutoFit/>
          </a:bodyPr>
          <a:lstStyle/>
          <a:p>
            <a:pPr marL="0" lvl="2"/>
            <a:r>
              <a:rPr lang="en-US" sz="1400" dirty="0" smtClean="0">
                <a:solidFill>
                  <a:schemeClr val="bg1"/>
                </a:solidFill>
              </a:rPr>
              <a:t>66% increase in </a:t>
            </a:r>
            <a:br>
              <a:rPr lang="en-US" sz="1400" dirty="0" smtClean="0">
                <a:solidFill>
                  <a:schemeClr val="bg1"/>
                </a:solidFill>
              </a:rPr>
            </a:br>
            <a:r>
              <a:rPr lang="en-US" sz="1400" dirty="0" smtClean="0">
                <a:solidFill>
                  <a:schemeClr val="bg1"/>
                </a:solidFill>
              </a:rPr>
              <a:t>customer purchases. </a:t>
            </a:r>
          </a:p>
        </p:txBody>
      </p:sp>
      <p:sp>
        <p:nvSpPr>
          <p:cNvPr id="32" name="TextBox 31"/>
          <p:cNvSpPr txBox="1"/>
          <p:nvPr/>
        </p:nvSpPr>
        <p:spPr>
          <a:xfrm>
            <a:off x="6871339" y="4070447"/>
            <a:ext cx="1958800" cy="369332"/>
          </a:xfrm>
          <a:prstGeom prst="rect">
            <a:avLst/>
          </a:prstGeom>
          <a:noFill/>
        </p:spPr>
        <p:txBody>
          <a:bodyPr wrap="square" rtlCol="0">
            <a:spAutoFit/>
          </a:bodyPr>
          <a:lstStyle/>
          <a:p>
            <a:pPr marL="342900" lvl="1" indent="-342900"/>
            <a:r>
              <a:rPr lang="en-US" b="1" dirty="0" smtClean="0">
                <a:solidFill>
                  <a:srgbClr val="FF7000"/>
                </a:solidFill>
              </a:rPr>
              <a:t>Increase Sales</a:t>
            </a:r>
          </a:p>
        </p:txBody>
      </p:sp>
      <p:sp>
        <p:nvSpPr>
          <p:cNvPr id="33" name="TextBox 32"/>
          <p:cNvSpPr txBox="1"/>
          <p:nvPr/>
        </p:nvSpPr>
        <p:spPr>
          <a:xfrm>
            <a:off x="167141" y="3679453"/>
            <a:ext cx="3031067" cy="584775"/>
          </a:xfrm>
          <a:prstGeom prst="rect">
            <a:avLst/>
          </a:prstGeom>
          <a:noFill/>
        </p:spPr>
        <p:txBody>
          <a:bodyPr wrap="square" rtlCol="0">
            <a:spAutoFit/>
          </a:bodyPr>
          <a:lstStyle/>
          <a:p>
            <a:pPr marL="0" lvl="2"/>
            <a:r>
              <a:rPr lang="en-US" sz="1400" dirty="0" smtClean="0">
                <a:solidFill>
                  <a:schemeClr val="bg1"/>
                </a:solidFill>
              </a:rPr>
              <a:t>$20MM savings from </a:t>
            </a:r>
            <a:br>
              <a:rPr lang="en-US" sz="1400" dirty="0" smtClean="0">
                <a:solidFill>
                  <a:schemeClr val="bg1"/>
                </a:solidFill>
              </a:rPr>
            </a:br>
            <a:r>
              <a:rPr lang="en-US" sz="1400" dirty="0" smtClean="0">
                <a:solidFill>
                  <a:schemeClr val="bg1"/>
                </a:solidFill>
              </a:rPr>
              <a:t>calls deflected annually</a:t>
            </a:r>
            <a:r>
              <a:rPr lang="en-US" dirty="0" smtClean="0">
                <a:solidFill>
                  <a:schemeClr val="bg1"/>
                </a:solidFill>
              </a:rPr>
              <a:t>. </a:t>
            </a:r>
          </a:p>
        </p:txBody>
      </p:sp>
      <p:sp>
        <p:nvSpPr>
          <p:cNvPr id="34" name="TextBox 33"/>
          <p:cNvSpPr txBox="1"/>
          <p:nvPr/>
        </p:nvSpPr>
        <p:spPr>
          <a:xfrm>
            <a:off x="167141" y="2995530"/>
            <a:ext cx="2319871" cy="369332"/>
          </a:xfrm>
          <a:prstGeom prst="rect">
            <a:avLst/>
          </a:prstGeom>
          <a:noFill/>
        </p:spPr>
        <p:txBody>
          <a:bodyPr wrap="square" rtlCol="0">
            <a:spAutoFit/>
          </a:bodyPr>
          <a:lstStyle/>
          <a:p>
            <a:pPr marL="342900" lvl="1" indent="-342900"/>
            <a:r>
              <a:rPr lang="en-US" b="1" dirty="0" smtClean="0">
                <a:solidFill>
                  <a:srgbClr val="FF3300"/>
                </a:solidFill>
              </a:rPr>
              <a:t>Reduce Costs</a:t>
            </a:r>
          </a:p>
        </p:txBody>
      </p:sp>
      <p:sp>
        <p:nvSpPr>
          <p:cNvPr id="35" name="TextBox 34"/>
          <p:cNvSpPr txBox="1"/>
          <p:nvPr/>
        </p:nvSpPr>
        <p:spPr>
          <a:xfrm>
            <a:off x="5401411" y="1902811"/>
            <a:ext cx="3199395" cy="523220"/>
          </a:xfrm>
          <a:prstGeom prst="rect">
            <a:avLst/>
          </a:prstGeom>
          <a:noFill/>
        </p:spPr>
        <p:txBody>
          <a:bodyPr wrap="square" rtlCol="0">
            <a:spAutoFit/>
          </a:bodyPr>
          <a:lstStyle/>
          <a:p>
            <a:pPr marL="0" lvl="1"/>
            <a:r>
              <a:rPr lang="en-US" sz="1400" dirty="0" smtClean="0">
                <a:solidFill>
                  <a:schemeClr val="bg1"/>
                </a:solidFill>
              </a:rPr>
              <a:t>300% increase in beta </a:t>
            </a:r>
            <a:br>
              <a:rPr lang="en-US" sz="1400" dirty="0" smtClean="0">
                <a:solidFill>
                  <a:schemeClr val="bg1"/>
                </a:solidFill>
              </a:rPr>
            </a:br>
            <a:r>
              <a:rPr lang="en-US" sz="1400" dirty="0" smtClean="0">
                <a:solidFill>
                  <a:schemeClr val="bg1"/>
                </a:solidFill>
              </a:rPr>
              <a:t>program participation.</a:t>
            </a:r>
          </a:p>
        </p:txBody>
      </p:sp>
      <p:sp>
        <p:nvSpPr>
          <p:cNvPr id="36" name="TextBox 35"/>
          <p:cNvSpPr txBox="1"/>
          <p:nvPr/>
        </p:nvSpPr>
        <p:spPr>
          <a:xfrm>
            <a:off x="5401411" y="1146139"/>
            <a:ext cx="3852064" cy="369332"/>
          </a:xfrm>
          <a:prstGeom prst="rect">
            <a:avLst/>
          </a:prstGeom>
          <a:noFill/>
        </p:spPr>
        <p:txBody>
          <a:bodyPr wrap="square" rtlCol="0">
            <a:spAutoFit/>
          </a:bodyPr>
          <a:lstStyle/>
          <a:p>
            <a:pPr marL="0" lvl="1"/>
            <a:r>
              <a:rPr lang="en-US" b="1" dirty="0" smtClean="0">
                <a:solidFill>
                  <a:srgbClr val="FF9900"/>
                </a:solidFill>
              </a:rPr>
              <a:t>Accelerate Innovation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p:txBody>
          <a:bodyPr/>
          <a:lstStyle/>
          <a:p>
            <a:r>
              <a:rPr lang="en-US" dirty="0" smtClean="0">
                <a:solidFill>
                  <a:schemeClr val="bg1"/>
                </a:solidFill>
                <a:latin typeface="Arial" charset="0"/>
                <a:ea typeface="ＭＳ Ｐゴシック"/>
                <a:cs typeface="Arial" charset="0"/>
              </a:rPr>
              <a:t>Innovate</a:t>
            </a:r>
          </a:p>
        </p:txBody>
      </p:sp>
      <p:grpSp>
        <p:nvGrpSpPr>
          <p:cNvPr id="2" name="Group 2"/>
          <p:cNvGrpSpPr>
            <a:grpSpLocks/>
          </p:cNvGrpSpPr>
          <p:nvPr/>
        </p:nvGrpSpPr>
        <p:grpSpPr bwMode="auto">
          <a:xfrm>
            <a:off x="2641600" y="4587875"/>
            <a:ext cx="5721350" cy="1052513"/>
            <a:chOff x="2641600" y="4872038"/>
            <a:chExt cx="5721350" cy="1052514"/>
          </a:xfrm>
        </p:grpSpPr>
        <p:sp>
          <p:nvSpPr>
            <p:cNvPr id="4" name="Rounded Rectangle 3"/>
            <p:cNvSpPr/>
            <p:nvPr/>
          </p:nvSpPr>
          <p:spPr>
            <a:xfrm>
              <a:off x="2641600" y="48720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4187825" y="5029201"/>
              <a:ext cx="3810000" cy="730251"/>
            </a:xfrm>
            <a:prstGeom prst="rect">
              <a:avLst/>
            </a:prstGeom>
            <a:noFill/>
          </p:spPr>
          <p:txBody>
            <a:bodyPr>
              <a:spAutoFit/>
            </a:bodyPr>
            <a:lstStyle/>
            <a:p>
              <a:r>
                <a:rPr lang="en-US" sz="1400" dirty="0">
                  <a:solidFill>
                    <a:srgbClr val="D9D9D9"/>
                  </a:solidFill>
                  <a:cs typeface="Arial" charset="0"/>
                </a:rPr>
                <a:t>Community eliminates isolation/duplication of feedback given via suggestion box, complaint line, support call</a:t>
              </a:r>
            </a:p>
          </p:txBody>
        </p:sp>
      </p:grpSp>
      <p:grpSp>
        <p:nvGrpSpPr>
          <p:cNvPr id="3" name="Group 5"/>
          <p:cNvGrpSpPr>
            <a:grpSpLocks/>
          </p:cNvGrpSpPr>
          <p:nvPr/>
        </p:nvGrpSpPr>
        <p:grpSpPr bwMode="auto">
          <a:xfrm>
            <a:off x="2641600" y="3538538"/>
            <a:ext cx="5721350" cy="1052512"/>
            <a:chOff x="2641600" y="3805238"/>
            <a:chExt cx="5721350" cy="1052514"/>
          </a:xfrm>
        </p:grpSpPr>
        <p:sp>
          <p:nvSpPr>
            <p:cNvPr id="7" name="Rounded Rectangle 6"/>
            <p:cNvSpPr/>
            <p:nvPr/>
          </p:nvSpPr>
          <p:spPr>
            <a:xfrm>
              <a:off x="2641600" y="38052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p:nvPr/>
          </p:nvSpPr>
          <p:spPr>
            <a:xfrm>
              <a:off x="4187825" y="3962400"/>
              <a:ext cx="3810000" cy="730251"/>
            </a:xfrm>
            <a:prstGeom prst="rect">
              <a:avLst/>
            </a:prstGeom>
            <a:noFill/>
          </p:spPr>
          <p:txBody>
            <a:bodyPr>
              <a:spAutoFit/>
            </a:bodyPr>
            <a:lstStyle/>
            <a:p>
              <a:r>
                <a:rPr lang="en-US" sz="1400" dirty="0">
                  <a:solidFill>
                    <a:srgbClr val="D9D9D9"/>
                  </a:solidFill>
                  <a:cs typeface="Arial" charset="0"/>
                </a:rPr>
                <a:t>Feedback via idea exchanges, threads, private boards are less costly and more interactive than other vehicles</a:t>
              </a:r>
            </a:p>
          </p:txBody>
        </p:sp>
      </p:grpSp>
      <p:grpSp>
        <p:nvGrpSpPr>
          <p:cNvPr id="6" name="Group 8"/>
          <p:cNvGrpSpPr>
            <a:grpSpLocks/>
          </p:cNvGrpSpPr>
          <p:nvPr/>
        </p:nvGrpSpPr>
        <p:grpSpPr bwMode="auto">
          <a:xfrm>
            <a:off x="2641600" y="2487613"/>
            <a:ext cx="5721350" cy="1052512"/>
            <a:chOff x="2641600" y="2738438"/>
            <a:chExt cx="5721350" cy="1052514"/>
          </a:xfrm>
        </p:grpSpPr>
        <p:sp>
          <p:nvSpPr>
            <p:cNvPr id="10" name="Rounded Rectangle 9"/>
            <p:cNvSpPr/>
            <p:nvPr/>
          </p:nvSpPr>
          <p:spPr>
            <a:xfrm>
              <a:off x="2641600" y="27384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p:nvPr/>
          </p:nvSpPr>
          <p:spPr>
            <a:xfrm>
              <a:off x="4187825" y="2895600"/>
              <a:ext cx="3810000" cy="730251"/>
            </a:xfrm>
            <a:prstGeom prst="rect">
              <a:avLst/>
            </a:prstGeom>
            <a:noFill/>
          </p:spPr>
          <p:txBody>
            <a:bodyPr>
              <a:spAutoFit/>
            </a:bodyPr>
            <a:lstStyle/>
            <a:p>
              <a:r>
                <a:rPr lang="en-US" sz="1400" dirty="0">
                  <a:solidFill>
                    <a:srgbClr val="D9D9D9"/>
                  </a:solidFill>
                  <a:cs typeface="Arial" charset="0"/>
                </a:rPr>
                <a:t>Highly active community members self-identify as passionate customers, who otherwise may be unknown to company</a:t>
              </a:r>
            </a:p>
          </p:txBody>
        </p:sp>
      </p:grpSp>
      <p:grpSp>
        <p:nvGrpSpPr>
          <p:cNvPr id="9" name="Group 11"/>
          <p:cNvGrpSpPr>
            <a:grpSpLocks/>
          </p:cNvGrpSpPr>
          <p:nvPr/>
        </p:nvGrpSpPr>
        <p:grpSpPr bwMode="auto">
          <a:xfrm>
            <a:off x="2641600" y="1436688"/>
            <a:ext cx="5721350" cy="1052512"/>
            <a:chOff x="2641600" y="1671638"/>
            <a:chExt cx="5721350" cy="1052514"/>
          </a:xfrm>
        </p:grpSpPr>
        <p:sp>
          <p:nvSpPr>
            <p:cNvPr id="13" name="Rounded Rectangle 12"/>
            <p:cNvSpPr/>
            <p:nvPr/>
          </p:nvSpPr>
          <p:spPr>
            <a:xfrm>
              <a:off x="2641600" y="16716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4187825" y="1828800"/>
              <a:ext cx="3810000" cy="730251"/>
            </a:xfrm>
            <a:prstGeom prst="rect">
              <a:avLst/>
            </a:prstGeom>
            <a:noFill/>
          </p:spPr>
          <p:txBody>
            <a:bodyPr>
              <a:spAutoFit/>
            </a:bodyPr>
            <a:lstStyle/>
            <a:p>
              <a:r>
                <a:rPr lang="en-US" sz="1400" dirty="0">
                  <a:solidFill>
                    <a:srgbClr val="D9D9D9"/>
                  </a:solidFill>
                  <a:cs typeface="Arial" charset="0"/>
                </a:rPr>
                <a:t>Community can output collective intelligence of all members, providing higher quality &amp; more reliable feedback</a:t>
              </a:r>
            </a:p>
          </p:txBody>
        </p:sp>
      </p:grpSp>
      <p:grpSp>
        <p:nvGrpSpPr>
          <p:cNvPr id="12" name="Group 14"/>
          <p:cNvGrpSpPr>
            <a:grpSpLocks/>
          </p:cNvGrpSpPr>
          <p:nvPr/>
        </p:nvGrpSpPr>
        <p:grpSpPr bwMode="auto">
          <a:xfrm>
            <a:off x="815975" y="2487613"/>
            <a:ext cx="3090863" cy="1054100"/>
            <a:chOff x="815975" y="1046163"/>
            <a:chExt cx="3090863" cy="1053570"/>
          </a:xfrm>
        </p:grpSpPr>
        <p:sp>
          <p:nvSpPr>
            <p:cNvPr id="16" name="Rectangle 15"/>
            <p:cNvSpPr/>
            <p:nvPr/>
          </p:nvSpPr>
          <p:spPr>
            <a:xfrm>
              <a:off x="815975" y="1046163"/>
              <a:ext cx="3090863" cy="1053570"/>
            </a:xfrm>
            <a:prstGeom prst="rect">
              <a:avLst/>
            </a:prstGeom>
            <a:solidFill>
              <a:srgbClr val="FF4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65" name="TextBox 16"/>
            <p:cNvSpPr txBox="1">
              <a:spLocks noChangeArrowheads="1"/>
            </p:cNvSpPr>
            <p:nvPr/>
          </p:nvSpPr>
          <p:spPr bwMode="auto">
            <a:xfrm>
              <a:off x="1198563" y="1208007"/>
              <a:ext cx="2574925" cy="729882"/>
            </a:xfrm>
            <a:prstGeom prst="rect">
              <a:avLst/>
            </a:prstGeom>
            <a:noFill/>
            <a:ln w="9525">
              <a:noFill/>
              <a:miter lim="800000"/>
              <a:headEnd/>
              <a:tailEnd/>
            </a:ln>
          </p:spPr>
          <p:txBody>
            <a:bodyPr wrap="none" anchor="ctr">
              <a:spAutoFit/>
            </a:bodyPr>
            <a:lstStyle/>
            <a:p>
              <a:pPr algn="ctr"/>
              <a:r>
                <a:rPr lang="en-US" sz="1400" b="1" dirty="0">
                  <a:solidFill>
                    <a:schemeClr val="bg1"/>
                  </a:solidFill>
                  <a:cs typeface="Arial" charset="0"/>
                </a:rPr>
                <a:t>Decreased cost of gathering</a:t>
              </a:r>
            </a:p>
            <a:p>
              <a:pPr algn="ctr"/>
              <a:r>
                <a:rPr lang="en-US" sz="1400" b="1" dirty="0">
                  <a:solidFill>
                    <a:schemeClr val="bg1"/>
                  </a:solidFill>
                  <a:cs typeface="Arial" charset="0"/>
                </a:rPr>
                <a:t> customer feedback/insights</a:t>
              </a:r>
            </a:p>
            <a:p>
              <a:pPr algn="ctr"/>
              <a:endParaRPr lang="en-US" sz="1400" b="1" dirty="0">
                <a:solidFill>
                  <a:schemeClr val="bg1"/>
                </a:solidFill>
                <a:cs typeface="Arial" charset="0"/>
              </a:endParaRPr>
            </a:p>
          </p:txBody>
        </p:sp>
      </p:grpSp>
      <p:grpSp>
        <p:nvGrpSpPr>
          <p:cNvPr id="15" name="Group 17"/>
          <p:cNvGrpSpPr>
            <a:grpSpLocks/>
          </p:cNvGrpSpPr>
          <p:nvPr/>
        </p:nvGrpSpPr>
        <p:grpSpPr bwMode="auto">
          <a:xfrm>
            <a:off x="815975" y="1436688"/>
            <a:ext cx="3090863" cy="1052512"/>
            <a:chOff x="815975" y="1046163"/>
            <a:chExt cx="3090863" cy="1053570"/>
          </a:xfrm>
        </p:grpSpPr>
        <p:sp>
          <p:nvSpPr>
            <p:cNvPr id="19" name="Rectangle 18"/>
            <p:cNvSpPr/>
            <p:nvPr/>
          </p:nvSpPr>
          <p:spPr>
            <a:xfrm>
              <a:off x="815975" y="1046163"/>
              <a:ext cx="3090863" cy="10535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68" name="TextBox 19"/>
            <p:cNvSpPr txBox="1">
              <a:spLocks noChangeArrowheads="1"/>
            </p:cNvSpPr>
            <p:nvPr/>
          </p:nvSpPr>
          <p:spPr bwMode="auto">
            <a:xfrm>
              <a:off x="1123950" y="1206662"/>
              <a:ext cx="2397125" cy="730983"/>
            </a:xfrm>
            <a:prstGeom prst="rect">
              <a:avLst/>
            </a:prstGeom>
            <a:noFill/>
            <a:ln w="9525">
              <a:noFill/>
              <a:miter lim="800000"/>
              <a:headEnd/>
              <a:tailEnd/>
            </a:ln>
          </p:spPr>
          <p:txBody>
            <a:bodyPr wrap="none" anchor="ctr">
              <a:spAutoFit/>
            </a:bodyPr>
            <a:lstStyle/>
            <a:p>
              <a:pPr algn="r"/>
              <a:r>
                <a:rPr lang="en-US" sz="1400" b="1" dirty="0">
                  <a:solidFill>
                    <a:schemeClr val="bg1"/>
                  </a:solidFill>
                  <a:cs typeface="Arial" charset="0"/>
                </a:rPr>
                <a:t>Additional/better-targeted </a:t>
              </a:r>
              <a:br>
                <a:rPr lang="en-US" sz="1400" b="1" dirty="0">
                  <a:solidFill>
                    <a:schemeClr val="bg1"/>
                  </a:solidFill>
                  <a:cs typeface="Arial" charset="0"/>
                </a:rPr>
              </a:br>
              <a:r>
                <a:rPr lang="en-US" sz="1400" b="1" dirty="0">
                  <a:solidFill>
                    <a:schemeClr val="bg1"/>
                  </a:solidFill>
                  <a:cs typeface="Arial" charset="0"/>
                </a:rPr>
                <a:t>products and services</a:t>
              </a:r>
            </a:p>
            <a:p>
              <a:pPr algn="r"/>
              <a:endParaRPr lang="en-US" sz="1400" dirty="0">
                <a:cs typeface="Arial" charset="0"/>
              </a:endParaRPr>
            </a:p>
          </p:txBody>
        </p:sp>
      </p:grpSp>
      <p:grpSp>
        <p:nvGrpSpPr>
          <p:cNvPr id="17" name="Group 20"/>
          <p:cNvGrpSpPr>
            <a:grpSpLocks/>
          </p:cNvGrpSpPr>
          <p:nvPr/>
        </p:nvGrpSpPr>
        <p:grpSpPr bwMode="auto">
          <a:xfrm>
            <a:off x="815975" y="3536950"/>
            <a:ext cx="3090863" cy="1054100"/>
            <a:chOff x="815975" y="1046163"/>
            <a:chExt cx="3090863" cy="1053570"/>
          </a:xfrm>
        </p:grpSpPr>
        <p:sp>
          <p:nvSpPr>
            <p:cNvPr id="22" name="Rectangle 21"/>
            <p:cNvSpPr/>
            <p:nvPr/>
          </p:nvSpPr>
          <p:spPr>
            <a:xfrm>
              <a:off x="815975" y="1046163"/>
              <a:ext cx="3090863" cy="1053570"/>
            </a:xfrm>
            <a:prstGeom prst="rect">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71" name="TextBox 22"/>
            <p:cNvSpPr txBox="1">
              <a:spLocks noChangeArrowheads="1"/>
            </p:cNvSpPr>
            <p:nvPr/>
          </p:nvSpPr>
          <p:spPr bwMode="auto">
            <a:xfrm>
              <a:off x="815975" y="1314316"/>
              <a:ext cx="2697163" cy="517264"/>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Acceleration of product</a:t>
              </a:r>
              <a:br>
                <a:rPr lang="en-US" sz="1400" b="1" dirty="0">
                  <a:solidFill>
                    <a:schemeClr val="bg1"/>
                  </a:solidFill>
                  <a:cs typeface="Arial" charset="0"/>
                </a:rPr>
              </a:br>
              <a:r>
                <a:rPr lang="en-US" sz="1400" b="1" dirty="0">
                  <a:solidFill>
                    <a:schemeClr val="bg1"/>
                  </a:solidFill>
                  <a:cs typeface="Arial" charset="0"/>
                </a:rPr>
                <a:t>and services launches</a:t>
              </a:r>
            </a:p>
          </p:txBody>
        </p:sp>
      </p:grpSp>
      <p:grpSp>
        <p:nvGrpSpPr>
          <p:cNvPr id="18" name="Group 23"/>
          <p:cNvGrpSpPr>
            <a:grpSpLocks/>
          </p:cNvGrpSpPr>
          <p:nvPr/>
        </p:nvGrpSpPr>
        <p:grpSpPr bwMode="auto">
          <a:xfrm>
            <a:off x="815975" y="4587875"/>
            <a:ext cx="3090863" cy="1052513"/>
            <a:chOff x="815975" y="1046163"/>
            <a:chExt cx="3090863" cy="1053570"/>
          </a:xfrm>
        </p:grpSpPr>
        <p:sp>
          <p:nvSpPr>
            <p:cNvPr id="25" name="Rectangle 24"/>
            <p:cNvSpPr/>
            <p:nvPr/>
          </p:nvSpPr>
          <p:spPr>
            <a:xfrm>
              <a:off x="815975" y="1046163"/>
              <a:ext cx="3090863" cy="105357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874" name="TextBox 25"/>
            <p:cNvSpPr txBox="1">
              <a:spLocks noChangeArrowheads="1"/>
            </p:cNvSpPr>
            <p:nvPr/>
          </p:nvSpPr>
          <p:spPr bwMode="auto">
            <a:xfrm>
              <a:off x="815975" y="1313131"/>
              <a:ext cx="2697163" cy="518045"/>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Faster issue identification and resolution</a:t>
              </a:r>
            </a:p>
          </p:txBody>
        </p:sp>
      </p:grpSp>
      <p:sp>
        <p:nvSpPr>
          <p:cNvPr id="27" name="Teardrop 26"/>
          <p:cNvSpPr/>
          <p:nvPr/>
        </p:nvSpPr>
        <p:spPr>
          <a:xfrm rot="13500000">
            <a:off x="3841750" y="1809750"/>
            <a:ext cx="368300"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Teardrop 27"/>
          <p:cNvSpPr/>
          <p:nvPr/>
        </p:nvSpPr>
        <p:spPr>
          <a:xfrm rot="13500000">
            <a:off x="3841750" y="2852738"/>
            <a:ext cx="368300"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ardrop 28"/>
          <p:cNvSpPr/>
          <p:nvPr/>
        </p:nvSpPr>
        <p:spPr>
          <a:xfrm rot="13500000">
            <a:off x="3842544" y="3902869"/>
            <a:ext cx="366712"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Teardrop 29"/>
          <p:cNvSpPr/>
          <p:nvPr/>
        </p:nvSpPr>
        <p:spPr>
          <a:xfrm rot="13500000">
            <a:off x="3841750" y="4953000"/>
            <a:ext cx="368300"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1" name="Straight Connector 30"/>
          <p:cNvCxnSpPr/>
          <p:nvPr/>
        </p:nvCxnSpPr>
        <p:spPr>
          <a:xfrm>
            <a:off x="815975" y="2490788"/>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5975" y="3540125"/>
            <a:ext cx="7546975" cy="1588"/>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5975" y="4589463"/>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712788" y="1004888"/>
            <a:ext cx="3205162" cy="368300"/>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Benefits</a:t>
            </a:r>
          </a:p>
        </p:txBody>
      </p:sp>
      <p:sp>
        <p:nvSpPr>
          <p:cNvPr id="36" name="TextBox 35"/>
          <p:cNvSpPr txBox="1">
            <a:spLocks noChangeArrowheads="1"/>
          </p:cNvSpPr>
          <p:nvPr/>
        </p:nvSpPr>
        <p:spPr bwMode="auto">
          <a:xfrm>
            <a:off x="4356100" y="1020763"/>
            <a:ext cx="3659188" cy="366712"/>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Community Capability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p:txBody>
          <a:bodyPr/>
          <a:lstStyle/>
          <a:p>
            <a:r>
              <a:rPr lang="en-US" dirty="0" smtClean="0">
                <a:solidFill>
                  <a:schemeClr val="bg1"/>
                </a:solidFill>
                <a:latin typeface="Arial" charset="0"/>
                <a:ea typeface="ＭＳ Ｐゴシック"/>
                <a:cs typeface="Arial" charset="0"/>
              </a:rPr>
              <a:t>Promote</a:t>
            </a:r>
          </a:p>
        </p:txBody>
      </p:sp>
      <p:grpSp>
        <p:nvGrpSpPr>
          <p:cNvPr id="3" name="Group 2"/>
          <p:cNvGrpSpPr>
            <a:grpSpLocks/>
          </p:cNvGrpSpPr>
          <p:nvPr/>
        </p:nvGrpSpPr>
        <p:grpSpPr bwMode="auto">
          <a:xfrm>
            <a:off x="2641600" y="3787775"/>
            <a:ext cx="5721350" cy="855663"/>
            <a:chOff x="2641600" y="4872038"/>
            <a:chExt cx="5721350" cy="1074441"/>
          </a:xfrm>
        </p:grpSpPr>
        <p:sp>
          <p:nvSpPr>
            <p:cNvPr id="2" name="Rounded Rectangle 3"/>
            <p:cNvSpPr/>
            <p:nvPr/>
          </p:nvSpPr>
          <p:spPr>
            <a:xfrm>
              <a:off x="2641600" y="4872038"/>
              <a:ext cx="5721350" cy="1052513"/>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4"/>
            <p:cNvSpPr txBox="1"/>
            <p:nvPr/>
          </p:nvSpPr>
          <p:spPr>
            <a:xfrm>
              <a:off x="4187825" y="5029517"/>
              <a:ext cx="3810000" cy="916962"/>
            </a:xfrm>
            <a:prstGeom prst="rect">
              <a:avLst/>
            </a:prstGeom>
            <a:noFill/>
          </p:spPr>
          <p:txBody>
            <a:bodyPr>
              <a:spAutoFit/>
            </a:bodyPr>
            <a:lstStyle/>
            <a:p>
              <a:r>
                <a:rPr lang="en-US" sz="1400" dirty="0">
                  <a:solidFill>
                    <a:srgbClr val="D9D9D9"/>
                  </a:solidFill>
                  <a:cs typeface="Arial" charset="0"/>
                </a:rPr>
                <a:t>Community is low-cost incentive for providing information; reports can be exported into direct marketing systems</a:t>
              </a:r>
            </a:p>
          </p:txBody>
        </p:sp>
      </p:grpSp>
      <p:grpSp>
        <p:nvGrpSpPr>
          <p:cNvPr id="6" name="Group 5"/>
          <p:cNvGrpSpPr>
            <a:grpSpLocks/>
          </p:cNvGrpSpPr>
          <p:nvPr/>
        </p:nvGrpSpPr>
        <p:grpSpPr bwMode="auto">
          <a:xfrm>
            <a:off x="2641600" y="2927350"/>
            <a:ext cx="5721350" cy="855663"/>
            <a:chOff x="2641600" y="3805238"/>
            <a:chExt cx="5721350" cy="1074441"/>
          </a:xfrm>
        </p:grpSpPr>
        <p:sp>
          <p:nvSpPr>
            <p:cNvPr id="7" name="Rounded Rectangle 6"/>
            <p:cNvSpPr/>
            <p:nvPr/>
          </p:nvSpPr>
          <p:spPr>
            <a:xfrm>
              <a:off x="2641600" y="3805238"/>
              <a:ext cx="5721350" cy="1052513"/>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p:nvPr/>
          </p:nvSpPr>
          <p:spPr>
            <a:xfrm>
              <a:off x="4187825" y="3962717"/>
              <a:ext cx="3810000" cy="916962"/>
            </a:xfrm>
            <a:prstGeom prst="rect">
              <a:avLst/>
            </a:prstGeom>
            <a:noFill/>
          </p:spPr>
          <p:txBody>
            <a:bodyPr>
              <a:spAutoFit/>
            </a:bodyPr>
            <a:lstStyle/>
            <a:p>
              <a:r>
                <a:rPr lang="en-US" sz="1400" dirty="0">
                  <a:solidFill>
                    <a:srgbClr val="D9D9D9"/>
                  </a:solidFill>
                  <a:cs typeface="Arial" charset="0"/>
                </a:rPr>
                <a:t>Users trust other users re: product recommendations, so positive buzz on the community drives users along buying cycle</a:t>
              </a:r>
            </a:p>
          </p:txBody>
        </p:sp>
      </p:grpSp>
      <p:grpSp>
        <p:nvGrpSpPr>
          <p:cNvPr id="9" name="Group 8"/>
          <p:cNvGrpSpPr>
            <a:grpSpLocks/>
          </p:cNvGrpSpPr>
          <p:nvPr/>
        </p:nvGrpSpPr>
        <p:grpSpPr bwMode="auto">
          <a:xfrm>
            <a:off x="2641600" y="2076450"/>
            <a:ext cx="5721350" cy="855663"/>
            <a:chOff x="2641600" y="2738438"/>
            <a:chExt cx="5721350" cy="1074441"/>
          </a:xfrm>
        </p:grpSpPr>
        <p:sp>
          <p:nvSpPr>
            <p:cNvPr id="10" name="Rounded Rectangle 9"/>
            <p:cNvSpPr/>
            <p:nvPr/>
          </p:nvSpPr>
          <p:spPr>
            <a:xfrm>
              <a:off x="2641600" y="2738438"/>
              <a:ext cx="5721350" cy="1052513"/>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p:nvPr/>
          </p:nvSpPr>
          <p:spPr>
            <a:xfrm>
              <a:off x="4187825" y="2895917"/>
              <a:ext cx="3810000" cy="916962"/>
            </a:xfrm>
            <a:prstGeom prst="rect">
              <a:avLst/>
            </a:prstGeom>
            <a:noFill/>
          </p:spPr>
          <p:txBody>
            <a:bodyPr>
              <a:spAutoFit/>
            </a:bodyPr>
            <a:lstStyle/>
            <a:p>
              <a:r>
                <a:rPr lang="en-US" sz="1400" dirty="0">
                  <a:solidFill>
                    <a:srgbClr val="D9D9D9"/>
                  </a:solidFill>
                  <a:cs typeface="Arial" charset="0"/>
                </a:rPr>
                <a:t>Positive community experience can motivate users to advocate for brand on the community or through other channels</a:t>
              </a:r>
            </a:p>
          </p:txBody>
        </p:sp>
      </p:grpSp>
      <p:grpSp>
        <p:nvGrpSpPr>
          <p:cNvPr id="15" name="Group 52"/>
          <p:cNvGrpSpPr>
            <a:grpSpLocks/>
          </p:cNvGrpSpPr>
          <p:nvPr/>
        </p:nvGrpSpPr>
        <p:grpSpPr bwMode="auto">
          <a:xfrm>
            <a:off x="2641600" y="1236663"/>
            <a:ext cx="5721350" cy="855662"/>
            <a:chOff x="1664" y="779"/>
            <a:chExt cx="3604" cy="539"/>
          </a:xfrm>
        </p:grpSpPr>
        <p:sp>
          <p:nvSpPr>
            <p:cNvPr id="13" name="Rounded Rectangle 12"/>
            <p:cNvSpPr/>
            <p:nvPr/>
          </p:nvSpPr>
          <p:spPr>
            <a:xfrm>
              <a:off x="1664" y="779"/>
              <a:ext cx="3604" cy="528"/>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2638" y="858"/>
              <a:ext cx="2590" cy="460"/>
            </a:xfrm>
            <a:prstGeom prst="rect">
              <a:avLst/>
            </a:prstGeom>
            <a:noFill/>
          </p:spPr>
          <p:txBody>
            <a:bodyPr>
              <a:spAutoFit/>
            </a:bodyPr>
            <a:lstStyle/>
            <a:p>
              <a:r>
                <a:rPr lang="en-US" sz="1400" dirty="0">
                  <a:solidFill>
                    <a:srgbClr val="D9D9D9"/>
                  </a:solidFill>
                  <a:cs typeface="Arial" charset="0"/>
                </a:rPr>
                <a:t>Community reflects collective customer interests, thus relevant keywords; search algorithms favorably weight user-generated content</a:t>
              </a:r>
            </a:p>
          </p:txBody>
        </p:sp>
      </p:grpSp>
      <p:grpSp>
        <p:nvGrpSpPr>
          <p:cNvPr id="18" name="Group 14"/>
          <p:cNvGrpSpPr>
            <a:grpSpLocks/>
          </p:cNvGrpSpPr>
          <p:nvPr/>
        </p:nvGrpSpPr>
        <p:grpSpPr bwMode="auto">
          <a:xfrm>
            <a:off x="815975" y="2076450"/>
            <a:ext cx="3090863" cy="839788"/>
            <a:chOff x="815975" y="1046163"/>
            <a:chExt cx="3090863" cy="1053570"/>
          </a:xfrm>
        </p:grpSpPr>
        <p:sp>
          <p:nvSpPr>
            <p:cNvPr id="16" name="Rectangle 15"/>
            <p:cNvSpPr/>
            <p:nvPr/>
          </p:nvSpPr>
          <p:spPr>
            <a:xfrm>
              <a:off x="815975" y="1046163"/>
              <a:ext cx="3090863" cy="1053570"/>
            </a:xfrm>
            <a:prstGeom prst="rect">
              <a:avLst/>
            </a:prstGeom>
            <a:solidFill>
              <a:srgbClr val="FF4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61" name="TextBox 16"/>
            <p:cNvSpPr txBox="1">
              <a:spLocks noChangeArrowheads="1"/>
            </p:cNvSpPr>
            <p:nvPr/>
          </p:nvSpPr>
          <p:spPr bwMode="auto">
            <a:xfrm>
              <a:off x="1322388" y="1249309"/>
              <a:ext cx="2339976" cy="649270"/>
            </a:xfrm>
            <a:prstGeom prst="rect">
              <a:avLst/>
            </a:prstGeom>
            <a:noFill/>
            <a:ln w="9525">
              <a:noFill/>
              <a:miter lim="800000"/>
              <a:headEnd/>
              <a:tailEnd/>
            </a:ln>
          </p:spPr>
          <p:txBody>
            <a:bodyPr wrap="none" anchor="ctr">
              <a:spAutoFit/>
            </a:bodyPr>
            <a:lstStyle/>
            <a:p>
              <a:pPr algn="ctr"/>
              <a:r>
                <a:rPr lang="en-US" sz="1400" b="1" dirty="0">
                  <a:solidFill>
                    <a:schemeClr val="bg1"/>
                  </a:solidFill>
                  <a:cs typeface="Arial" charset="0"/>
                </a:rPr>
                <a:t>Increased word of mouth </a:t>
              </a:r>
              <a:br>
                <a:rPr lang="en-US" sz="1400" b="1" dirty="0">
                  <a:solidFill>
                    <a:schemeClr val="bg1"/>
                  </a:solidFill>
                  <a:cs typeface="Arial" charset="0"/>
                </a:rPr>
              </a:br>
              <a:r>
                <a:rPr lang="en-US" sz="1400" b="1" dirty="0">
                  <a:solidFill>
                    <a:schemeClr val="bg1"/>
                  </a:solidFill>
                  <a:cs typeface="Arial" charset="0"/>
                </a:rPr>
                <a:t>promotion</a:t>
              </a:r>
            </a:p>
          </p:txBody>
        </p:sp>
      </p:grpSp>
      <p:grpSp>
        <p:nvGrpSpPr>
          <p:cNvPr id="20" name="Group 17"/>
          <p:cNvGrpSpPr>
            <a:grpSpLocks/>
          </p:cNvGrpSpPr>
          <p:nvPr/>
        </p:nvGrpSpPr>
        <p:grpSpPr bwMode="auto">
          <a:xfrm>
            <a:off x="815975" y="1236663"/>
            <a:ext cx="3090863" cy="838200"/>
            <a:chOff x="815975" y="1046163"/>
            <a:chExt cx="3090863" cy="1053570"/>
          </a:xfrm>
        </p:grpSpPr>
        <p:sp>
          <p:nvSpPr>
            <p:cNvPr id="19" name="Rectangle 18"/>
            <p:cNvSpPr/>
            <p:nvPr/>
          </p:nvSpPr>
          <p:spPr>
            <a:xfrm>
              <a:off x="815975" y="1046163"/>
              <a:ext cx="3090863" cy="10535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64" name="TextBox 19"/>
            <p:cNvSpPr txBox="1">
              <a:spLocks noChangeArrowheads="1"/>
            </p:cNvSpPr>
            <p:nvPr/>
          </p:nvSpPr>
          <p:spPr bwMode="auto">
            <a:xfrm>
              <a:off x="2065338" y="1247698"/>
              <a:ext cx="1455737" cy="650500"/>
            </a:xfrm>
            <a:prstGeom prst="rect">
              <a:avLst/>
            </a:prstGeom>
            <a:noFill/>
            <a:ln w="9525">
              <a:noFill/>
              <a:miter lim="800000"/>
              <a:headEnd/>
              <a:tailEnd/>
            </a:ln>
          </p:spPr>
          <p:txBody>
            <a:bodyPr wrap="none" anchor="ctr">
              <a:spAutoFit/>
            </a:bodyPr>
            <a:lstStyle/>
            <a:p>
              <a:pPr algn="r"/>
              <a:r>
                <a:rPr lang="en-US" sz="1400" b="1" dirty="0">
                  <a:solidFill>
                    <a:schemeClr val="bg1"/>
                  </a:solidFill>
                  <a:cs typeface="Arial" charset="0"/>
                </a:rPr>
                <a:t>Enhanced SEO</a:t>
              </a:r>
            </a:p>
            <a:p>
              <a:pPr algn="r"/>
              <a:endParaRPr lang="en-US" sz="1400" dirty="0">
                <a:cs typeface="Arial" charset="0"/>
              </a:endParaRPr>
            </a:p>
          </p:txBody>
        </p:sp>
      </p:grpSp>
      <p:grpSp>
        <p:nvGrpSpPr>
          <p:cNvPr id="21" name="Group 20"/>
          <p:cNvGrpSpPr>
            <a:grpSpLocks/>
          </p:cNvGrpSpPr>
          <p:nvPr/>
        </p:nvGrpSpPr>
        <p:grpSpPr bwMode="auto">
          <a:xfrm>
            <a:off x="815975" y="2925763"/>
            <a:ext cx="3090863" cy="839787"/>
            <a:chOff x="815975" y="1046163"/>
            <a:chExt cx="3090863" cy="1053570"/>
          </a:xfrm>
        </p:grpSpPr>
        <p:sp>
          <p:nvSpPr>
            <p:cNvPr id="22" name="Rectangle 21"/>
            <p:cNvSpPr/>
            <p:nvPr/>
          </p:nvSpPr>
          <p:spPr>
            <a:xfrm>
              <a:off x="815975" y="1046163"/>
              <a:ext cx="3090863" cy="1053570"/>
            </a:xfrm>
            <a:prstGeom prst="rect">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67" name="TextBox 22"/>
            <p:cNvSpPr txBox="1">
              <a:spLocks noChangeArrowheads="1"/>
            </p:cNvSpPr>
            <p:nvPr/>
          </p:nvSpPr>
          <p:spPr bwMode="auto">
            <a:xfrm>
              <a:off x="815975" y="1249309"/>
              <a:ext cx="2697163" cy="649270"/>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Increased % conversion to buy</a:t>
              </a:r>
            </a:p>
          </p:txBody>
        </p:sp>
      </p:grpSp>
      <p:grpSp>
        <p:nvGrpSpPr>
          <p:cNvPr id="24" name="Group 23"/>
          <p:cNvGrpSpPr>
            <a:grpSpLocks/>
          </p:cNvGrpSpPr>
          <p:nvPr/>
        </p:nvGrpSpPr>
        <p:grpSpPr bwMode="auto">
          <a:xfrm>
            <a:off x="815975" y="3787775"/>
            <a:ext cx="3090863" cy="838200"/>
            <a:chOff x="815975" y="1046163"/>
            <a:chExt cx="3090863" cy="1053570"/>
          </a:xfrm>
        </p:grpSpPr>
        <p:sp>
          <p:nvSpPr>
            <p:cNvPr id="17" name="Rectangle 24"/>
            <p:cNvSpPr/>
            <p:nvPr/>
          </p:nvSpPr>
          <p:spPr>
            <a:xfrm>
              <a:off x="815975" y="1046163"/>
              <a:ext cx="3090863" cy="105357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70" name="TextBox 25"/>
            <p:cNvSpPr txBox="1">
              <a:spLocks noChangeArrowheads="1"/>
            </p:cNvSpPr>
            <p:nvPr/>
          </p:nvSpPr>
          <p:spPr bwMode="auto">
            <a:xfrm>
              <a:off x="815975" y="1247698"/>
              <a:ext cx="2697163" cy="650500"/>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Decreased cost of acquiring prospect information</a:t>
              </a:r>
            </a:p>
          </p:txBody>
        </p:sp>
      </p:grpSp>
      <p:sp>
        <p:nvSpPr>
          <p:cNvPr id="27" name="Teardrop 26"/>
          <p:cNvSpPr>
            <a:spLocks noChangeArrowheads="1"/>
          </p:cNvSpPr>
          <p:nvPr/>
        </p:nvSpPr>
        <p:spPr bwMode="auto">
          <a:xfrm rot="-8100000">
            <a:off x="3847307" y="1484119"/>
            <a:ext cx="315912" cy="368300"/>
          </a:xfrm>
          <a:custGeom>
            <a:avLst/>
            <a:gdLst>
              <a:gd name="T0" fmla="*/ 367804 w 367804"/>
              <a:gd name="T1" fmla="*/ 183902 h 367804"/>
              <a:gd name="T2" fmla="*/ 313940 w 367804"/>
              <a:gd name="T3" fmla="*/ 313940 h 367804"/>
              <a:gd name="T4" fmla="*/ 183902 w 367804"/>
              <a:gd name="T5" fmla="*/ 367804 h 367804"/>
              <a:gd name="T6" fmla="*/ 53864 w 367804"/>
              <a:gd name="T7" fmla="*/ 313940 h 367804"/>
              <a:gd name="T8" fmla="*/ 0 w 367804"/>
              <a:gd name="T9" fmla="*/ 183902 h 367804"/>
              <a:gd name="T10" fmla="*/ 53864 w 367804"/>
              <a:gd name="T11" fmla="*/ 53864 h 367804"/>
              <a:gd name="T12" fmla="*/ 183902 w 367804"/>
              <a:gd name="T13" fmla="*/ 0 h 367804"/>
              <a:gd name="T14" fmla="*/ 367804 w 367804"/>
              <a:gd name="T15" fmla="*/ 0 h 367804"/>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53864 w 367804"/>
              <a:gd name="T25" fmla="*/ 53864 h 367804"/>
              <a:gd name="T26" fmla="*/ 313940 w 367804"/>
              <a:gd name="T27" fmla="*/ 313940 h 367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804" h="367804">
                <a:moveTo>
                  <a:pt x="0" y="183902"/>
                </a:moveTo>
                <a:lnTo>
                  <a:pt x="0" y="183902"/>
                </a:lnTo>
                <a:cubicBezTo>
                  <a:pt x="0" y="82335"/>
                  <a:pt x="82335" y="0"/>
                  <a:pt x="183901" y="0"/>
                </a:cubicBezTo>
                <a:cubicBezTo>
                  <a:pt x="245202" y="0"/>
                  <a:pt x="306503" y="0"/>
                  <a:pt x="367804" y="0"/>
                </a:cubicBezTo>
                <a:lnTo>
                  <a:pt x="367804" y="0"/>
                </a:lnTo>
                <a:cubicBezTo>
                  <a:pt x="367804" y="61301"/>
                  <a:pt x="367804" y="122601"/>
                  <a:pt x="367804" y="183902"/>
                </a:cubicBezTo>
                <a:lnTo>
                  <a:pt x="367804" y="183902"/>
                </a:lnTo>
                <a:cubicBezTo>
                  <a:pt x="367804" y="285468"/>
                  <a:pt x="285468" y="367803"/>
                  <a:pt x="183902" y="367804"/>
                </a:cubicBezTo>
                <a:cubicBezTo>
                  <a:pt x="82335" y="367804"/>
                  <a:pt x="0" y="285468"/>
                  <a:pt x="0" y="183902"/>
                </a:cubicBezTo>
                <a:close/>
              </a:path>
            </a:pathLst>
          </a:custGeom>
          <a:solidFill>
            <a:srgbClr val="3F3F3F"/>
          </a:solidFill>
          <a:ln w="42500" algn="ctr">
            <a:noFill/>
            <a:miter lim="800000"/>
            <a:headEnd/>
            <a:tailEnd/>
          </a:ln>
        </p:spPr>
        <p:txBody>
          <a:bodyPr vert="eaVert" anchor="ctr"/>
          <a:lstStyle/>
          <a:p>
            <a:pPr algn="ctr">
              <a:defRPr/>
            </a:pPr>
            <a:endParaRPr lang="en-US" dirty="0">
              <a:solidFill>
                <a:schemeClr val="lt1"/>
              </a:solidFill>
              <a:latin typeface="+mn-lt"/>
            </a:endParaRPr>
          </a:p>
        </p:txBody>
      </p:sp>
      <p:sp>
        <p:nvSpPr>
          <p:cNvPr id="28" name="Teardrop 27"/>
          <p:cNvSpPr>
            <a:spLocks noChangeArrowheads="1"/>
          </p:cNvSpPr>
          <p:nvPr/>
        </p:nvSpPr>
        <p:spPr bwMode="auto">
          <a:xfrm rot="-8100000">
            <a:off x="3847307" y="2420144"/>
            <a:ext cx="315912" cy="368300"/>
          </a:xfrm>
          <a:custGeom>
            <a:avLst/>
            <a:gdLst>
              <a:gd name="T0" fmla="*/ 367804 w 367804"/>
              <a:gd name="T1" fmla="*/ 183902 h 367804"/>
              <a:gd name="T2" fmla="*/ 313940 w 367804"/>
              <a:gd name="T3" fmla="*/ 313940 h 367804"/>
              <a:gd name="T4" fmla="*/ 183902 w 367804"/>
              <a:gd name="T5" fmla="*/ 367804 h 367804"/>
              <a:gd name="T6" fmla="*/ 53864 w 367804"/>
              <a:gd name="T7" fmla="*/ 313940 h 367804"/>
              <a:gd name="T8" fmla="*/ 0 w 367804"/>
              <a:gd name="T9" fmla="*/ 183902 h 367804"/>
              <a:gd name="T10" fmla="*/ 53864 w 367804"/>
              <a:gd name="T11" fmla="*/ 53864 h 367804"/>
              <a:gd name="T12" fmla="*/ 183902 w 367804"/>
              <a:gd name="T13" fmla="*/ 0 h 367804"/>
              <a:gd name="T14" fmla="*/ 367804 w 367804"/>
              <a:gd name="T15" fmla="*/ 0 h 367804"/>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53864 w 367804"/>
              <a:gd name="T25" fmla="*/ 53864 h 367804"/>
              <a:gd name="T26" fmla="*/ 313940 w 367804"/>
              <a:gd name="T27" fmla="*/ 313940 h 367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804" h="367804">
                <a:moveTo>
                  <a:pt x="0" y="183902"/>
                </a:moveTo>
                <a:lnTo>
                  <a:pt x="0" y="183902"/>
                </a:lnTo>
                <a:cubicBezTo>
                  <a:pt x="0" y="82335"/>
                  <a:pt x="82335" y="0"/>
                  <a:pt x="183901" y="0"/>
                </a:cubicBezTo>
                <a:cubicBezTo>
                  <a:pt x="245202" y="0"/>
                  <a:pt x="306503" y="0"/>
                  <a:pt x="367804" y="0"/>
                </a:cubicBezTo>
                <a:lnTo>
                  <a:pt x="367804" y="0"/>
                </a:lnTo>
                <a:cubicBezTo>
                  <a:pt x="367804" y="61301"/>
                  <a:pt x="367804" y="122601"/>
                  <a:pt x="367804" y="183902"/>
                </a:cubicBezTo>
                <a:lnTo>
                  <a:pt x="367804" y="183902"/>
                </a:lnTo>
                <a:cubicBezTo>
                  <a:pt x="367804" y="285468"/>
                  <a:pt x="285468" y="367803"/>
                  <a:pt x="183902" y="367804"/>
                </a:cubicBezTo>
                <a:cubicBezTo>
                  <a:pt x="82335" y="367804"/>
                  <a:pt x="0" y="285468"/>
                  <a:pt x="0" y="183902"/>
                </a:cubicBezTo>
                <a:close/>
              </a:path>
            </a:pathLst>
          </a:custGeom>
          <a:solidFill>
            <a:srgbClr val="3F3F3F"/>
          </a:solidFill>
          <a:ln w="42500" algn="ctr">
            <a:noFill/>
            <a:miter lim="800000"/>
            <a:headEnd/>
            <a:tailEnd/>
          </a:ln>
        </p:spPr>
        <p:txBody>
          <a:bodyPr vert="eaVert" anchor="ctr"/>
          <a:lstStyle/>
          <a:p>
            <a:pPr algn="ctr">
              <a:defRPr/>
            </a:pPr>
            <a:endParaRPr lang="en-US" dirty="0">
              <a:solidFill>
                <a:schemeClr val="lt1"/>
              </a:solidFill>
              <a:latin typeface="+mn-lt"/>
            </a:endParaRPr>
          </a:p>
        </p:txBody>
      </p:sp>
      <p:sp>
        <p:nvSpPr>
          <p:cNvPr id="29" name="Teardrop 28"/>
          <p:cNvSpPr>
            <a:spLocks noChangeArrowheads="1"/>
          </p:cNvSpPr>
          <p:nvPr/>
        </p:nvSpPr>
        <p:spPr bwMode="auto">
          <a:xfrm rot="-8100000">
            <a:off x="3848100" y="3271838"/>
            <a:ext cx="314325" cy="368300"/>
          </a:xfrm>
          <a:custGeom>
            <a:avLst/>
            <a:gdLst>
              <a:gd name="T0" fmla="*/ 367804 w 367804"/>
              <a:gd name="T1" fmla="*/ 183902 h 367804"/>
              <a:gd name="T2" fmla="*/ 313940 w 367804"/>
              <a:gd name="T3" fmla="*/ 313940 h 367804"/>
              <a:gd name="T4" fmla="*/ 183902 w 367804"/>
              <a:gd name="T5" fmla="*/ 367804 h 367804"/>
              <a:gd name="T6" fmla="*/ 53864 w 367804"/>
              <a:gd name="T7" fmla="*/ 313940 h 367804"/>
              <a:gd name="T8" fmla="*/ 0 w 367804"/>
              <a:gd name="T9" fmla="*/ 183902 h 367804"/>
              <a:gd name="T10" fmla="*/ 53864 w 367804"/>
              <a:gd name="T11" fmla="*/ 53864 h 367804"/>
              <a:gd name="T12" fmla="*/ 183902 w 367804"/>
              <a:gd name="T13" fmla="*/ 0 h 367804"/>
              <a:gd name="T14" fmla="*/ 367804 w 367804"/>
              <a:gd name="T15" fmla="*/ 0 h 367804"/>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53864 w 367804"/>
              <a:gd name="T25" fmla="*/ 53864 h 367804"/>
              <a:gd name="T26" fmla="*/ 313940 w 367804"/>
              <a:gd name="T27" fmla="*/ 313940 h 367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804" h="367804">
                <a:moveTo>
                  <a:pt x="0" y="183902"/>
                </a:moveTo>
                <a:lnTo>
                  <a:pt x="0" y="183902"/>
                </a:lnTo>
                <a:cubicBezTo>
                  <a:pt x="0" y="82335"/>
                  <a:pt x="82335" y="0"/>
                  <a:pt x="183901" y="0"/>
                </a:cubicBezTo>
                <a:cubicBezTo>
                  <a:pt x="245202" y="0"/>
                  <a:pt x="306503" y="0"/>
                  <a:pt x="367804" y="0"/>
                </a:cubicBezTo>
                <a:lnTo>
                  <a:pt x="367804" y="0"/>
                </a:lnTo>
                <a:cubicBezTo>
                  <a:pt x="367804" y="61301"/>
                  <a:pt x="367804" y="122601"/>
                  <a:pt x="367804" y="183902"/>
                </a:cubicBezTo>
                <a:lnTo>
                  <a:pt x="367804" y="183902"/>
                </a:lnTo>
                <a:cubicBezTo>
                  <a:pt x="367804" y="285468"/>
                  <a:pt x="285468" y="367803"/>
                  <a:pt x="183902" y="367804"/>
                </a:cubicBezTo>
                <a:cubicBezTo>
                  <a:pt x="82335" y="367804"/>
                  <a:pt x="0" y="285468"/>
                  <a:pt x="0" y="183902"/>
                </a:cubicBezTo>
                <a:close/>
              </a:path>
            </a:pathLst>
          </a:custGeom>
          <a:solidFill>
            <a:srgbClr val="3F3F3F"/>
          </a:solidFill>
          <a:ln w="42500" algn="ctr">
            <a:noFill/>
            <a:miter lim="800000"/>
            <a:headEnd/>
            <a:tailEnd/>
          </a:ln>
        </p:spPr>
        <p:txBody>
          <a:bodyPr vert="eaVert" anchor="ctr"/>
          <a:lstStyle/>
          <a:p>
            <a:pPr algn="ctr">
              <a:defRPr/>
            </a:pPr>
            <a:endParaRPr lang="en-US" dirty="0">
              <a:solidFill>
                <a:schemeClr val="lt1"/>
              </a:solidFill>
              <a:latin typeface="+mn-lt"/>
            </a:endParaRPr>
          </a:p>
        </p:txBody>
      </p:sp>
      <p:sp>
        <p:nvSpPr>
          <p:cNvPr id="30" name="Teardrop 29"/>
          <p:cNvSpPr>
            <a:spLocks noChangeArrowheads="1"/>
          </p:cNvSpPr>
          <p:nvPr/>
        </p:nvSpPr>
        <p:spPr bwMode="auto">
          <a:xfrm rot="-8100000">
            <a:off x="3847307" y="4131469"/>
            <a:ext cx="315912" cy="368300"/>
          </a:xfrm>
          <a:custGeom>
            <a:avLst/>
            <a:gdLst>
              <a:gd name="T0" fmla="*/ 367804 w 367804"/>
              <a:gd name="T1" fmla="*/ 183902 h 367804"/>
              <a:gd name="T2" fmla="*/ 313940 w 367804"/>
              <a:gd name="T3" fmla="*/ 313940 h 367804"/>
              <a:gd name="T4" fmla="*/ 183902 w 367804"/>
              <a:gd name="T5" fmla="*/ 367804 h 367804"/>
              <a:gd name="T6" fmla="*/ 53864 w 367804"/>
              <a:gd name="T7" fmla="*/ 313940 h 367804"/>
              <a:gd name="T8" fmla="*/ 0 w 367804"/>
              <a:gd name="T9" fmla="*/ 183902 h 367804"/>
              <a:gd name="T10" fmla="*/ 53864 w 367804"/>
              <a:gd name="T11" fmla="*/ 53864 h 367804"/>
              <a:gd name="T12" fmla="*/ 183902 w 367804"/>
              <a:gd name="T13" fmla="*/ 0 h 367804"/>
              <a:gd name="T14" fmla="*/ 367804 w 367804"/>
              <a:gd name="T15" fmla="*/ 0 h 367804"/>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53864 w 367804"/>
              <a:gd name="T25" fmla="*/ 53864 h 367804"/>
              <a:gd name="T26" fmla="*/ 313940 w 367804"/>
              <a:gd name="T27" fmla="*/ 313940 h 367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804" h="367804">
                <a:moveTo>
                  <a:pt x="0" y="183902"/>
                </a:moveTo>
                <a:lnTo>
                  <a:pt x="0" y="183902"/>
                </a:lnTo>
                <a:cubicBezTo>
                  <a:pt x="0" y="82335"/>
                  <a:pt x="82335" y="0"/>
                  <a:pt x="183901" y="0"/>
                </a:cubicBezTo>
                <a:cubicBezTo>
                  <a:pt x="245202" y="0"/>
                  <a:pt x="306503" y="0"/>
                  <a:pt x="367804" y="0"/>
                </a:cubicBezTo>
                <a:lnTo>
                  <a:pt x="367804" y="0"/>
                </a:lnTo>
                <a:cubicBezTo>
                  <a:pt x="367804" y="61301"/>
                  <a:pt x="367804" y="122601"/>
                  <a:pt x="367804" y="183902"/>
                </a:cubicBezTo>
                <a:lnTo>
                  <a:pt x="367804" y="183902"/>
                </a:lnTo>
                <a:cubicBezTo>
                  <a:pt x="367804" y="285468"/>
                  <a:pt x="285468" y="367803"/>
                  <a:pt x="183902" y="367804"/>
                </a:cubicBezTo>
                <a:cubicBezTo>
                  <a:pt x="82335" y="367804"/>
                  <a:pt x="0" y="285468"/>
                  <a:pt x="0" y="183902"/>
                </a:cubicBezTo>
                <a:close/>
              </a:path>
            </a:pathLst>
          </a:custGeom>
          <a:solidFill>
            <a:srgbClr val="3F3F3F"/>
          </a:solidFill>
          <a:ln w="42500" algn="ctr">
            <a:noFill/>
            <a:miter lim="800000"/>
            <a:headEnd/>
            <a:tailEnd/>
          </a:ln>
        </p:spPr>
        <p:txBody>
          <a:bodyPr vert="eaVert" anchor="ctr"/>
          <a:lstStyle/>
          <a:p>
            <a:pPr algn="ctr">
              <a:defRPr/>
            </a:pPr>
            <a:endParaRPr lang="en-US" dirty="0">
              <a:solidFill>
                <a:schemeClr val="lt1"/>
              </a:solidFill>
              <a:latin typeface="+mn-lt"/>
            </a:endParaRPr>
          </a:p>
        </p:txBody>
      </p:sp>
      <p:cxnSp>
        <p:nvCxnSpPr>
          <p:cNvPr id="31" name="Straight Connector 30"/>
          <p:cNvCxnSpPr/>
          <p:nvPr/>
        </p:nvCxnSpPr>
        <p:spPr>
          <a:xfrm>
            <a:off x="815975" y="2079625"/>
            <a:ext cx="7546975" cy="1588"/>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5975" y="2928938"/>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5975" y="3789363"/>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712788" y="804863"/>
            <a:ext cx="3205162" cy="368300"/>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Benefits</a:t>
            </a:r>
          </a:p>
        </p:txBody>
      </p:sp>
      <p:sp>
        <p:nvSpPr>
          <p:cNvPr id="36" name="TextBox 35"/>
          <p:cNvSpPr txBox="1">
            <a:spLocks noChangeArrowheads="1"/>
          </p:cNvSpPr>
          <p:nvPr/>
        </p:nvSpPr>
        <p:spPr bwMode="auto">
          <a:xfrm>
            <a:off x="4356100" y="820738"/>
            <a:ext cx="3659188" cy="366712"/>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Community Capability</a:t>
            </a:r>
          </a:p>
        </p:txBody>
      </p:sp>
      <p:grpSp>
        <p:nvGrpSpPr>
          <p:cNvPr id="34" name="Group 2"/>
          <p:cNvGrpSpPr>
            <a:grpSpLocks/>
          </p:cNvGrpSpPr>
          <p:nvPr/>
        </p:nvGrpSpPr>
        <p:grpSpPr bwMode="auto">
          <a:xfrm>
            <a:off x="2638425" y="4662488"/>
            <a:ext cx="5721350" cy="838200"/>
            <a:chOff x="2641600" y="4872038"/>
            <a:chExt cx="5721350" cy="1052514"/>
          </a:xfrm>
        </p:grpSpPr>
        <p:sp>
          <p:nvSpPr>
            <p:cNvPr id="23" name="Rounded Rectangle 3"/>
            <p:cNvSpPr/>
            <p:nvPr/>
          </p:nvSpPr>
          <p:spPr>
            <a:xfrm>
              <a:off x="2641600" y="48720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TextBox 4"/>
            <p:cNvSpPr txBox="1"/>
            <p:nvPr/>
          </p:nvSpPr>
          <p:spPr>
            <a:xfrm>
              <a:off x="4187825" y="5029516"/>
              <a:ext cx="3810000" cy="649848"/>
            </a:xfrm>
            <a:prstGeom prst="rect">
              <a:avLst/>
            </a:prstGeom>
            <a:noFill/>
          </p:spPr>
          <p:txBody>
            <a:bodyPr>
              <a:spAutoFit/>
            </a:bodyPr>
            <a:lstStyle/>
            <a:p>
              <a:r>
                <a:rPr lang="en-US" sz="1400" dirty="0">
                  <a:solidFill>
                    <a:srgbClr val="D9D9D9"/>
                  </a:solidFill>
                  <a:cs typeface="Arial" charset="0"/>
                </a:rPr>
                <a:t>Community buzz about products/services can prompt interest in a browsing visitor</a:t>
              </a:r>
            </a:p>
          </p:txBody>
        </p:sp>
      </p:grpSp>
      <p:grpSp>
        <p:nvGrpSpPr>
          <p:cNvPr id="40" name="Group 23"/>
          <p:cNvGrpSpPr>
            <a:grpSpLocks/>
          </p:cNvGrpSpPr>
          <p:nvPr/>
        </p:nvGrpSpPr>
        <p:grpSpPr bwMode="auto">
          <a:xfrm>
            <a:off x="812800" y="4662488"/>
            <a:ext cx="3090863" cy="838200"/>
            <a:chOff x="815975" y="1046163"/>
            <a:chExt cx="3090863" cy="1053570"/>
          </a:xfrm>
        </p:grpSpPr>
        <p:sp>
          <p:nvSpPr>
            <p:cNvPr id="37" name="Rectangle 24"/>
            <p:cNvSpPr/>
            <p:nvPr/>
          </p:nvSpPr>
          <p:spPr>
            <a:xfrm>
              <a:off x="815975" y="1046163"/>
              <a:ext cx="3090863" cy="105357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85" name="TextBox 25"/>
            <p:cNvSpPr txBox="1">
              <a:spLocks noChangeArrowheads="1"/>
            </p:cNvSpPr>
            <p:nvPr/>
          </p:nvSpPr>
          <p:spPr bwMode="auto">
            <a:xfrm>
              <a:off x="815975" y="1247698"/>
              <a:ext cx="2697163" cy="650500"/>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Increased traffic to product pages, offline channels</a:t>
              </a:r>
            </a:p>
          </p:txBody>
        </p:sp>
      </p:grpSp>
      <p:sp>
        <p:nvSpPr>
          <p:cNvPr id="38" name="Teardrop 29"/>
          <p:cNvSpPr>
            <a:spLocks noChangeArrowheads="1"/>
          </p:cNvSpPr>
          <p:nvPr/>
        </p:nvSpPr>
        <p:spPr bwMode="auto">
          <a:xfrm rot="-8100000">
            <a:off x="3844131" y="5006182"/>
            <a:ext cx="315913" cy="368300"/>
          </a:xfrm>
          <a:custGeom>
            <a:avLst/>
            <a:gdLst>
              <a:gd name="T0" fmla="*/ 367804 w 367804"/>
              <a:gd name="T1" fmla="*/ 183902 h 367804"/>
              <a:gd name="T2" fmla="*/ 313940 w 367804"/>
              <a:gd name="T3" fmla="*/ 313940 h 367804"/>
              <a:gd name="T4" fmla="*/ 183902 w 367804"/>
              <a:gd name="T5" fmla="*/ 367804 h 367804"/>
              <a:gd name="T6" fmla="*/ 53864 w 367804"/>
              <a:gd name="T7" fmla="*/ 313940 h 367804"/>
              <a:gd name="T8" fmla="*/ 0 w 367804"/>
              <a:gd name="T9" fmla="*/ 183902 h 367804"/>
              <a:gd name="T10" fmla="*/ 53864 w 367804"/>
              <a:gd name="T11" fmla="*/ 53864 h 367804"/>
              <a:gd name="T12" fmla="*/ 183902 w 367804"/>
              <a:gd name="T13" fmla="*/ 0 h 367804"/>
              <a:gd name="T14" fmla="*/ 367804 w 367804"/>
              <a:gd name="T15" fmla="*/ 0 h 367804"/>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53864 w 367804"/>
              <a:gd name="T25" fmla="*/ 53864 h 367804"/>
              <a:gd name="T26" fmla="*/ 313940 w 367804"/>
              <a:gd name="T27" fmla="*/ 313940 h 367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804" h="367804">
                <a:moveTo>
                  <a:pt x="0" y="183902"/>
                </a:moveTo>
                <a:lnTo>
                  <a:pt x="0" y="183902"/>
                </a:lnTo>
                <a:cubicBezTo>
                  <a:pt x="0" y="82335"/>
                  <a:pt x="82335" y="0"/>
                  <a:pt x="183901" y="0"/>
                </a:cubicBezTo>
                <a:cubicBezTo>
                  <a:pt x="245202" y="0"/>
                  <a:pt x="306503" y="0"/>
                  <a:pt x="367804" y="0"/>
                </a:cubicBezTo>
                <a:lnTo>
                  <a:pt x="367804" y="0"/>
                </a:lnTo>
                <a:cubicBezTo>
                  <a:pt x="367804" y="61301"/>
                  <a:pt x="367804" y="122601"/>
                  <a:pt x="367804" y="183902"/>
                </a:cubicBezTo>
                <a:lnTo>
                  <a:pt x="367804" y="183902"/>
                </a:lnTo>
                <a:cubicBezTo>
                  <a:pt x="367804" y="285468"/>
                  <a:pt x="285468" y="367803"/>
                  <a:pt x="183902" y="367804"/>
                </a:cubicBezTo>
                <a:cubicBezTo>
                  <a:pt x="82335" y="367804"/>
                  <a:pt x="0" y="285468"/>
                  <a:pt x="0" y="183902"/>
                </a:cubicBezTo>
                <a:close/>
              </a:path>
            </a:pathLst>
          </a:custGeom>
          <a:solidFill>
            <a:srgbClr val="3F3F3F"/>
          </a:solidFill>
          <a:ln w="42500" algn="ctr">
            <a:noFill/>
            <a:miter lim="800000"/>
            <a:headEnd/>
            <a:tailEnd/>
          </a:ln>
        </p:spPr>
        <p:txBody>
          <a:bodyPr vert="eaVert" anchor="ctr"/>
          <a:lstStyle/>
          <a:p>
            <a:pPr algn="ctr">
              <a:defRPr/>
            </a:pPr>
            <a:endParaRPr lang="en-US" dirty="0">
              <a:solidFill>
                <a:schemeClr val="lt1"/>
              </a:solidFill>
              <a:latin typeface="+mn-lt"/>
            </a:endParaRPr>
          </a:p>
        </p:txBody>
      </p:sp>
      <p:cxnSp>
        <p:nvCxnSpPr>
          <p:cNvPr id="39" name="Straight Connector 32"/>
          <p:cNvCxnSpPr/>
          <p:nvPr/>
        </p:nvCxnSpPr>
        <p:spPr>
          <a:xfrm>
            <a:off x="812800" y="4664075"/>
            <a:ext cx="7546975" cy="1588"/>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grpSp>
        <p:nvGrpSpPr>
          <p:cNvPr id="41" name="Group 2"/>
          <p:cNvGrpSpPr>
            <a:grpSpLocks/>
          </p:cNvGrpSpPr>
          <p:nvPr/>
        </p:nvGrpSpPr>
        <p:grpSpPr bwMode="auto">
          <a:xfrm>
            <a:off x="2635250" y="5537200"/>
            <a:ext cx="5721350" cy="855663"/>
            <a:chOff x="2641600" y="4872038"/>
            <a:chExt cx="5721350" cy="1074441"/>
          </a:xfrm>
        </p:grpSpPr>
        <p:sp>
          <p:nvSpPr>
            <p:cNvPr id="4" name="Rounded Rectangle 3"/>
            <p:cNvSpPr/>
            <p:nvPr/>
          </p:nvSpPr>
          <p:spPr>
            <a:xfrm>
              <a:off x="2641600" y="4872038"/>
              <a:ext cx="5721350" cy="1052513"/>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4187825" y="5029517"/>
              <a:ext cx="3810000" cy="916962"/>
            </a:xfrm>
            <a:prstGeom prst="rect">
              <a:avLst/>
            </a:prstGeom>
            <a:noFill/>
          </p:spPr>
          <p:txBody>
            <a:bodyPr>
              <a:spAutoFit/>
            </a:bodyPr>
            <a:lstStyle/>
            <a:p>
              <a:r>
                <a:rPr lang="en-US" sz="1400" dirty="0">
                  <a:solidFill>
                    <a:srgbClr val="D9D9D9"/>
                  </a:solidFill>
                  <a:cs typeface="Arial" charset="0"/>
                </a:rPr>
                <a:t>Announcements on communities and member discussions are natural cross-sell and up-sell vehicles</a:t>
              </a:r>
            </a:p>
          </p:txBody>
        </p:sp>
      </p:grpSp>
      <p:grpSp>
        <p:nvGrpSpPr>
          <p:cNvPr id="44" name="Group 23"/>
          <p:cNvGrpSpPr>
            <a:grpSpLocks/>
          </p:cNvGrpSpPr>
          <p:nvPr/>
        </p:nvGrpSpPr>
        <p:grpSpPr bwMode="auto">
          <a:xfrm>
            <a:off x="809625" y="5537200"/>
            <a:ext cx="3090863" cy="838200"/>
            <a:chOff x="815975" y="1046163"/>
            <a:chExt cx="3090863" cy="1053570"/>
          </a:xfrm>
        </p:grpSpPr>
        <p:sp>
          <p:nvSpPr>
            <p:cNvPr id="25" name="Rectangle 24"/>
            <p:cNvSpPr/>
            <p:nvPr/>
          </p:nvSpPr>
          <p:spPr>
            <a:xfrm>
              <a:off x="815975" y="1046163"/>
              <a:ext cx="3090863" cy="105357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93" name="TextBox 25"/>
            <p:cNvSpPr txBox="1">
              <a:spLocks noChangeArrowheads="1"/>
            </p:cNvSpPr>
            <p:nvPr/>
          </p:nvSpPr>
          <p:spPr bwMode="auto">
            <a:xfrm>
              <a:off x="815975" y="1247698"/>
              <a:ext cx="2697163" cy="650500"/>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Increased average order value</a:t>
              </a:r>
            </a:p>
          </p:txBody>
        </p:sp>
      </p:grpSp>
      <p:sp>
        <p:nvSpPr>
          <p:cNvPr id="42" name="Teardrop 29"/>
          <p:cNvSpPr>
            <a:spLocks noChangeArrowheads="1"/>
          </p:cNvSpPr>
          <p:nvPr/>
        </p:nvSpPr>
        <p:spPr bwMode="auto">
          <a:xfrm rot="-8100000">
            <a:off x="3840957" y="5880894"/>
            <a:ext cx="315912" cy="368300"/>
          </a:xfrm>
          <a:custGeom>
            <a:avLst/>
            <a:gdLst>
              <a:gd name="T0" fmla="*/ 367804 w 367804"/>
              <a:gd name="T1" fmla="*/ 183902 h 367804"/>
              <a:gd name="T2" fmla="*/ 313940 w 367804"/>
              <a:gd name="T3" fmla="*/ 313940 h 367804"/>
              <a:gd name="T4" fmla="*/ 183902 w 367804"/>
              <a:gd name="T5" fmla="*/ 367804 h 367804"/>
              <a:gd name="T6" fmla="*/ 53864 w 367804"/>
              <a:gd name="T7" fmla="*/ 313940 h 367804"/>
              <a:gd name="T8" fmla="*/ 0 w 367804"/>
              <a:gd name="T9" fmla="*/ 183902 h 367804"/>
              <a:gd name="T10" fmla="*/ 53864 w 367804"/>
              <a:gd name="T11" fmla="*/ 53864 h 367804"/>
              <a:gd name="T12" fmla="*/ 183902 w 367804"/>
              <a:gd name="T13" fmla="*/ 0 h 367804"/>
              <a:gd name="T14" fmla="*/ 367804 w 367804"/>
              <a:gd name="T15" fmla="*/ 0 h 367804"/>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53864 w 367804"/>
              <a:gd name="T25" fmla="*/ 53864 h 367804"/>
              <a:gd name="T26" fmla="*/ 313940 w 367804"/>
              <a:gd name="T27" fmla="*/ 313940 h 3678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804" h="367804">
                <a:moveTo>
                  <a:pt x="0" y="183902"/>
                </a:moveTo>
                <a:lnTo>
                  <a:pt x="0" y="183902"/>
                </a:lnTo>
                <a:cubicBezTo>
                  <a:pt x="0" y="82335"/>
                  <a:pt x="82335" y="0"/>
                  <a:pt x="183901" y="0"/>
                </a:cubicBezTo>
                <a:cubicBezTo>
                  <a:pt x="245202" y="0"/>
                  <a:pt x="306503" y="0"/>
                  <a:pt x="367804" y="0"/>
                </a:cubicBezTo>
                <a:lnTo>
                  <a:pt x="367804" y="0"/>
                </a:lnTo>
                <a:cubicBezTo>
                  <a:pt x="367804" y="61301"/>
                  <a:pt x="367804" y="122601"/>
                  <a:pt x="367804" y="183902"/>
                </a:cubicBezTo>
                <a:lnTo>
                  <a:pt x="367804" y="183902"/>
                </a:lnTo>
                <a:cubicBezTo>
                  <a:pt x="367804" y="285468"/>
                  <a:pt x="285468" y="367803"/>
                  <a:pt x="183902" y="367804"/>
                </a:cubicBezTo>
                <a:cubicBezTo>
                  <a:pt x="82335" y="367804"/>
                  <a:pt x="0" y="285468"/>
                  <a:pt x="0" y="183902"/>
                </a:cubicBezTo>
                <a:close/>
              </a:path>
            </a:pathLst>
          </a:custGeom>
          <a:solidFill>
            <a:srgbClr val="3F3F3F"/>
          </a:solidFill>
          <a:ln w="42500" algn="ctr">
            <a:noFill/>
            <a:miter lim="800000"/>
            <a:headEnd/>
            <a:tailEnd/>
          </a:ln>
        </p:spPr>
        <p:txBody>
          <a:bodyPr vert="eaVert" anchor="ctr"/>
          <a:lstStyle/>
          <a:p>
            <a:pPr algn="ctr">
              <a:defRPr/>
            </a:pPr>
            <a:endParaRPr lang="en-US" dirty="0">
              <a:solidFill>
                <a:schemeClr val="lt1"/>
              </a:solidFill>
              <a:latin typeface="+mn-lt"/>
            </a:endParaRPr>
          </a:p>
        </p:txBody>
      </p:sp>
      <p:cxnSp>
        <p:nvCxnSpPr>
          <p:cNvPr id="43" name="Straight Connector 32"/>
          <p:cNvCxnSpPr/>
          <p:nvPr/>
        </p:nvCxnSpPr>
        <p:spPr>
          <a:xfrm>
            <a:off x="809625" y="5538788"/>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r>
              <a:rPr lang="en-US" dirty="0" smtClean="0">
                <a:solidFill>
                  <a:schemeClr val="bg1"/>
                </a:solidFill>
                <a:latin typeface="Arial" charset="0"/>
                <a:ea typeface="ＭＳ Ｐゴシック"/>
                <a:cs typeface="Arial" charset="0"/>
              </a:rPr>
              <a:t>Support</a:t>
            </a:r>
          </a:p>
        </p:txBody>
      </p:sp>
      <p:grpSp>
        <p:nvGrpSpPr>
          <p:cNvPr id="2" name="Group 2"/>
          <p:cNvGrpSpPr>
            <a:grpSpLocks/>
          </p:cNvGrpSpPr>
          <p:nvPr/>
        </p:nvGrpSpPr>
        <p:grpSpPr bwMode="auto">
          <a:xfrm>
            <a:off x="2641600" y="4587875"/>
            <a:ext cx="5721350" cy="1052513"/>
            <a:chOff x="2641600" y="4872038"/>
            <a:chExt cx="5721350" cy="1052514"/>
          </a:xfrm>
        </p:grpSpPr>
        <p:sp>
          <p:nvSpPr>
            <p:cNvPr id="4" name="Rounded Rectangle 3"/>
            <p:cNvSpPr/>
            <p:nvPr/>
          </p:nvSpPr>
          <p:spPr>
            <a:xfrm>
              <a:off x="2641600" y="48720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4187825" y="5029201"/>
              <a:ext cx="3810000" cy="730251"/>
            </a:xfrm>
            <a:prstGeom prst="rect">
              <a:avLst/>
            </a:prstGeom>
            <a:noFill/>
          </p:spPr>
          <p:txBody>
            <a:bodyPr>
              <a:spAutoFit/>
            </a:bodyPr>
            <a:lstStyle/>
            <a:p>
              <a:pPr>
                <a:defRPr/>
              </a:pPr>
              <a:r>
                <a:rPr lang="en-US" sz="1400" dirty="0">
                  <a:solidFill>
                    <a:schemeClr val="bg1">
                      <a:lumMod val="85000"/>
                    </a:schemeClr>
                  </a:solidFill>
                  <a:latin typeface="Arial" pitchFamily="34" charset="0"/>
                  <a:cs typeface="Arial" pitchFamily="34" charset="0"/>
                </a:rPr>
                <a:t>Language specific communities, product-specific boards, SaaS platform all provide first-line-of-defense, 24x7</a:t>
              </a:r>
            </a:p>
          </p:txBody>
        </p:sp>
      </p:grpSp>
      <p:grpSp>
        <p:nvGrpSpPr>
          <p:cNvPr id="3" name="Group 5"/>
          <p:cNvGrpSpPr>
            <a:grpSpLocks/>
          </p:cNvGrpSpPr>
          <p:nvPr/>
        </p:nvGrpSpPr>
        <p:grpSpPr bwMode="auto">
          <a:xfrm>
            <a:off x="2641600" y="3538538"/>
            <a:ext cx="5721350" cy="1052512"/>
            <a:chOff x="2641600" y="3805238"/>
            <a:chExt cx="5721350" cy="1052514"/>
          </a:xfrm>
        </p:grpSpPr>
        <p:sp>
          <p:nvSpPr>
            <p:cNvPr id="7" name="Rounded Rectangle 6"/>
            <p:cNvSpPr/>
            <p:nvPr/>
          </p:nvSpPr>
          <p:spPr>
            <a:xfrm>
              <a:off x="2641600" y="38052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p:nvPr/>
          </p:nvSpPr>
          <p:spPr>
            <a:xfrm>
              <a:off x="4187825" y="3962400"/>
              <a:ext cx="3810000" cy="730251"/>
            </a:xfrm>
            <a:prstGeom prst="rect">
              <a:avLst/>
            </a:prstGeom>
            <a:noFill/>
          </p:spPr>
          <p:txBody>
            <a:bodyPr>
              <a:spAutoFit/>
            </a:bodyPr>
            <a:lstStyle/>
            <a:p>
              <a:r>
                <a:rPr lang="en-US" sz="1400" dirty="0">
                  <a:solidFill>
                    <a:srgbClr val="D9D9D9"/>
                  </a:solidFill>
                  <a:cs typeface="Arial" charset="0"/>
                </a:rPr>
                <a:t>E-mail and chat-based support is re-directed to community, with escalation path for unanswered posts</a:t>
              </a:r>
            </a:p>
          </p:txBody>
        </p:sp>
      </p:grpSp>
      <p:grpSp>
        <p:nvGrpSpPr>
          <p:cNvPr id="6" name="Group 8"/>
          <p:cNvGrpSpPr>
            <a:grpSpLocks/>
          </p:cNvGrpSpPr>
          <p:nvPr/>
        </p:nvGrpSpPr>
        <p:grpSpPr bwMode="auto">
          <a:xfrm>
            <a:off x="2641600" y="2487613"/>
            <a:ext cx="5721350" cy="1052512"/>
            <a:chOff x="2641600" y="2738438"/>
            <a:chExt cx="5721350" cy="1052514"/>
          </a:xfrm>
        </p:grpSpPr>
        <p:sp>
          <p:nvSpPr>
            <p:cNvPr id="10" name="Rounded Rectangle 9"/>
            <p:cNvSpPr/>
            <p:nvPr/>
          </p:nvSpPr>
          <p:spPr>
            <a:xfrm>
              <a:off x="2641600" y="27384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p:nvPr/>
          </p:nvSpPr>
          <p:spPr>
            <a:xfrm>
              <a:off x="4187825" y="2895600"/>
              <a:ext cx="3810000" cy="517526"/>
            </a:xfrm>
            <a:prstGeom prst="rect">
              <a:avLst/>
            </a:prstGeom>
            <a:noFill/>
          </p:spPr>
          <p:txBody>
            <a:bodyPr>
              <a:spAutoFit/>
            </a:bodyPr>
            <a:lstStyle/>
            <a:p>
              <a:r>
                <a:rPr lang="en-US" sz="1400" dirty="0">
                  <a:solidFill>
                    <a:srgbClr val="D9D9D9"/>
                  </a:solidFill>
                  <a:cs typeface="Arial" charset="0"/>
                </a:rPr>
                <a:t>Community content expands and enhances relevance of knowledgebase for support reps</a:t>
              </a:r>
            </a:p>
          </p:txBody>
        </p:sp>
      </p:grpSp>
      <p:grpSp>
        <p:nvGrpSpPr>
          <p:cNvPr id="9" name="Group 11"/>
          <p:cNvGrpSpPr>
            <a:grpSpLocks/>
          </p:cNvGrpSpPr>
          <p:nvPr/>
        </p:nvGrpSpPr>
        <p:grpSpPr bwMode="auto">
          <a:xfrm>
            <a:off x="2641600" y="1436688"/>
            <a:ext cx="5721350" cy="1052512"/>
            <a:chOff x="2641600" y="1671638"/>
            <a:chExt cx="5721350" cy="1052514"/>
          </a:xfrm>
        </p:grpSpPr>
        <p:sp>
          <p:nvSpPr>
            <p:cNvPr id="13" name="Rounded Rectangle 12"/>
            <p:cNvSpPr/>
            <p:nvPr/>
          </p:nvSpPr>
          <p:spPr>
            <a:xfrm>
              <a:off x="2641600" y="1671638"/>
              <a:ext cx="5721350" cy="1052514"/>
            </a:xfrm>
            <a:prstGeom prst="roundRect">
              <a:avLst>
                <a:gd name="adj" fmla="val 942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4187825" y="1828800"/>
              <a:ext cx="3810000" cy="730251"/>
            </a:xfrm>
            <a:prstGeom prst="rect">
              <a:avLst/>
            </a:prstGeom>
            <a:noFill/>
          </p:spPr>
          <p:txBody>
            <a:bodyPr>
              <a:spAutoFit/>
            </a:bodyPr>
            <a:lstStyle/>
            <a:p>
              <a:pPr>
                <a:defRPr/>
              </a:pPr>
              <a:r>
                <a:rPr lang="en-US" sz="1400" dirty="0">
                  <a:solidFill>
                    <a:schemeClr val="bg1">
                      <a:lumMod val="85000"/>
                    </a:schemeClr>
                  </a:solidFill>
                  <a:latin typeface="Arial" pitchFamily="34" charset="0"/>
                  <a:cs typeface="Arial" pitchFamily="34" charset="0"/>
                </a:rPr>
                <a:t>Peer-to-peer Q&amp;A via forums threads and search serves as self-service alternative to call center channel</a:t>
              </a:r>
            </a:p>
          </p:txBody>
        </p:sp>
      </p:grpSp>
      <p:grpSp>
        <p:nvGrpSpPr>
          <p:cNvPr id="12" name="Group 14"/>
          <p:cNvGrpSpPr>
            <a:grpSpLocks/>
          </p:cNvGrpSpPr>
          <p:nvPr/>
        </p:nvGrpSpPr>
        <p:grpSpPr bwMode="auto">
          <a:xfrm>
            <a:off x="815975" y="2487613"/>
            <a:ext cx="3090863" cy="1054100"/>
            <a:chOff x="815975" y="1046163"/>
            <a:chExt cx="3090863" cy="1053570"/>
          </a:xfrm>
        </p:grpSpPr>
        <p:sp>
          <p:nvSpPr>
            <p:cNvPr id="16" name="Rectangle 15"/>
            <p:cNvSpPr/>
            <p:nvPr/>
          </p:nvSpPr>
          <p:spPr>
            <a:xfrm>
              <a:off x="815975" y="1046163"/>
              <a:ext cx="3090863" cy="1053570"/>
            </a:xfrm>
            <a:prstGeom prst="rect">
              <a:avLst/>
            </a:prstGeom>
            <a:solidFill>
              <a:srgbClr val="FF4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57" name="TextBox 16"/>
            <p:cNvSpPr txBox="1">
              <a:spLocks noChangeArrowheads="1"/>
            </p:cNvSpPr>
            <p:nvPr/>
          </p:nvSpPr>
          <p:spPr bwMode="auto">
            <a:xfrm>
              <a:off x="1430338" y="1208007"/>
              <a:ext cx="2122487" cy="729882"/>
            </a:xfrm>
            <a:prstGeom prst="rect">
              <a:avLst/>
            </a:prstGeom>
            <a:noFill/>
            <a:ln w="9525">
              <a:noFill/>
              <a:miter lim="800000"/>
              <a:headEnd/>
              <a:tailEnd/>
            </a:ln>
          </p:spPr>
          <p:txBody>
            <a:bodyPr wrap="none" anchor="ctr">
              <a:spAutoFit/>
            </a:bodyPr>
            <a:lstStyle/>
            <a:p>
              <a:pPr algn="ctr"/>
              <a:r>
                <a:rPr lang="en-US" sz="1400" b="1" dirty="0">
                  <a:solidFill>
                    <a:schemeClr val="bg1"/>
                  </a:solidFill>
                  <a:cs typeface="Arial" charset="0"/>
                </a:rPr>
                <a:t>Faster issue resolution</a:t>
              </a:r>
              <a:br>
                <a:rPr lang="en-US" sz="1400" b="1" dirty="0">
                  <a:solidFill>
                    <a:schemeClr val="bg1"/>
                  </a:solidFill>
                  <a:cs typeface="Arial" charset="0"/>
                </a:rPr>
              </a:br>
              <a:r>
                <a:rPr lang="en-US" sz="1400" b="1" dirty="0">
                  <a:solidFill>
                    <a:schemeClr val="bg1"/>
                  </a:solidFill>
                  <a:cs typeface="Arial" charset="0"/>
                </a:rPr>
                <a:t>and fewer escalated</a:t>
              </a:r>
              <a:br>
                <a:rPr lang="en-US" sz="1400" b="1" dirty="0">
                  <a:solidFill>
                    <a:schemeClr val="bg1"/>
                  </a:solidFill>
                  <a:cs typeface="Arial" charset="0"/>
                </a:rPr>
              </a:br>
              <a:r>
                <a:rPr lang="en-US" sz="1400" b="1" dirty="0">
                  <a:solidFill>
                    <a:schemeClr val="bg1"/>
                  </a:solidFill>
                  <a:cs typeface="Arial" charset="0"/>
                </a:rPr>
                <a:t>support calls</a:t>
              </a:r>
            </a:p>
          </p:txBody>
        </p:sp>
      </p:grpSp>
      <p:grpSp>
        <p:nvGrpSpPr>
          <p:cNvPr id="15" name="Group 17"/>
          <p:cNvGrpSpPr>
            <a:grpSpLocks/>
          </p:cNvGrpSpPr>
          <p:nvPr/>
        </p:nvGrpSpPr>
        <p:grpSpPr bwMode="auto">
          <a:xfrm>
            <a:off x="815975" y="1436688"/>
            <a:ext cx="3090863" cy="1052512"/>
            <a:chOff x="815975" y="1046163"/>
            <a:chExt cx="3090863" cy="1053570"/>
          </a:xfrm>
        </p:grpSpPr>
        <p:sp>
          <p:nvSpPr>
            <p:cNvPr id="19" name="Rectangle 18"/>
            <p:cNvSpPr/>
            <p:nvPr/>
          </p:nvSpPr>
          <p:spPr>
            <a:xfrm>
              <a:off x="815975" y="1046163"/>
              <a:ext cx="3090863" cy="10535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60" name="TextBox 19"/>
            <p:cNvSpPr txBox="1">
              <a:spLocks noChangeArrowheads="1"/>
            </p:cNvSpPr>
            <p:nvPr/>
          </p:nvSpPr>
          <p:spPr bwMode="auto">
            <a:xfrm>
              <a:off x="1400173" y="1206662"/>
              <a:ext cx="2120902" cy="730983"/>
            </a:xfrm>
            <a:prstGeom prst="rect">
              <a:avLst/>
            </a:prstGeom>
            <a:noFill/>
            <a:ln w="9525">
              <a:noFill/>
              <a:miter lim="800000"/>
              <a:headEnd/>
              <a:tailEnd/>
            </a:ln>
          </p:spPr>
          <p:txBody>
            <a:bodyPr wrap="none" anchor="ctr">
              <a:spAutoFit/>
            </a:bodyPr>
            <a:lstStyle/>
            <a:p>
              <a:pPr algn="r"/>
              <a:r>
                <a:rPr lang="en-US" sz="1400" b="1" dirty="0">
                  <a:solidFill>
                    <a:schemeClr val="bg1"/>
                  </a:solidFill>
                  <a:cs typeface="Arial" charset="0"/>
                </a:rPr>
                <a:t>Direct and indirect</a:t>
              </a:r>
              <a:br>
                <a:rPr lang="en-US" sz="1400" b="1" dirty="0">
                  <a:solidFill>
                    <a:schemeClr val="bg1"/>
                  </a:solidFill>
                  <a:cs typeface="Arial" charset="0"/>
                </a:rPr>
              </a:br>
              <a:r>
                <a:rPr lang="en-US" sz="1400" b="1" dirty="0">
                  <a:solidFill>
                    <a:schemeClr val="bg1"/>
                  </a:solidFill>
                  <a:cs typeface="Arial" charset="0"/>
                </a:rPr>
                <a:t> support call deflection</a:t>
              </a:r>
            </a:p>
            <a:p>
              <a:pPr algn="r"/>
              <a:endParaRPr lang="en-US" sz="1400" dirty="0">
                <a:cs typeface="Arial" charset="0"/>
              </a:endParaRPr>
            </a:p>
          </p:txBody>
        </p:sp>
      </p:grpSp>
      <p:grpSp>
        <p:nvGrpSpPr>
          <p:cNvPr id="17" name="Group 20"/>
          <p:cNvGrpSpPr>
            <a:grpSpLocks/>
          </p:cNvGrpSpPr>
          <p:nvPr/>
        </p:nvGrpSpPr>
        <p:grpSpPr bwMode="auto">
          <a:xfrm>
            <a:off x="815975" y="3536950"/>
            <a:ext cx="3090863" cy="1054100"/>
            <a:chOff x="815975" y="1046163"/>
            <a:chExt cx="3090863" cy="1053570"/>
          </a:xfrm>
        </p:grpSpPr>
        <p:sp>
          <p:nvSpPr>
            <p:cNvPr id="22" name="Rectangle 21"/>
            <p:cNvSpPr/>
            <p:nvPr/>
          </p:nvSpPr>
          <p:spPr>
            <a:xfrm>
              <a:off x="815975" y="1046163"/>
              <a:ext cx="3090863" cy="1053570"/>
            </a:xfrm>
            <a:prstGeom prst="rect">
              <a:avLst/>
            </a:prstGeom>
            <a:solidFill>
              <a:srgbClr val="FF7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63" name="TextBox 22"/>
            <p:cNvSpPr txBox="1">
              <a:spLocks noChangeArrowheads="1"/>
            </p:cNvSpPr>
            <p:nvPr/>
          </p:nvSpPr>
          <p:spPr bwMode="auto">
            <a:xfrm>
              <a:off x="815975" y="1314316"/>
              <a:ext cx="2697163" cy="517264"/>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Elimination of alternative</a:t>
              </a:r>
              <a:br>
                <a:rPr lang="en-US" sz="1400" b="1" dirty="0">
                  <a:solidFill>
                    <a:schemeClr val="bg1"/>
                  </a:solidFill>
                  <a:cs typeface="Arial" charset="0"/>
                </a:rPr>
              </a:br>
              <a:r>
                <a:rPr lang="en-US" sz="1400" b="1" dirty="0">
                  <a:solidFill>
                    <a:schemeClr val="bg1"/>
                  </a:solidFill>
                  <a:cs typeface="Arial" charset="0"/>
                </a:rPr>
                <a:t>support channels</a:t>
              </a:r>
            </a:p>
          </p:txBody>
        </p:sp>
      </p:grpSp>
      <p:grpSp>
        <p:nvGrpSpPr>
          <p:cNvPr id="18" name="Group 23"/>
          <p:cNvGrpSpPr>
            <a:grpSpLocks/>
          </p:cNvGrpSpPr>
          <p:nvPr/>
        </p:nvGrpSpPr>
        <p:grpSpPr bwMode="auto">
          <a:xfrm>
            <a:off x="815975" y="4587875"/>
            <a:ext cx="3090863" cy="1052513"/>
            <a:chOff x="815975" y="1046163"/>
            <a:chExt cx="3090863" cy="1053570"/>
          </a:xfrm>
        </p:grpSpPr>
        <p:sp>
          <p:nvSpPr>
            <p:cNvPr id="25" name="Rectangle 24"/>
            <p:cNvSpPr/>
            <p:nvPr/>
          </p:nvSpPr>
          <p:spPr>
            <a:xfrm>
              <a:off x="815975" y="1046163"/>
              <a:ext cx="3090863" cy="105357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66" name="TextBox 25"/>
            <p:cNvSpPr txBox="1">
              <a:spLocks noChangeArrowheads="1"/>
            </p:cNvSpPr>
            <p:nvPr/>
          </p:nvSpPr>
          <p:spPr bwMode="auto">
            <a:xfrm>
              <a:off x="815975" y="1206662"/>
              <a:ext cx="2697163" cy="730983"/>
            </a:xfrm>
            <a:prstGeom prst="rect">
              <a:avLst/>
            </a:prstGeom>
            <a:noFill/>
            <a:ln w="9525">
              <a:noFill/>
              <a:miter lim="800000"/>
              <a:headEnd/>
              <a:tailEnd/>
            </a:ln>
          </p:spPr>
          <p:txBody>
            <a:bodyPr anchor="ctr">
              <a:spAutoFit/>
            </a:bodyPr>
            <a:lstStyle/>
            <a:p>
              <a:pPr algn="r"/>
              <a:r>
                <a:rPr lang="en-US" sz="1400" b="1" dirty="0">
                  <a:solidFill>
                    <a:schemeClr val="bg1"/>
                  </a:solidFill>
                  <a:cs typeface="Arial" charset="0"/>
                </a:rPr>
                <a:t>Lower-cost support for</a:t>
              </a:r>
              <a:br>
                <a:rPr lang="en-US" sz="1400" b="1" dirty="0">
                  <a:solidFill>
                    <a:schemeClr val="bg1"/>
                  </a:solidFill>
                  <a:cs typeface="Arial" charset="0"/>
                </a:rPr>
              </a:br>
              <a:r>
                <a:rPr lang="en-US" sz="1400" b="1" dirty="0">
                  <a:solidFill>
                    <a:schemeClr val="bg1"/>
                  </a:solidFill>
                  <a:cs typeface="Arial" charset="0"/>
                </a:rPr>
                <a:t>multilingual customers, long-</a:t>
              </a:r>
              <a:br>
                <a:rPr lang="en-US" sz="1400" b="1" dirty="0">
                  <a:solidFill>
                    <a:schemeClr val="bg1"/>
                  </a:solidFill>
                  <a:cs typeface="Arial" charset="0"/>
                </a:rPr>
              </a:br>
              <a:r>
                <a:rPr lang="en-US" sz="1400" b="1" dirty="0">
                  <a:solidFill>
                    <a:schemeClr val="bg1"/>
                  </a:solidFill>
                  <a:cs typeface="Arial" charset="0"/>
                </a:rPr>
                <a:t>tail products, spike handling</a:t>
              </a:r>
            </a:p>
          </p:txBody>
        </p:sp>
      </p:grpSp>
      <p:sp>
        <p:nvSpPr>
          <p:cNvPr id="27" name="Teardrop 26"/>
          <p:cNvSpPr/>
          <p:nvPr/>
        </p:nvSpPr>
        <p:spPr>
          <a:xfrm rot="13500000">
            <a:off x="3841750" y="1809750"/>
            <a:ext cx="368300"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Teardrop 27"/>
          <p:cNvSpPr/>
          <p:nvPr/>
        </p:nvSpPr>
        <p:spPr>
          <a:xfrm rot="13500000">
            <a:off x="3841750" y="2852738"/>
            <a:ext cx="368300"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ardrop 28"/>
          <p:cNvSpPr/>
          <p:nvPr/>
        </p:nvSpPr>
        <p:spPr>
          <a:xfrm rot="13500000">
            <a:off x="3842544" y="3902869"/>
            <a:ext cx="366712"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Teardrop 29"/>
          <p:cNvSpPr/>
          <p:nvPr/>
        </p:nvSpPr>
        <p:spPr>
          <a:xfrm rot="13500000">
            <a:off x="3841750" y="4953000"/>
            <a:ext cx="368300" cy="368300"/>
          </a:xfrm>
          <a:prstGeom prst="teardrop">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1" name="Straight Connector 30"/>
          <p:cNvCxnSpPr/>
          <p:nvPr/>
        </p:nvCxnSpPr>
        <p:spPr>
          <a:xfrm>
            <a:off x="815975" y="2490788"/>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5975" y="3540125"/>
            <a:ext cx="7546975" cy="1588"/>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5975" y="4589463"/>
            <a:ext cx="7546975" cy="1587"/>
          </a:xfrm>
          <a:prstGeom prst="line">
            <a:avLst/>
          </a:prstGeom>
          <a:ln w="50800">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712788" y="1004888"/>
            <a:ext cx="3205162" cy="368300"/>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Benefits</a:t>
            </a:r>
          </a:p>
        </p:txBody>
      </p:sp>
      <p:sp>
        <p:nvSpPr>
          <p:cNvPr id="36" name="TextBox 35"/>
          <p:cNvSpPr txBox="1">
            <a:spLocks noChangeArrowheads="1"/>
          </p:cNvSpPr>
          <p:nvPr/>
        </p:nvSpPr>
        <p:spPr bwMode="auto">
          <a:xfrm>
            <a:off x="4356100" y="1020763"/>
            <a:ext cx="3659188" cy="366712"/>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Community Capability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Define your business goals and objectives – and build </a:t>
            </a:r>
            <a:r>
              <a:rPr lang="en-US" sz="2800" b="1" i="1" u="sng" dirty="0" smtClean="0">
                <a:solidFill>
                  <a:schemeClr val="bg1"/>
                </a:solidFill>
              </a:rPr>
              <a:t>your customer network</a:t>
            </a:r>
            <a:endParaRPr lang="en-US" sz="2800" b="1" i="1" u="sng" dirty="0">
              <a:solidFill>
                <a:schemeClr val="bg1"/>
              </a:solidFill>
            </a:endParaRPr>
          </a:p>
        </p:txBody>
      </p:sp>
      <p:sp>
        <p:nvSpPr>
          <p:cNvPr id="3" name="Title 1"/>
          <p:cNvSpPr>
            <a:spLocks noGrp="1"/>
          </p:cNvSpPr>
          <p:nvPr>
            <p:ph type="title" idx="4294967295"/>
          </p:nvPr>
        </p:nvSpPr>
        <p:spPr>
          <a:xfrm>
            <a:off x="137160" y="120803"/>
            <a:ext cx="5880533" cy="592872"/>
          </a:xfrm>
        </p:spPr>
        <p:txBody>
          <a:bodyPr/>
          <a:lstStyle/>
          <a:p>
            <a:r>
              <a:rPr lang="en-US" dirty="0" smtClean="0">
                <a:solidFill>
                  <a:schemeClr val="bg1"/>
                </a:solidFill>
                <a:latin typeface="Arial" charset="0"/>
                <a:ea typeface="ＭＳ Ｐゴシック"/>
                <a:cs typeface="Arial" charset="0"/>
              </a:rPr>
              <a:t>Key Message #2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“Why Even Have Relationships on the Social Web?”</a:t>
            </a:r>
            <a:endParaRPr lang="en-US" sz="2800" b="1"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chemeClr val="bg1"/>
                </a:solidFill>
              </a:rPr>
              <a:t>Community Health &amp; Business Value</a:t>
            </a:r>
            <a:endParaRPr lang="en-US" dirty="0">
              <a:solidFill>
                <a:schemeClr val="bg1"/>
              </a:solidFill>
            </a:endParaRPr>
          </a:p>
        </p:txBody>
      </p:sp>
      <p:grpSp>
        <p:nvGrpSpPr>
          <p:cNvPr id="3" name="Group 55"/>
          <p:cNvGrpSpPr/>
          <p:nvPr/>
        </p:nvGrpSpPr>
        <p:grpSpPr>
          <a:xfrm>
            <a:off x="508000" y="3235843"/>
            <a:ext cx="3887848" cy="776840"/>
            <a:chOff x="508000" y="2940530"/>
            <a:chExt cx="3887848" cy="776840"/>
          </a:xfrm>
        </p:grpSpPr>
        <p:pic>
          <p:nvPicPr>
            <p:cNvPr id="1026" name="Picture 2"/>
            <p:cNvPicPr>
              <a:picLocks noChangeAspect="1" noChangeArrowheads="1"/>
            </p:cNvPicPr>
            <p:nvPr/>
          </p:nvPicPr>
          <p:blipFill>
            <a:blip r:embed="rId3" cstate="print"/>
            <a:srcRect l="21019" r="12835"/>
            <a:stretch>
              <a:fillRect/>
            </a:stretch>
          </p:blipFill>
          <p:spPr bwMode="auto">
            <a:xfrm>
              <a:off x="508000" y="2940530"/>
              <a:ext cx="806450" cy="685800"/>
            </a:xfrm>
            <a:prstGeom prst="rect">
              <a:avLst/>
            </a:prstGeom>
            <a:noFill/>
            <a:ln w="9525">
              <a:noFill/>
              <a:miter lim="800000"/>
              <a:headEnd/>
              <a:tailEnd/>
            </a:ln>
          </p:spPr>
        </p:pic>
        <p:sp>
          <p:nvSpPr>
            <p:cNvPr id="55" name="Rectangle 54"/>
            <p:cNvSpPr/>
            <p:nvPr/>
          </p:nvSpPr>
          <p:spPr>
            <a:xfrm>
              <a:off x="1330778" y="3348038"/>
              <a:ext cx="3065070" cy="369332"/>
            </a:xfrm>
            <a:prstGeom prst="rect">
              <a:avLst/>
            </a:prstGeom>
          </p:spPr>
          <p:txBody>
            <a:bodyPr wrap="none">
              <a:spAutoFit/>
            </a:bodyPr>
            <a:lstStyle/>
            <a:p>
              <a:r>
                <a:rPr lang="en-US" dirty="0" smtClean="0">
                  <a:solidFill>
                    <a:schemeClr val="tx1">
                      <a:lumMod val="40000"/>
                      <a:lumOff val="60000"/>
                    </a:schemeClr>
                  </a:solidFill>
                  <a:latin typeface="+mn-lt"/>
                </a:rPr>
                <a:t>Michael Wu, Principal Scientist</a:t>
              </a:r>
              <a:endParaRPr lang="en-US" dirty="0">
                <a:latin typeface="+mn-lt"/>
              </a:endParaRPr>
            </a:p>
          </p:txBody>
        </p:sp>
      </p:grpSp>
      <p:grpSp>
        <p:nvGrpSpPr>
          <p:cNvPr id="4" name="Group 59"/>
          <p:cNvGrpSpPr/>
          <p:nvPr/>
        </p:nvGrpSpPr>
        <p:grpSpPr>
          <a:xfrm>
            <a:off x="508000" y="2041976"/>
            <a:ext cx="8246305" cy="1035960"/>
            <a:chOff x="508000" y="2041976"/>
            <a:chExt cx="8246305" cy="1035960"/>
          </a:xfrm>
        </p:grpSpPr>
        <p:sp>
          <p:nvSpPr>
            <p:cNvPr id="58" name="Rounded Rectangle 57"/>
            <p:cNvSpPr/>
            <p:nvPr/>
          </p:nvSpPr>
          <p:spPr>
            <a:xfrm>
              <a:off x="508000" y="2228850"/>
              <a:ext cx="8188325" cy="849086"/>
            </a:xfrm>
            <a:prstGeom prst="roundRect">
              <a:avLst>
                <a:gd name="adj" fmla="val 8975"/>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8001" y="2361006"/>
              <a:ext cx="8246304" cy="523220"/>
            </a:xfrm>
            <a:prstGeom prst="rect">
              <a:avLst/>
            </a:prstGeom>
            <a:noFill/>
          </p:spPr>
          <p:txBody>
            <a:bodyPr wrap="square" rtlCol="0">
              <a:spAutoFit/>
            </a:bodyPr>
            <a:lstStyle/>
            <a:p>
              <a:pPr algn="ctr"/>
              <a:r>
                <a:rPr lang="en-US" sz="2800" dirty="0" smtClean="0">
                  <a:solidFill>
                    <a:schemeClr val="bg1"/>
                  </a:solidFill>
                  <a:latin typeface="+mn-lt"/>
                </a:rPr>
                <a:t>How do we measure the health of social communities?</a:t>
              </a:r>
              <a:endParaRPr lang="en-US" sz="2800" dirty="0">
                <a:solidFill>
                  <a:schemeClr val="bg1"/>
                </a:solidFill>
                <a:latin typeface="+mn-lt"/>
              </a:endParaRPr>
            </a:p>
          </p:txBody>
        </p:sp>
        <p:sp>
          <p:nvSpPr>
            <p:cNvPr id="59" name="Right Triangle 58"/>
            <p:cNvSpPr/>
            <p:nvPr/>
          </p:nvSpPr>
          <p:spPr>
            <a:xfrm>
              <a:off x="873578" y="2041976"/>
              <a:ext cx="319314" cy="319314"/>
            </a:xfrm>
            <a:prstGeom prst="rtTriangl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2"/>
          <p:cNvGrpSpPr/>
          <p:nvPr/>
        </p:nvGrpSpPr>
        <p:grpSpPr>
          <a:xfrm>
            <a:off x="508000" y="4017735"/>
            <a:ext cx="8188325" cy="2054453"/>
            <a:chOff x="508000" y="4017735"/>
            <a:chExt cx="8188325" cy="2054453"/>
          </a:xfrm>
        </p:grpSpPr>
        <p:sp>
          <p:nvSpPr>
            <p:cNvPr id="61" name="Right Triangle 60"/>
            <p:cNvSpPr/>
            <p:nvPr/>
          </p:nvSpPr>
          <p:spPr>
            <a:xfrm>
              <a:off x="872676" y="4017735"/>
              <a:ext cx="319314" cy="319314"/>
            </a:xfrm>
            <a:prstGeom prst="r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08000" y="4220936"/>
              <a:ext cx="8188325" cy="1851252"/>
            </a:xfrm>
            <a:prstGeom prst="roundRect">
              <a:avLst>
                <a:gd name="adj" fmla="val 476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2"/>
            <p:cNvGrpSpPr/>
            <p:nvPr/>
          </p:nvGrpSpPr>
          <p:grpSpPr>
            <a:xfrm>
              <a:off x="1581478" y="4395764"/>
              <a:ext cx="6041369" cy="1501596"/>
              <a:chOff x="508000" y="2975997"/>
              <a:chExt cx="6424613" cy="1596852"/>
            </a:xfrm>
            <a:solidFill>
              <a:schemeClr val="tx1">
                <a:lumMod val="50000"/>
              </a:schemeClr>
            </a:solidFill>
          </p:grpSpPr>
          <p:grpSp>
            <p:nvGrpSpPr>
              <p:cNvPr id="8" name="Group 51"/>
              <p:cNvGrpSpPr/>
              <p:nvPr/>
            </p:nvGrpSpPr>
            <p:grpSpPr>
              <a:xfrm>
                <a:off x="508000" y="2975997"/>
                <a:ext cx="3668973" cy="720079"/>
                <a:chOff x="508000" y="2975997"/>
                <a:chExt cx="3668973" cy="720079"/>
              </a:xfrm>
              <a:grpFill/>
            </p:grpSpPr>
            <p:sp>
              <p:nvSpPr>
                <p:cNvPr id="1030" name="Freeform 6"/>
                <p:cNvSpPr>
                  <a:spLocks/>
                </p:cNvSpPr>
                <p:nvPr/>
              </p:nvSpPr>
              <p:spPr bwMode="auto">
                <a:xfrm>
                  <a:off x="508000" y="3229739"/>
                  <a:ext cx="168018" cy="198879"/>
                </a:xfrm>
                <a:custGeom>
                  <a:avLst/>
                  <a:gdLst/>
                  <a:ahLst/>
                  <a:cxnLst>
                    <a:cxn ang="0">
                      <a:pos x="11" y="0"/>
                    </a:cxn>
                    <a:cxn ang="0">
                      <a:pos x="49" y="0"/>
                    </a:cxn>
                    <a:cxn ang="0">
                      <a:pos x="46" y="13"/>
                    </a:cxn>
                    <a:cxn ang="0">
                      <a:pos x="42" y="13"/>
                    </a:cxn>
                    <a:cxn ang="0">
                      <a:pos x="42" y="10"/>
                    </a:cxn>
                    <a:cxn ang="0">
                      <a:pos x="41" y="8"/>
                    </a:cxn>
                    <a:cxn ang="0">
                      <a:pos x="41" y="6"/>
                    </a:cxn>
                    <a:cxn ang="0">
                      <a:pos x="41" y="6"/>
                    </a:cxn>
                    <a:cxn ang="0">
                      <a:pos x="41" y="5"/>
                    </a:cxn>
                    <a:cxn ang="0">
                      <a:pos x="40" y="4"/>
                    </a:cxn>
                    <a:cxn ang="0">
                      <a:pos x="39" y="4"/>
                    </a:cxn>
                    <a:cxn ang="0">
                      <a:pos x="38" y="3"/>
                    </a:cxn>
                    <a:cxn ang="0">
                      <a:pos x="23" y="3"/>
                    </a:cxn>
                    <a:cxn ang="0">
                      <a:pos x="18" y="27"/>
                    </a:cxn>
                    <a:cxn ang="0">
                      <a:pos x="27" y="27"/>
                    </a:cxn>
                    <a:cxn ang="0">
                      <a:pos x="29" y="26"/>
                    </a:cxn>
                    <a:cxn ang="0">
                      <a:pos x="30" y="26"/>
                    </a:cxn>
                    <a:cxn ang="0">
                      <a:pos x="31" y="25"/>
                    </a:cxn>
                    <a:cxn ang="0">
                      <a:pos x="33" y="22"/>
                    </a:cxn>
                    <a:cxn ang="0">
                      <a:pos x="34" y="20"/>
                    </a:cxn>
                    <a:cxn ang="0">
                      <a:pos x="38" y="20"/>
                    </a:cxn>
                    <a:cxn ang="0">
                      <a:pos x="34" y="38"/>
                    </a:cxn>
                    <a:cxn ang="0">
                      <a:pos x="30" y="38"/>
                    </a:cxn>
                    <a:cxn ang="0">
                      <a:pos x="30" y="31"/>
                    </a:cxn>
                    <a:cxn ang="0">
                      <a:pos x="29" y="31"/>
                    </a:cxn>
                    <a:cxn ang="0">
                      <a:pos x="29" y="31"/>
                    </a:cxn>
                    <a:cxn ang="0">
                      <a:pos x="17" y="31"/>
                    </a:cxn>
                    <a:cxn ang="0">
                      <a:pos x="14" y="45"/>
                    </a:cxn>
                    <a:cxn ang="0">
                      <a:pos x="14" y="48"/>
                    </a:cxn>
                    <a:cxn ang="0">
                      <a:pos x="13" y="51"/>
                    </a:cxn>
                    <a:cxn ang="0">
                      <a:pos x="13" y="54"/>
                    </a:cxn>
                    <a:cxn ang="0">
                      <a:pos x="14" y="54"/>
                    </a:cxn>
                    <a:cxn ang="0">
                      <a:pos x="14" y="55"/>
                    </a:cxn>
                    <a:cxn ang="0">
                      <a:pos x="14" y="55"/>
                    </a:cxn>
                    <a:cxn ang="0">
                      <a:pos x="14" y="56"/>
                    </a:cxn>
                    <a:cxn ang="0">
                      <a:pos x="17" y="56"/>
                    </a:cxn>
                    <a:cxn ang="0">
                      <a:pos x="17" y="58"/>
                    </a:cxn>
                    <a:cxn ang="0">
                      <a:pos x="0" y="58"/>
                    </a:cxn>
                    <a:cxn ang="0">
                      <a:pos x="1" y="56"/>
                    </a:cxn>
                    <a:cxn ang="0">
                      <a:pos x="1" y="56"/>
                    </a:cxn>
                    <a:cxn ang="0">
                      <a:pos x="3" y="55"/>
                    </a:cxn>
                    <a:cxn ang="0">
                      <a:pos x="4" y="55"/>
                    </a:cxn>
                    <a:cxn ang="0">
                      <a:pos x="4" y="54"/>
                    </a:cxn>
                    <a:cxn ang="0">
                      <a:pos x="4" y="53"/>
                    </a:cxn>
                    <a:cxn ang="0">
                      <a:pos x="4" y="53"/>
                    </a:cxn>
                    <a:cxn ang="0">
                      <a:pos x="6" y="50"/>
                    </a:cxn>
                    <a:cxn ang="0">
                      <a:pos x="6" y="48"/>
                    </a:cxn>
                    <a:cxn ang="0">
                      <a:pos x="6" y="45"/>
                    </a:cxn>
                    <a:cxn ang="0">
                      <a:pos x="14" y="12"/>
                    </a:cxn>
                    <a:cxn ang="0">
                      <a:pos x="14" y="9"/>
                    </a:cxn>
                    <a:cxn ang="0">
                      <a:pos x="14" y="4"/>
                    </a:cxn>
                    <a:cxn ang="0">
                      <a:pos x="14" y="3"/>
                    </a:cxn>
                    <a:cxn ang="0">
                      <a:pos x="13" y="3"/>
                    </a:cxn>
                    <a:cxn ang="0">
                      <a:pos x="12" y="2"/>
                    </a:cxn>
                    <a:cxn ang="0">
                      <a:pos x="11" y="2"/>
                    </a:cxn>
                    <a:cxn ang="0">
                      <a:pos x="11" y="0"/>
                    </a:cxn>
                  </a:cxnLst>
                  <a:rect l="0" t="0" r="r" b="b"/>
                  <a:pathLst>
                    <a:path w="49" h="58">
                      <a:moveTo>
                        <a:pt x="11" y="0"/>
                      </a:moveTo>
                      <a:lnTo>
                        <a:pt x="49" y="0"/>
                      </a:lnTo>
                      <a:lnTo>
                        <a:pt x="46" y="13"/>
                      </a:lnTo>
                      <a:lnTo>
                        <a:pt x="42" y="13"/>
                      </a:lnTo>
                      <a:lnTo>
                        <a:pt x="42" y="10"/>
                      </a:lnTo>
                      <a:lnTo>
                        <a:pt x="41" y="8"/>
                      </a:lnTo>
                      <a:lnTo>
                        <a:pt x="41" y="6"/>
                      </a:lnTo>
                      <a:lnTo>
                        <a:pt x="41" y="6"/>
                      </a:lnTo>
                      <a:lnTo>
                        <a:pt x="41" y="5"/>
                      </a:lnTo>
                      <a:lnTo>
                        <a:pt x="40" y="4"/>
                      </a:lnTo>
                      <a:lnTo>
                        <a:pt x="39" y="4"/>
                      </a:lnTo>
                      <a:lnTo>
                        <a:pt x="38" y="3"/>
                      </a:lnTo>
                      <a:lnTo>
                        <a:pt x="23" y="3"/>
                      </a:lnTo>
                      <a:lnTo>
                        <a:pt x="18" y="27"/>
                      </a:lnTo>
                      <a:lnTo>
                        <a:pt x="27" y="27"/>
                      </a:lnTo>
                      <a:lnTo>
                        <a:pt x="29" y="26"/>
                      </a:lnTo>
                      <a:lnTo>
                        <a:pt x="30" y="26"/>
                      </a:lnTo>
                      <a:lnTo>
                        <a:pt x="31" y="25"/>
                      </a:lnTo>
                      <a:lnTo>
                        <a:pt x="33" y="22"/>
                      </a:lnTo>
                      <a:lnTo>
                        <a:pt x="34" y="20"/>
                      </a:lnTo>
                      <a:lnTo>
                        <a:pt x="38" y="20"/>
                      </a:lnTo>
                      <a:lnTo>
                        <a:pt x="34" y="38"/>
                      </a:lnTo>
                      <a:lnTo>
                        <a:pt x="30" y="38"/>
                      </a:lnTo>
                      <a:lnTo>
                        <a:pt x="30" y="31"/>
                      </a:lnTo>
                      <a:lnTo>
                        <a:pt x="29" y="31"/>
                      </a:lnTo>
                      <a:lnTo>
                        <a:pt x="29" y="31"/>
                      </a:lnTo>
                      <a:lnTo>
                        <a:pt x="17" y="31"/>
                      </a:lnTo>
                      <a:lnTo>
                        <a:pt x="14" y="45"/>
                      </a:lnTo>
                      <a:lnTo>
                        <a:pt x="14" y="48"/>
                      </a:lnTo>
                      <a:lnTo>
                        <a:pt x="13" y="51"/>
                      </a:lnTo>
                      <a:lnTo>
                        <a:pt x="13" y="54"/>
                      </a:lnTo>
                      <a:lnTo>
                        <a:pt x="14" y="54"/>
                      </a:lnTo>
                      <a:lnTo>
                        <a:pt x="14" y="55"/>
                      </a:lnTo>
                      <a:lnTo>
                        <a:pt x="14" y="55"/>
                      </a:lnTo>
                      <a:lnTo>
                        <a:pt x="14" y="56"/>
                      </a:lnTo>
                      <a:lnTo>
                        <a:pt x="17" y="56"/>
                      </a:lnTo>
                      <a:lnTo>
                        <a:pt x="17" y="58"/>
                      </a:lnTo>
                      <a:lnTo>
                        <a:pt x="0" y="58"/>
                      </a:lnTo>
                      <a:lnTo>
                        <a:pt x="1" y="56"/>
                      </a:lnTo>
                      <a:lnTo>
                        <a:pt x="1" y="56"/>
                      </a:lnTo>
                      <a:lnTo>
                        <a:pt x="3" y="55"/>
                      </a:lnTo>
                      <a:lnTo>
                        <a:pt x="4" y="55"/>
                      </a:lnTo>
                      <a:lnTo>
                        <a:pt x="4" y="54"/>
                      </a:lnTo>
                      <a:lnTo>
                        <a:pt x="4" y="53"/>
                      </a:lnTo>
                      <a:lnTo>
                        <a:pt x="4" y="53"/>
                      </a:lnTo>
                      <a:lnTo>
                        <a:pt x="6" y="50"/>
                      </a:lnTo>
                      <a:lnTo>
                        <a:pt x="6" y="48"/>
                      </a:lnTo>
                      <a:lnTo>
                        <a:pt x="6" y="45"/>
                      </a:lnTo>
                      <a:lnTo>
                        <a:pt x="14" y="12"/>
                      </a:lnTo>
                      <a:lnTo>
                        <a:pt x="14" y="9"/>
                      </a:lnTo>
                      <a:lnTo>
                        <a:pt x="14" y="4"/>
                      </a:lnTo>
                      <a:lnTo>
                        <a:pt x="14" y="3"/>
                      </a:lnTo>
                      <a:lnTo>
                        <a:pt x="13" y="3"/>
                      </a:lnTo>
                      <a:lnTo>
                        <a:pt x="12" y="2"/>
                      </a:lnTo>
                      <a:lnTo>
                        <a:pt x="11" y="2"/>
                      </a:lnTo>
                      <a:lnTo>
                        <a:pt x="1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717166" y="3202308"/>
                  <a:ext cx="92582" cy="277745"/>
                </a:xfrm>
                <a:custGeom>
                  <a:avLst/>
                  <a:gdLst/>
                  <a:ahLst/>
                  <a:cxnLst>
                    <a:cxn ang="0">
                      <a:pos x="25" y="0"/>
                    </a:cxn>
                    <a:cxn ang="0">
                      <a:pos x="27" y="4"/>
                    </a:cxn>
                    <a:cxn ang="0">
                      <a:pos x="18" y="9"/>
                    </a:cxn>
                    <a:cxn ang="0">
                      <a:pos x="12" y="17"/>
                    </a:cxn>
                    <a:cxn ang="0">
                      <a:pos x="8" y="28"/>
                    </a:cxn>
                    <a:cxn ang="0">
                      <a:pos x="7" y="41"/>
                    </a:cxn>
                    <a:cxn ang="0">
                      <a:pos x="8" y="54"/>
                    </a:cxn>
                    <a:cxn ang="0">
                      <a:pos x="12" y="65"/>
                    </a:cxn>
                    <a:cxn ang="0">
                      <a:pos x="16" y="71"/>
                    </a:cxn>
                    <a:cxn ang="0">
                      <a:pos x="21" y="75"/>
                    </a:cxn>
                    <a:cxn ang="0">
                      <a:pos x="27" y="78"/>
                    </a:cxn>
                    <a:cxn ang="0">
                      <a:pos x="25" y="81"/>
                    </a:cxn>
                    <a:cxn ang="0">
                      <a:pos x="18" y="78"/>
                    </a:cxn>
                    <a:cxn ang="0">
                      <a:pos x="11" y="74"/>
                    </a:cxn>
                    <a:cxn ang="0">
                      <a:pos x="6" y="67"/>
                    </a:cxn>
                    <a:cxn ang="0">
                      <a:pos x="1" y="56"/>
                    </a:cxn>
                    <a:cxn ang="0">
                      <a:pos x="0" y="41"/>
                    </a:cxn>
                    <a:cxn ang="0">
                      <a:pos x="0" y="31"/>
                    </a:cxn>
                    <a:cxn ang="0">
                      <a:pos x="3" y="22"/>
                    </a:cxn>
                    <a:cxn ang="0">
                      <a:pos x="6" y="15"/>
                    </a:cxn>
                    <a:cxn ang="0">
                      <a:pos x="11" y="8"/>
                    </a:cxn>
                    <a:cxn ang="0">
                      <a:pos x="18" y="3"/>
                    </a:cxn>
                    <a:cxn ang="0">
                      <a:pos x="25" y="0"/>
                    </a:cxn>
                  </a:cxnLst>
                  <a:rect l="0" t="0" r="r" b="b"/>
                  <a:pathLst>
                    <a:path w="27" h="81">
                      <a:moveTo>
                        <a:pt x="25" y="0"/>
                      </a:moveTo>
                      <a:lnTo>
                        <a:pt x="27" y="4"/>
                      </a:lnTo>
                      <a:lnTo>
                        <a:pt x="18" y="9"/>
                      </a:lnTo>
                      <a:lnTo>
                        <a:pt x="12" y="17"/>
                      </a:lnTo>
                      <a:lnTo>
                        <a:pt x="8" y="28"/>
                      </a:lnTo>
                      <a:lnTo>
                        <a:pt x="7" y="41"/>
                      </a:lnTo>
                      <a:lnTo>
                        <a:pt x="8" y="54"/>
                      </a:lnTo>
                      <a:lnTo>
                        <a:pt x="12" y="65"/>
                      </a:lnTo>
                      <a:lnTo>
                        <a:pt x="16" y="71"/>
                      </a:lnTo>
                      <a:lnTo>
                        <a:pt x="21" y="75"/>
                      </a:lnTo>
                      <a:lnTo>
                        <a:pt x="27" y="78"/>
                      </a:lnTo>
                      <a:lnTo>
                        <a:pt x="25" y="81"/>
                      </a:lnTo>
                      <a:lnTo>
                        <a:pt x="18" y="78"/>
                      </a:lnTo>
                      <a:lnTo>
                        <a:pt x="11" y="74"/>
                      </a:lnTo>
                      <a:lnTo>
                        <a:pt x="6" y="67"/>
                      </a:lnTo>
                      <a:lnTo>
                        <a:pt x="1" y="56"/>
                      </a:lnTo>
                      <a:lnTo>
                        <a:pt x="0" y="41"/>
                      </a:lnTo>
                      <a:lnTo>
                        <a:pt x="0" y="31"/>
                      </a:lnTo>
                      <a:lnTo>
                        <a:pt x="3" y="22"/>
                      </a:lnTo>
                      <a:lnTo>
                        <a:pt x="6" y="15"/>
                      </a:lnTo>
                      <a:lnTo>
                        <a:pt x="11" y="8"/>
                      </a:lnTo>
                      <a:lnTo>
                        <a:pt x="18" y="3"/>
                      </a:lnTo>
                      <a:lnTo>
                        <a:pt x="25"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noEditPoints="1"/>
                </p:cNvSpPr>
                <p:nvPr/>
              </p:nvSpPr>
              <p:spPr bwMode="auto">
                <a:xfrm>
                  <a:off x="816605" y="3229739"/>
                  <a:ext cx="661787" cy="205737"/>
                </a:xfrm>
                <a:custGeom>
                  <a:avLst/>
                  <a:gdLst/>
                  <a:ahLst/>
                  <a:cxnLst>
                    <a:cxn ang="0">
                      <a:pos x="13" y="17"/>
                    </a:cxn>
                    <a:cxn ang="0">
                      <a:pos x="19" y="21"/>
                    </a:cxn>
                    <a:cxn ang="0">
                      <a:pos x="17" y="31"/>
                    </a:cxn>
                    <a:cxn ang="0">
                      <a:pos x="14" y="44"/>
                    </a:cxn>
                    <a:cxn ang="0">
                      <a:pos x="13" y="48"/>
                    </a:cxn>
                    <a:cxn ang="0">
                      <a:pos x="14" y="51"/>
                    </a:cxn>
                    <a:cxn ang="0">
                      <a:pos x="15" y="53"/>
                    </a:cxn>
                    <a:cxn ang="0">
                      <a:pos x="19" y="53"/>
                    </a:cxn>
                    <a:cxn ang="0">
                      <a:pos x="21" y="52"/>
                    </a:cxn>
                    <a:cxn ang="0">
                      <a:pos x="26" y="48"/>
                    </a:cxn>
                    <a:cxn ang="0">
                      <a:pos x="31" y="39"/>
                    </a:cxn>
                    <a:cxn ang="0">
                      <a:pos x="32" y="36"/>
                    </a:cxn>
                    <a:cxn ang="0">
                      <a:pos x="43" y="17"/>
                    </a:cxn>
                    <a:cxn ang="0">
                      <a:pos x="36" y="49"/>
                    </a:cxn>
                    <a:cxn ang="0">
                      <a:pos x="37" y="53"/>
                    </a:cxn>
                    <a:cxn ang="0">
                      <a:pos x="37" y="53"/>
                    </a:cxn>
                    <a:cxn ang="0">
                      <a:pos x="40" y="54"/>
                    </a:cxn>
                    <a:cxn ang="0">
                      <a:pos x="45" y="49"/>
                    </a:cxn>
                    <a:cxn ang="0">
                      <a:pos x="44" y="55"/>
                    </a:cxn>
                    <a:cxn ang="0">
                      <a:pos x="41" y="57"/>
                    </a:cxn>
                    <a:cxn ang="0">
                      <a:pos x="31" y="57"/>
                    </a:cxn>
                    <a:cxn ang="0">
                      <a:pos x="29" y="51"/>
                    </a:cxn>
                    <a:cxn ang="0">
                      <a:pos x="30" y="47"/>
                    </a:cxn>
                    <a:cxn ang="0">
                      <a:pos x="24" y="54"/>
                    </a:cxn>
                    <a:cxn ang="0">
                      <a:pos x="16" y="59"/>
                    </a:cxn>
                    <a:cxn ang="0">
                      <a:pos x="10" y="58"/>
                    </a:cxn>
                    <a:cxn ang="0">
                      <a:pos x="6" y="53"/>
                    </a:cxn>
                    <a:cxn ang="0">
                      <a:pos x="8" y="42"/>
                    </a:cxn>
                    <a:cxn ang="0">
                      <a:pos x="11" y="28"/>
                    </a:cxn>
                    <a:cxn ang="0">
                      <a:pos x="10" y="22"/>
                    </a:cxn>
                    <a:cxn ang="0">
                      <a:pos x="6" y="23"/>
                    </a:cxn>
                    <a:cxn ang="0">
                      <a:pos x="0" y="24"/>
                    </a:cxn>
                    <a:cxn ang="0">
                      <a:pos x="7" y="18"/>
                    </a:cxn>
                    <a:cxn ang="0">
                      <a:pos x="9" y="17"/>
                    </a:cxn>
                    <a:cxn ang="0">
                      <a:pos x="116" y="8"/>
                    </a:cxn>
                    <a:cxn ang="0">
                      <a:pos x="115" y="21"/>
                    </a:cxn>
                    <a:cxn ang="0">
                      <a:pos x="133" y="27"/>
                    </a:cxn>
                    <a:cxn ang="0">
                      <a:pos x="108" y="39"/>
                    </a:cxn>
                    <a:cxn ang="0">
                      <a:pos x="133" y="45"/>
                    </a:cxn>
                    <a:cxn ang="0">
                      <a:pos x="99" y="60"/>
                    </a:cxn>
                    <a:cxn ang="0">
                      <a:pos x="100" y="45"/>
                    </a:cxn>
                    <a:cxn ang="0">
                      <a:pos x="81" y="39"/>
                    </a:cxn>
                    <a:cxn ang="0">
                      <a:pos x="108" y="27"/>
                    </a:cxn>
                    <a:cxn ang="0">
                      <a:pos x="81" y="21"/>
                    </a:cxn>
                    <a:cxn ang="0">
                      <a:pos x="116" y="8"/>
                    </a:cxn>
                    <a:cxn ang="0">
                      <a:pos x="193" y="0"/>
                    </a:cxn>
                    <a:cxn ang="0">
                      <a:pos x="191" y="2"/>
                    </a:cxn>
                    <a:cxn ang="0">
                      <a:pos x="188" y="6"/>
                    </a:cxn>
                    <a:cxn ang="0">
                      <a:pos x="186" y="12"/>
                    </a:cxn>
                    <a:cxn ang="0">
                      <a:pos x="179" y="49"/>
                    </a:cxn>
                    <a:cxn ang="0">
                      <a:pos x="178" y="53"/>
                    </a:cxn>
                    <a:cxn ang="0">
                      <a:pos x="180" y="56"/>
                    </a:cxn>
                    <a:cxn ang="0">
                      <a:pos x="182" y="58"/>
                    </a:cxn>
                    <a:cxn ang="0">
                      <a:pos x="166" y="56"/>
                    </a:cxn>
                    <a:cxn ang="0">
                      <a:pos x="168" y="55"/>
                    </a:cxn>
                    <a:cxn ang="0">
                      <a:pos x="169" y="54"/>
                    </a:cxn>
                    <a:cxn ang="0">
                      <a:pos x="170" y="53"/>
                    </a:cxn>
                    <a:cxn ang="0">
                      <a:pos x="171" y="48"/>
                    </a:cxn>
                    <a:cxn ang="0">
                      <a:pos x="179" y="12"/>
                    </a:cxn>
                    <a:cxn ang="0">
                      <a:pos x="180" y="4"/>
                    </a:cxn>
                    <a:cxn ang="0">
                      <a:pos x="178" y="2"/>
                    </a:cxn>
                    <a:cxn ang="0">
                      <a:pos x="176" y="0"/>
                    </a:cxn>
                  </a:cxnLst>
                  <a:rect l="0" t="0" r="r" b="b"/>
                  <a:pathLst>
                    <a:path w="193" h="60">
                      <a:moveTo>
                        <a:pt x="10" y="17"/>
                      </a:moveTo>
                      <a:lnTo>
                        <a:pt x="13" y="17"/>
                      </a:lnTo>
                      <a:lnTo>
                        <a:pt x="17" y="18"/>
                      </a:lnTo>
                      <a:lnTo>
                        <a:pt x="19" y="21"/>
                      </a:lnTo>
                      <a:lnTo>
                        <a:pt x="19" y="26"/>
                      </a:lnTo>
                      <a:lnTo>
                        <a:pt x="17" y="31"/>
                      </a:lnTo>
                      <a:lnTo>
                        <a:pt x="16" y="39"/>
                      </a:lnTo>
                      <a:lnTo>
                        <a:pt x="14" y="44"/>
                      </a:lnTo>
                      <a:lnTo>
                        <a:pt x="14" y="46"/>
                      </a:lnTo>
                      <a:lnTo>
                        <a:pt x="13" y="48"/>
                      </a:lnTo>
                      <a:lnTo>
                        <a:pt x="13" y="50"/>
                      </a:lnTo>
                      <a:lnTo>
                        <a:pt x="14" y="51"/>
                      </a:lnTo>
                      <a:lnTo>
                        <a:pt x="14" y="52"/>
                      </a:lnTo>
                      <a:lnTo>
                        <a:pt x="15" y="53"/>
                      </a:lnTo>
                      <a:lnTo>
                        <a:pt x="16" y="53"/>
                      </a:lnTo>
                      <a:lnTo>
                        <a:pt x="19" y="53"/>
                      </a:lnTo>
                      <a:lnTo>
                        <a:pt x="21" y="53"/>
                      </a:lnTo>
                      <a:lnTo>
                        <a:pt x="21" y="52"/>
                      </a:lnTo>
                      <a:lnTo>
                        <a:pt x="24" y="51"/>
                      </a:lnTo>
                      <a:lnTo>
                        <a:pt x="26" y="48"/>
                      </a:lnTo>
                      <a:lnTo>
                        <a:pt x="29" y="44"/>
                      </a:lnTo>
                      <a:lnTo>
                        <a:pt x="31" y="39"/>
                      </a:lnTo>
                      <a:lnTo>
                        <a:pt x="32" y="37"/>
                      </a:lnTo>
                      <a:lnTo>
                        <a:pt x="32" y="36"/>
                      </a:lnTo>
                      <a:lnTo>
                        <a:pt x="36" y="17"/>
                      </a:lnTo>
                      <a:lnTo>
                        <a:pt x="43" y="17"/>
                      </a:lnTo>
                      <a:lnTo>
                        <a:pt x="37" y="45"/>
                      </a:lnTo>
                      <a:lnTo>
                        <a:pt x="36" y="49"/>
                      </a:lnTo>
                      <a:lnTo>
                        <a:pt x="36" y="52"/>
                      </a:lnTo>
                      <a:lnTo>
                        <a:pt x="37" y="53"/>
                      </a:lnTo>
                      <a:lnTo>
                        <a:pt x="37" y="53"/>
                      </a:lnTo>
                      <a:lnTo>
                        <a:pt x="37" y="53"/>
                      </a:lnTo>
                      <a:lnTo>
                        <a:pt x="37" y="54"/>
                      </a:lnTo>
                      <a:lnTo>
                        <a:pt x="40" y="54"/>
                      </a:lnTo>
                      <a:lnTo>
                        <a:pt x="43" y="51"/>
                      </a:lnTo>
                      <a:lnTo>
                        <a:pt x="45" y="49"/>
                      </a:lnTo>
                      <a:lnTo>
                        <a:pt x="47" y="51"/>
                      </a:lnTo>
                      <a:lnTo>
                        <a:pt x="44" y="55"/>
                      </a:lnTo>
                      <a:lnTo>
                        <a:pt x="42" y="56"/>
                      </a:lnTo>
                      <a:lnTo>
                        <a:pt x="41" y="57"/>
                      </a:lnTo>
                      <a:lnTo>
                        <a:pt x="35" y="59"/>
                      </a:lnTo>
                      <a:lnTo>
                        <a:pt x="31" y="57"/>
                      </a:lnTo>
                      <a:lnTo>
                        <a:pt x="29" y="53"/>
                      </a:lnTo>
                      <a:lnTo>
                        <a:pt x="29" y="51"/>
                      </a:lnTo>
                      <a:lnTo>
                        <a:pt x="31" y="48"/>
                      </a:lnTo>
                      <a:lnTo>
                        <a:pt x="30" y="47"/>
                      </a:lnTo>
                      <a:lnTo>
                        <a:pt x="26" y="53"/>
                      </a:lnTo>
                      <a:lnTo>
                        <a:pt x="24" y="54"/>
                      </a:lnTo>
                      <a:lnTo>
                        <a:pt x="21" y="57"/>
                      </a:lnTo>
                      <a:lnTo>
                        <a:pt x="16" y="59"/>
                      </a:lnTo>
                      <a:lnTo>
                        <a:pt x="12" y="59"/>
                      </a:lnTo>
                      <a:lnTo>
                        <a:pt x="10" y="58"/>
                      </a:lnTo>
                      <a:lnTo>
                        <a:pt x="7" y="55"/>
                      </a:lnTo>
                      <a:lnTo>
                        <a:pt x="6" y="53"/>
                      </a:lnTo>
                      <a:lnTo>
                        <a:pt x="6" y="48"/>
                      </a:lnTo>
                      <a:lnTo>
                        <a:pt x="8" y="42"/>
                      </a:lnTo>
                      <a:lnTo>
                        <a:pt x="11" y="31"/>
                      </a:lnTo>
                      <a:lnTo>
                        <a:pt x="11" y="28"/>
                      </a:lnTo>
                      <a:lnTo>
                        <a:pt x="11" y="23"/>
                      </a:lnTo>
                      <a:lnTo>
                        <a:pt x="10" y="22"/>
                      </a:lnTo>
                      <a:lnTo>
                        <a:pt x="8" y="22"/>
                      </a:lnTo>
                      <a:lnTo>
                        <a:pt x="6" y="23"/>
                      </a:lnTo>
                      <a:lnTo>
                        <a:pt x="3" y="26"/>
                      </a:lnTo>
                      <a:lnTo>
                        <a:pt x="0" y="24"/>
                      </a:lnTo>
                      <a:lnTo>
                        <a:pt x="6" y="19"/>
                      </a:lnTo>
                      <a:lnTo>
                        <a:pt x="7" y="18"/>
                      </a:lnTo>
                      <a:lnTo>
                        <a:pt x="8" y="17"/>
                      </a:lnTo>
                      <a:lnTo>
                        <a:pt x="9" y="17"/>
                      </a:lnTo>
                      <a:lnTo>
                        <a:pt x="10" y="17"/>
                      </a:lnTo>
                      <a:close/>
                      <a:moveTo>
                        <a:pt x="116" y="8"/>
                      </a:moveTo>
                      <a:lnTo>
                        <a:pt x="121" y="8"/>
                      </a:lnTo>
                      <a:lnTo>
                        <a:pt x="115" y="21"/>
                      </a:lnTo>
                      <a:lnTo>
                        <a:pt x="133" y="21"/>
                      </a:lnTo>
                      <a:lnTo>
                        <a:pt x="133" y="27"/>
                      </a:lnTo>
                      <a:lnTo>
                        <a:pt x="113" y="27"/>
                      </a:lnTo>
                      <a:lnTo>
                        <a:pt x="108" y="39"/>
                      </a:lnTo>
                      <a:lnTo>
                        <a:pt x="133" y="39"/>
                      </a:lnTo>
                      <a:lnTo>
                        <a:pt x="133" y="45"/>
                      </a:lnTo>
                      <a:lnTo>
                        <a:pt x="105" y="45"/>
                      </a:lnTo>
                      <a:lnTo>
                        <a:pt x="99" y="60"/>
                      </a:lnTo>
                      <a:lnTo>
                        <a:pt x="94" y="60"/>
                      </a:lnTo>
                      <a:lnTo>
                        <a:pt x="100" y="45"/>
                      </a:lnTo>
                      <a:lnTo>
                        <a:pt x="81" y="45"/>
                      </a:lnTo>
                      <a:lnTo>
                        <a:pt x="81" y="39"/>
                      </a:lnTo>
                      <a:lnTo>
                        <a:pt x="102" y="39"/>
                      </a:lnTo>
                      <a:lnTo>
                        <a:pt x="108" y="27"/>
                      </a:lnTo>
                      <a:lnTo>
                        <a:pt x="81" y="27"/>
                      </a:lnTo>
                      <a:lnTo>
                        <a:pt x="81" y="21"/>
                      </a:lnTo>
                      <a:lnTo>
                        <a:pt x="110" y="21"/>
                      </a:lnTo>
                      <a:lnTo>
                        <a:pt x="116" y="8"/>
                      </a:lnTo>
                      <a:close/>
                      <a:moveTo>
                        <a:pt x="176" y="0"/>
                      </a:moveTo>
                      <a:lnTo>
                        <a:pt x="193" y="0"/>
                      </a:lnTo>
                      <a:lnTo>
                        <a:pt x="193" y="2"/>
                      </a:lnTo>
                      <a:lnTo>
                        <a:pt x="191" y="2"/>
                      </a:lnTo>
                      <a:lnTo>
                        <a:pt x="189" y="5"/>
                      </a:lnTo>
                      <a:lnTo>
                        <a:pt x="188" y="6"/>
                      </a:lnTo>
                      <a:lnTo>
                        <a:pt x="188" y="8"/>
                      </a:lnTo>
                      <a:lnTo>
                        <a:pt x="186" y="12"/>
                      </a:lnTo>
                      <a:lnTo>
                        <a:pt x="179" y="45"/>
                      </a:lnTo>
                      <a:lnTo>
                        <a:pt x="179" y="49"/>
                      </a:lnTo>
                      <a:lnTo>
                        <a:pt x="178" y="50"/>
                      </a:lnTo>
                      <a:lnTo>
                        <a:pt x="178" y="53"/>
                      </a:lnTo>
                      <a:lnTo>
                        <a:pt x="180" y="55"/>
                      </a:lnTo>
                      <a:lnTo>
                        <a:pt x="180" y="56"/>
                      </a:lnTo>
                      <a:lnTo>
                        <a:pt x="183" y="56"/>
                      </a:lnTo>
                      <a:lnTo>
                        <a:pt x="182" y="58"/>
                      </a:lnTo>
                      <a:lnTo>
                        <a:pt x="165" y="58"/>
                      </a:lnTo>
                      <a:lnTo>
                        <a:pt x="166" y="56"/>
                      </a:lnTo>
                      <a:lnTo>
                        <a:pt x="167" y="56"/>
                      </a:lnTo>
                      <a:lnTo>
                        <a:pt x="168" y="55"/>
                      </a:lnTo>
                      <a:lnTo>
                        <a:pt x="169" y="55"/>
                      </a:lnTo>
                      <a:lnTo>
                        <a:pt x="169" y="54"/>
                      </a:lnTo>
                      <a:lnTo>
                        <a:pt x="170" y="53"/>
                      </a:lnTo>
                      <a:lnTo>
                        <a:pt x="170" y="53"/>
                      </a:lnTo>
                      <a:lnTo>
                        <a:pt x="171" y="50"/>
                      </a:lnTo>
                      <a:lnTo>
                        <a:pt x="171" y="48"/>
                      </a:lnTo>
                      <a:lnTo>
                        <a:pt x="172" y="45"/>
                      </a:lnTo>
                      <a:lnTo>
                        <a:pt x="179" y="12"/>
                      </a:lnTo>
                      <a:lnTo>
                        <a:pt x="180" y="9"/>
                      </a:lnTo>
                      <a:lnTo>
                        <a:pt x="180" y="4"/>
                      </a:lnTo>
                      <a:lnTo>
                        <a:pt x="179" y="3"/>
                      </a:lnTo>
                      <a:lnTo>
                        <a:pt x="178" y="2"/>
                      </a:lnTo>
                      <a:lnTo>
                        <a:pt x="176" y="2"/>
                      </a:lnTo>
                      <a:lnTo>
                        <a:pt x="176"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1502395" y="3202308"/>
                  <a:ext cx="89153" cy="277745"/>
                </a:xfrm>
                <a:custGeom>
                  <a:avLst/>
                  <a:gdLst/>
                  <a:ahLst/>
                  <a:cxnLst>
                    <a:cxn ang="0">
                      <a:pos x="1" y="0"/>
                    </a:cxn>
                    <a:cxn ang="0">
                      <a:pos x="9" y="3"/>
                    </a:cxn>
                    <a:cxn ang="0">
                      <a:pos x="15" y="8"/>
                    </a:cxn>
                    <a:cxn ang="0">
                      <a:pos x="20" y="15"/>
                    </a:cxn>
                    <a:cxn ang="0">
                      <a:pos x="23" y="22"/>
                    </a:cxn>
                    <a:cxn ang="0">
                      <a:pos x="26" y="31"/>
                    </a:cxn>
                    <a:cxn ang="0">
                      <a:pos x="26" y="41"/>
                    </a:cxn>
                    <a:cxn ang="0">
                      <a:pos x="25" y="56"/>
                    </a:cxn>
                    <a:cxn ang="0">
                      <a:pos x="20" y="67"/>
                    </a:cxn>
                    <a:cxn ang="0">
                      <a:pos x="15" y="74"/>
                    </a:cxn>
                    <a:cxn ang="0">
                      <a:pos x="9" y="78"/>
                    </a:cxn>
                    <a:cxn ang="0">
                      <a:pos x="1" y="81"/>
                    </a:cxn>
                    <a:cxn ang="0">
                      <a:pos x="0" y="78"/>
                    </a:cxn>
                    <a:cxn ang="0">
                      <a:pos x="6" y="75"/>
                    </a:cxn>
                    <a:cxn ang="0">
                      <a:pos x="11" y="71"/>
                    </a:cxn>
                    <a:cxn ang="0">
                      <a:pos x="15" y="65"/>
                    </a:cxn>
                    <a:cxn ang="0">
                      <a:pos x="18" y="54"/>
                    </a:cxn>
                    <a:cxn ang="0">
                      <a:pos x="19" y="41"/>
                    </a:cxn>
                    <a:cxn ang="0">
                      <a:pos x="18" y="28"/>
                    </a:cxn>
                    <a:cxn ang="0">
                      <a:pos x="15" y="17"/>
                    </a:cxn>
                    <a:cxn ang="0">
                      <a:pos x="11" y="11"/>
                    </a:cxn>
                    <a:cxn ang="0">
                      <a:pos x="6" y="7"/>
                    </a:cxn>
                    <a:cxn ang="0">
                      <a:pos x="0" y="4"/>
                    </a:cxn>
                    <a:cxn ang="0">
                      <a:pos x="1" y="0"/>
                    </a:cxn>
                  </a:cxnLst>
                  <a:rect l="0" t="0" r="r" b="b"/>
                  <a:pathLst>
                    <a:path w="26" h="81">
                      <a:moveTo>
                        <a:pt x="1" y="0"/>
                      </a:moveTo>
                      <a:lnTo>
                        <a:pt x="9" y="3"/>
                      </a:lnTo>
                      <a:lnTo>
                        <a:pt x="15" y="8"/>
                      </a:lnTo>
                      <a:lnTo>
                        <a:pt x="20" y="15"/>
                      </a:lnTo>
                      <a:lnTo>
                        <a:pt x="23" y="22"/>
                      </a:lnTo>
                      <a:lnTo>
                        <a:pt x="26" y="31"/>
                      </a:lnTo>
                      <a:lnTo>
                        <a:pt x="26" y="41"/>
                      </a:lnTo>
                      <a:lnTo>
                        <a:pt x="25" y="56"/>
                      </a:lnTo>
                      <a:lnTo>
                        <a:pt x="20" y="67"/>
                      </a:lnTo>
                      <a:lnTo>
                        <a:pt x="15" y="74"/>
                      </a:lnTo>
                      <a:lnTo>
                        <a:pt x="9" y="78"/>
                      </a:lnTo>
                      <a:lnTo>
                        <a:pt x="1" y="81"/>
                      </a:lnTo>
                      <a:lnTo>
                        <a:pt x="0" y="78"/>
                      </a:lnTo>
                      <a:lnTo>
                        <a:pt x="6" y="75"/>
                      </a:lnTo>
                      <a:lnTo>
                        <a:pt x="11" y="71"/>
                      </a:lnTo>
                      <a:lnTo>
                        <a:pt x="15" y="65"/>
                      </a:lnTo>
                      <a:lnTo>
                        <a:pt x="18" y="54"/>
                      </a:lnTo>
                      <a:lnTo>
                        <a:pt x="19" y="41"/>
                      </a:lnTo>
                      <a:lnTo>
                        <a:pt x="18" y="28"/>
                      </a:lnTo>
                      <a:lnTo>
                        <a:pt x="15" y="17"/>
                      </a:lnTo>
                      <a:lnTo>
                        <a:pt x="11" y="11"/>
                      </a:lnTo>
                      <a:lnTo>
                        <a:pt x="6" y="7"/>
                      </a:lnTo>
                      <a:lnTo>
                        <a:pt x="0" y="4"/>
                      </a:lnTo>
                      <a:lnTo>
                        <a:pt x="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noEditPoints="1"/>
                </p:cNvSpPr>
                <p:nvPr/>
              </p:nvSpPr>
              <p:spPr bwMode="auto">
                <a:xfrm>
                  <a:off x="1725276" y="3219452"/>
                  <a:ext cx="435476" cy="212595"/>
                </a:xfrm>
                <a:custGeom>
                  <a:avLst/>
                  <a:gdLst/>
                  <a:ahLst/>
                  <a:cxnLst>
                    <a:cxn ang="0">
                      <a:pos x="51" y="42"/>
                    </a:cxn>
                    <a:cxn ang="0">
                      <a:pos x="0" y="48"/>
                    </a:cxn>
                    <a:cxn ang="0">
                      <a:pos x="107" y="24"/>
                    </a:cxn>
                    <a:cxn ang="0">
                      <a:pos x="102" y="28"/>
                    </a:cxn>
                    <a:cxn ang="0">
                      <a:pos x="97" y="34"/>
                    </a:cxn>
                    <a:cxn ang="0">
                      <a:pos x="93" y="48"/>
                    </a:cxn>
                    <a:cxn ang="0">
                      <a:pos x="94" y="54"/>
                    </a:cxn>
                    <a:cxn ang="0">
                      <a:pos x="99" y="59"/>
                    </a:cxn>
                    <a:cxn ang="0">
                      <a:pos x="106" y="58"/>
                    </a:cxn>
                    <a:cxn ang="0">
                      <a:pos x="112" y="50"/>
                    </a:cxn>
                    <a:cxn ang="0">
                      <a:pos x="113" y="36"/>
                    </a:cxn>
                    <a:cxn ang="0">
                      <a:pos x="112" y="32"/>
                    </a:cxn>
                    <a:cxn ang="0">
                      <a:pos x="110" y="26"/>
                    </a:cxn>
                    <a:cxn ang="0">
                      <a:pos x="0" y="24"/>
                    </a:cxn>
                    <a:cxn ang="0">
                      <a:pos x="51" y="30"/>
                    </a:cxn>
                    <a:cxn ang="0">
                      <a:pos x="0" y="24"/>
                    </a:cxn>
                    <a:cxn ang="0">
                      <a:pos x="112" y="0"/>
                    </a:cxn>
                    <a:cxn ang="0">
                      <a:pos x="121" y="2"/>
                    </a:cxn>
                    <a:cxn ang="0">
                      <a:pos x="127" y="6"/>
                    </a:cxn>
                    <a:cxn ang="0">
                      <a:pos x="122" y="12"/>
                    </a:cxn>
                    <a:cxn ang="0">
                      <a:pos x="118" y="6"/>
                    </a:cxn>
                    <a:cxn ang="0">
                      <a:pos x="108" y="3"/>
                    </a:cxn>
                    <a:cxn ang="0">
                      <a:pos x="105" y="11"/>
                    </a:cxn>
                    <a:cxn ang="0">
                      <a:pos x="107" y="15"/>
                    </a:cxn>
                    <a:cxn ang="0">
                      <a:pos x="112" y="20"/>
                    </a:cxn>
                    <a:cxn ang="0">
                      <a:pos x="119" y="30"/>
                    </a:cxn>
                    <a:cxn ang="0">
                      <a:pos x="120" y="34"/>
                    </a:cxn>
                    <a:cxn ang="0">
                      <a:pos x="121" y="40"/>
                    </a:cxn>
                    <a:cxn ang="0">
                      <a:pos x="120" y="45"/>
                    </a:cxn>
                    <a:cxn ang="0">
                      <a:pos x="118" y="51"/>
                    </a:cxn>
                    <a:cxn ang="0">
                      <a:pos x="115" y="56"/>
                    </a:cxn>
                    <a:cxn ang="0">
                      <a:pos x="110" y="60"/>
                    </a:cxn>
                    <a:cxn ang="0">
                      <a:pos x="97" y="62"/>
                    </a:cxn>
                    <a:cxn ang="0">
                      <a:pos x="92" y="60"/>
                    </a:cxn>
                    <a:cxn ang="0">
                      <a:pos x="89" y="58"/>
                    </a:cxn>
                    <a:cxn ang="0">
                      <a:pos x="87" y="55"/>
                    </a:cxn>
                    <a:cxn ang="0">
                      <a:pos x="86" y="48"/>
                    </a:cxn>
                    <a:cxn ang="0">
                      <a:pos x="91" y="32"/>
                    </a:cxn>
                    <a:cxn ang="0">
                      <a:pos x="105" y="21"/>
                    </a:cxn>
                    <a:cxn ang="0">
                      <a:pos x="100" y="15"/>
                    </a:cxn>
                    <a:cxn ang="0">
                      <a:pos x="99" y="11"/>
                    </a:cxn>
                    <a:cxn ang="0">
                      <a:pos x="99" y="6"/>
                    </a:cxn>
                    <a:cxn ang="0">
                      <a:pos x="105" y="1"/>
                    </a:cxn>
                  </a:cxnLst>
                  <a:rect l="0" t="0" r="r" b="b"/>
                  <a:pathLst>
                    <a:path w="127" h="62">
                      <a:moveTo>
                        <a:pt x="0" y="42"/>
                      </a:moveTo>
                      <a:lnTo>
                        <a:pt x="51" y="42"/>
                      </a:lnTo>
                      <a:lnTo>
                        <a:pt x="51" y="48"/>
                      </a:lnTo>
                      <a:lnTo>
                        <a:pt x="0" y="48"/>
                      </a:lnTo>
                      <a:lnTo>
                        <a:pt x="0" y="42"/>
                      </a:lnTo>
                      <a:close/>
                      <a:moveTo>
                        <a:pt x="107" y="24"/>
                      </a:moveTo>
                      <a:lnTo>
                        <a:pt x="105" y="26"/>
                      </a:lnTo>
                      <a:lnTo>
                        <a:pt x="102" y="28"/>
                      </a:lnTo>
                      <a:lnTo>
                        <a:pt x="99" y="31"/>
                      </a:lnTo>
                      <a:lnTo>
                        <a:pt x="97" y="34"/>
                      </a:lnTo>
                      <a:lnTo>
                        <a:pt x="94" y="41"/>
                      </a:lnTo>
                      <a:lnTo>
                        <a:pt x="93" y="48"/>
                      </a:lnTo>
                      <a:lnTo>
                        <a:pt x="93" y="51"/>
                      </a:lnTo>
                      <a:lnTo>
                        <a:pt x="94" y="54"/>
                      </a:lnTo>
                      <a:lnTo>
                        <a:pt x="97" y="57"/>
                      </a:lnTo>
                      <a:lnTo>
                        <a:pt x="99" y="59"/>
                      </a:lnTo>
                      <a:lnTo>
                        <a:pt x="104" y="59"/>
                      </a:lnTo>
                      <a:lnTo>
                        <a:pt x="106" y="58"/>
                      </a:lnTo>
                      <a:lnTo>
                        <a:pt x="110" y="54"/>
                      </a:lnTo>
                      <a:lnTo>
                        <a:pt x="112" y="50"/>
                      </a:lnTo>
                      <a:lnTo>
                        <a:pt x="113" y="44"/>
                      </a:lnTo>
                      <a:lnTo>
                        <a:pt x="113" y="36"/>
                      </a:lnTo>
                      <a:lnTo>
                        <a:pt x="112" y="34"/>
                      </a:lnTo>
                      <a:lnTo>
                        <a:pt x="112" y="32"/>
                      </a:lnTo>
                      <a:lnTo>
                        <a:pt x="111" y="29"/>
                      </a:lnTo>
                      <a:lnTo>
                        <a:pt x="110" y="26"/>
                      </a:lnTo>
                      <a:lnTo>
                        <a:pt x="107" y="24"/>
                      </a:lnTo>
                      <a:close/>
                      <a:moveTo>
                        <a:pt x="0" y="24"/>
                      </a:moveTo>
                      <a:lnTo>
                        <a:pt x="51" y="24"/>
                      </a:lnTo>
                      <a:lnTo>
                        <a:pt x="51" y="30"/>
                      </a:lnTo>
                      <a:lnTo>
                        <a:pt x="0" y="30"/>
                      </a:lnTo>
                      <a:lnTo>
                        <a:pt x="0" y="24"/>
                      </a:lnTo>
                      <a:close/>
                      <a:moveTo>
                        <a:pt x="109" y="0"/>
                      </a:moveTo>
                      <a:lnTo>
                        <a:pt x="112" y="0"/>
                      </a:lnTo>
                      <a:lnTo>
                        <a:pt x="119" y="1"/>
                      </a:lnTo>
                      <a:lnTo>
                        <a:pt x="121" y="2"/>
                      </a:lnTo>
                      <a:lnTo>
                        <a:pt x="124" y="3"/>
                      </a:lnTo>
                      <a:lnTo>
                        <a:pt x="127" y="6"/>
                      </a:lnTo>
                      <a:lnTo>
                        <a:pt x="126" y="12"/>
                      </a:lnTo>
                      <a:lnTo>
                        <a:pt x="122" y="12"/>
                      </a:lnTo>
                      <a:lnTo>
                        <a:pt x="120" y="9"/>
                      </a:lnTo>
                      <a:lnTo>
                        <a:pt x="118" y="6"/>
                      </a:lnTo>
                      <a:lnTo>
                        <a:pt x="113" y="3"/>
                      </a:lnTo>
                      <a:lnTo>
                        <a:pt x="108" y="3"/>
                      </a:lnTo>
                      <a:lnTo>
                        <a:pt x="105" y="6"/>
                      </a:lnTo>
                      <a:lnTo>
                        <a:pt x="105" y="11"/>
                      </a:lnTo>
                      <a:lnTo>
                        <a:pt x="106" y="12"/>
                      </a:lnTo>
                      <a:lnTo>
                        <a:pt x="107" y="15"/>
                      </a:lnTo>
                      <a:lnTo>
                        <a:pt x="111" y="18"/>
                      </a:lnTo>
                      <a:lnTo>
                        <a:pt x="112" y="20"/>
                      </a:lnTo>
                      <a:lnTo>
                        <a:pt x="115" y="23"/>
                      </a:lnTo>
                      <a:lnTo>
                        <a:pt x="119" y="30"/>
                      </a:lnTo>
                      <a:lnTo>
                        <a:pt x="120" y="31"/>
                      </a:lnTo>
                      <a:lnTo>
                        <a:pt x="120" y="34"/>
                      </a:lnTo>
                      <a:lnTo>
                        <a:pt x="120" y="37"/>
                      </a:lnTo>
                      <a:lnTo>
                        <a:pt x="121" y="40"/>
                      </a:lnTo>
                      <a:lnTo>
                        <a:pt x="121" y="43"/>
                      </a:lnTo>
                      <a:lnTo>
                        <a:pt x="120" y="45"/>
                      </a:lnTo>
                      <a:lnTo>
                        <a:pt x="120" y="48"/>
                      </a:lnTo>
                      <a:lnTo>
                        <a:pt x="118" y="51"/>
                      </a:lnTo>
                      <a:lnTo>
                        <a:pt x="117" y="54"/>
                      </a:lnTo>
                      <a:lnTo>
                        <a:pt x="115" y="56"/>
                      </a:lnTo>
                      <a:lnTo>
                        <a:pt x="114" y="57"/>
                      </a:lnTo>
                      <a:lnTo>
                        <a:pt x="110" y="60"/>
                      </a:lnTo>
                      <a:lnTo>
                        <a:pt x="104" y="62"/>
                      </a:lnTo>
                      <a:lnTo>
                        <a:pt x="97" y="62"/>
                      </a:lnTo>
                      <a:lnTo>
                        <a:pt x="94" y="61"/>
                      </a:lnTo>
                      <a:lnTo>
                        <a:pt x="92" y="60"/>
                      </a:lnTo>
                      <a:lnTo>
                        <a:pt x="91" y="59"/>
                      </a:lnTo>
                      <a:lnTo>
                        <a:pt x="89" y="58"/>
                      </a:lnTo>
                      <a:lnTo>
                        <a:pt x="88" y="56"/>
                      </a:lnTo>
                      <a:lnTo>
                        <a:pt x="87" y="55"/>
                      </a:lnTo>
                      <a:lnTo>
                        <a:pt x="86" y="51"/>
                      </a:lnTo>
                      <a:lnTo>
                        <a:pt x="86" y="48"/>
                      </a:lnTo>
                      <a:lnTo>
                        <a:pt x="87" y="40"/>
                      </a:lnTo>
                      <a:lnTo>
                        <a:pt x="91" y="32"/>
                      </a:lnTo>
                      <a:lnTo>
                        <a:pt x="97" y="26"/>
                      </a:lnTo>
                      <a:lnTo>
                        <a:pt x="105" y="21"/>
                      </a:lnTo>
                      <a:lnTo>
                        <a:pt x="102" y="17"/>
                      </a:lnTo>
                      <a:lnTo>
                        <a:pt x="100" y="15"/>
                      </a:lnTo>
                      <a:lnTo>
                        <a:pt x="99" y="13"/>
                      </a:lnTo>
                      <a:lnTo>
                        <a:pt x="99" y="11"/>
                      </a:lnTo>
                      <a:lnTo>
                        <a:pt x="99" y="8"/>
                      </a:lnTo>
                      <a:lnTo>
                        <a:pt x="99" y="6"/>
                      </a:lnTo>
                      <a:lnTo>
                        <a:pt x="100" y="4"/>
                      </a:lnTo>
                      <a:lnTo>
                        <a:pt x="105" y="1"/>
                      </a:lnTo>
                      <a:lnTo>
                        <a:pt x="109"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p:nvSpPr>
              <p:spPr bwMode="auto">
                <a:xfrm>
                  <a:off x="2167610" y="3353181"/>
                  <a:ext cx="123442" cy="140587"/>
                </a:xfrm>
                <a:custGeom>
                  <a:avLst/>
                  <a:gdLst/>
                  <a:ahLst/>
                  <a:cxnLst>
                    <a:cxn ang="0">
                      <a:pos x="18" y="3"/>
                    </a:cxn>
                    <a:cxn ang="0">
                      <a:pos x="13" y="7"/>
                    </a:cxn>
                    <a:cxn ang="0">
                      <a:pos x="11" y="11"/>
                    </a:cxn>
                    <a:cxn ang="0">
                      <a:pos x="8" y="18"/>
                    </a:cxn>
                    <a:cxn ang="0">
                      <a:pos x="7" y="22"/>
                    </a:cxn>
                    <a:cxn ang="0">
                      <a:pos x="7" y="31"/>
                    </a:cxn>
                    <a:cxn ang="0">
                      <a:pos x="8" y="35"/>
                    </a:cxn>
                    <a:cxn ang="0">
                      <a:pos x="10" y="37"/>
                    </a:cxn>
                    <a:cxn ang="0">
                      <a:pos x="16" y="37"/>
                    </a:cxn>
                    <a:cxn ang="0">
                      <a:pos x="20" y="35"/>
                    </a:cxn>
                    <a:cxn ang="0">
                      <a:pos x="25" y="28"/>
                    </a:cxn>
                    <a:cxn ang="0">
                      <a:pos x="28" y="23"/>
                    </a:cxn>
                    <a:cxn ang="0">
                      <a:pos x="28" y="19"/>
                    </a:cxn>
                    <a:cxn ang="0">
                      <a:pos x="29" y="15"/>
                    </a:cxn>
                    <a:cxn ang="0">
                      <a:pos x="28" y="6"/>
                    </a:cxn>
                    <a:cxn ang="0">
                      <a:pos x="23" y="3"/>
                    </a:cxn>
                    <a:cxn ang="0">
                      <a:pos x="17" y="0"/>
                    </a:cxn>
                    <a:cxn ang="0">
                      <a:pos x="31" y="2"/>
                    </a:cxn>
                    <a:cxn ang="0">
                      <a:pos x="34" y="7"/>
                    </a:cxn>
                    <a:cxn ang="0">
                      <a:pos x="36" y="11"/>
                    </a:cxn>
                    <a:cxn ang="0">
                      <a:pos x="35" y="17"/>
                    </a:cxn>
                    <a:cxn ang="0">
                      <a:pos x="34" y="22"/>
                    </a:cxn>
                    <a:cxn ang="0">
                      <a:pos x="33" y="27"/>
                    </a:cxn>
                    <a:cxn ang="0">
                      <a:pos x="31" y="31"/>
                    </a:cxn>
                    <a:cxn ang="0">
                      <a:pos x="26" y="36"/>
                    </a:cxn>
                    <a:cxn ang="0">
                      <a:pos x="20" y="40"/>
                    </a:cxn>
                    <a:cxn ang="0">
                      <a:pos x="10" y="41"/>
                    </a:cxn>
                    <a:cxn ang="0">
                      <a:pos x="4" y="37"/>
                    </a:cxn>
                    <a:cxn ang="0">
                      <a:pos x="2" y="35"/>
                    </a:cxn>
                    <a:cxn ang="0">
                      <a:pos x="1" y="31"/>
                    </a:cxn>
                    <a:cxn ang="0">
                      <a:pos x="0" y="23"/>
                    </a:cxn>
                    <a:cxn ang="0">
                      <a:pos x="2" y="19"/>
                    </a:cxn>
                    <a:cxn ang="0">
                      <a:pos x="3" y="13"/>
                    </a:cxn>
                    <a:cxn ang="0">
                      <a:pos x="7" y="7"/>
                    </a:cxn>
                    <a:cxn ang="0">
                      <a:pos x="13" y="2"/>
                    </a:cxn>
                    <a:cxn ang="0">
                      <a:pos x="17" y="0"/>
                    </a:cxn>
                  </a:cxnLst>
                  <a:rect l="0" t="0" r="r" b="b"/>
                  <a:pathLst>
                    <a:path w="36" h="41">
                      <a:moveTo>
                        <a:pt x="19" y="3"/>
                      </a:moveTo>
                      <a:lnTo>
                        <a:pt x="18" y="3"/>
                      </a:lnTo>
                      <a:lnTo>
                        <a:pt x="14" y="6"/>
                      </a:lnTo>
                      <a:lnTo>
                        <a:pt x="13" y="7"/>
                      </a:lnTo>
                      <a:lnTo>
                        <a:pt x="12" y="9"/>
                      </a:lnTo>
                      <a:lnTo>
                        <a:pt x="11" y="11"/>
                      </a:lnTo>
                      <a:lnTo>
                        <a:pt x="9" y="15"/>
                      </a:lnTo>
                      <a:lnTo>
                        <a:pt x="8" y="18"/>
                      </a:lnTo>
                      <a:lnTo>
                        <a:pt x="7" y="20"/>
                      </a:lnTo>
                      <a:lnTo>
                        <a:pt x="7" y="22"/>
                      </a:lnTo>
                      <a:lnTo>
                        <a:pt x="7" y="23"/>
                      </a:lnTo>
                      <a:lnTo>
                        <a:pt x="7" y="31"/>
                      </a:lnTo>
                      <a:lnTo>
                        <a:pt x="7" y="34"/>
                      </a:lnTo>
                      <a:lnTo>
                        <a:pt x="8" y="35"/>
                      </a:lnTo>
                      <a:lnTo>
                        <a:pt x="10" y="36"/>
                      </a:lnTo>
                      <a:lnTo>
                        <a:pt x="10" y="37"/>
                      </a:lnTo>
                      <a:lnTo>
                        <a:pt x="12" y="37"/>
                      </a:lnTo>
                      <a:lnTo>
                        <a:pt x="16" y="37"/>
                      </a:lnTo>
                      <a:lnTo>
                        <a:pt x="18" y="37"/>
                      </a:lnTo>
                      <a:lnTo>
                        <a:pt x="20" y="35"/>
                      </a:lnTo>
                      <a:lnTo>
                        <a:pt x="23" y="31"/>
                      </a:lnTo>
                      <a:lnTo>
                        <a:pt x="25" y="28"/>
                      </a:lnTo>
                      <a:lnTo>
                        <a:pt x="26" y="26"/>
                      </a:lnTo>
                      <a:lnTo>
                        <a:pt x="28" y="23"/>
                      </a:lnTo>
                      <a:lnTo>
                        <a:pt x="28" y="21"/>
                      </a:lnTo>
                      <a:lnTo>
                        <a:pt x="28" y="19"/>
                      </a:lnTo>
                      <a:lnTo>
                        <a:pt x="28" y="17"/>
                      </a:lnTo>
                      <a:lnTo>
                        <a:pt x="29" y="15"/>
                      </a:lnTo>
                      <a:lnTo>
                        <a:pt x="29" y="9"/>
                      </a:lnTo>
                      <a:lnTo>
                        <a:pt x="28" y="6"/>
                      </a:lnTo>
                      <a:lnTo>
                        <a:pt x="26" y="4"/>
                      </a:lnTo>
                      <a:lnTo>
                        <a:pt x="23" y="3"/>
                      </a:lnTo>
                      <a:lnTo>
                        <a:pt x="19" y="3"/>
                      </a:lnTo>
                      <a:close/>
                      <a:moveTo>
                        <a:pt x="17" y="0"/>
                      </a:moveTo>
                      <a:lnTo>
                        <a:pt x="26" y="0"/>
                      </a:lnTo>
                      <a:lnTo>
                        <a:pt x="31" y="2"/>
                      </a:lnTo>
                      <a:lnTo>
                        <a:pt x="33" y="4"/>
                      </a:lnTo>
                      <a:lnTo>
                        <a:pt x="34" y="7"/>
                      </a:lnTo>
                      <a:lnTo>
                        <a:pt x="35" y="9"/>
                      </a:lnTo>
                      <a:lnTo>
                        <a:pt x="36" y="11"/>
                      </a:lnTo>
                      <a:lnTo>
                        <a:pt x="36" y="15"/>
                      </a:lnTo>
                      <a:lnTo>
                        <a:pt x="35" y="17"/>
                      </a:lnTo>
                      <a:lnTo>
                        <a:pt x="35" y="18"/>
                      </a:lnTo>
                      <a:lnTo>
                        <a:pt x="34" y="22"/>
                      </a:lnTo>
                      <a:lnTo>
                        <a:pt x="33" y="25"/>
                      </a:lnTo>
                      <a:lnTo>
                        <a:pt x="33" y="27"/>
                      </a:lnTo>
                      <a:lnTo>
                        <a:pt x="31" y="28"/>
                      </a:lnTo>
                      <a:lnTo>
                        <a:pt x="31" y="31"/>
                      </a:lnTo>
                      <a:lnTo>
                        <a:pt x="28" y="34"/>
                      </a:lnTo>
                      <a:lnTo>
                        <a:pt x="26" y="36"/>
                      </a:lnTo>
                      <a:lnTo>
                        <a:pt x="23" y="38"/>
                      </a:lnTo>
                      <a:lnTo>
                        <a:pt x="20" y="40"/>
                      </a:lnTo>
                      <a:lnTo>
                        <a:pt x="16" y="41"/>
                      </a:lnTo>
                      <a:lnTo>
                        <a:pt x="10" y="41"/>
                      </a:lnTo>
                      <a:lnTo>
                        <a:pt x="5" y="39"/>
                      </a:lnTo>
                      <a:lnTo>
                        <a:pt x="4" y="37"/>
                      </a:lnTo>
                      <a:lnTo>
                        <a:pt x="2" y="37"/>
                      </a:lnTo>
                      <a:lnTo>
                        <a:pt x="2" y="35"/>
                      </a:lnTo>
                      <a:lnTo>
                        <a:pt x="1" y="33"/>
                      </a:lnTo>
                      <a:lnTo>
                        <a:pt x="1" y="31"/>
                      </a:lnTo>
                      <a:lnTo>
                        <a:pt x="0" y="29"/>
                      </a:lnTo>
                      <a:lnTo>
                        <a:pt x="0" y="23"/>
                      </a:lnTo>
                      <a:lnTo>
                        <a:pt x="1" y="22"/>
                      </a:lnTo>
                      <a:lnTo>
                        <a:pt x="2" y="19"/>
                      </a:lnTo>
                      <a:lnTo>
                        <a:pt x="2" y="15"/>
                      </a:lnTo>
                      <a:lnTo>
                        <a:pt x="3" y="13"/>
                      </a:lnTo>
                      <a:lnTo>
                        <a:pt x="4" y="12"/>
                      </a:lnTo>
                      <a:lnTo>
                        <a:pt x="7" y="7"/>
                      </a:lnTo>
                      <a:lnTo>
                        <a:pt x="11" y="3"/>
                      </a:lnTo>
                      <a:lnTo>
                        <a:pt x="13" y="2"/>
                      </a:lnTo>
                      <a:lnTo>
                        <a:pt x="15" y="1"/>
                      </a:lnTo>
                      <a:lnTo>
                        <a:pt x="17"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2411065" y="3325750"/>
                  <a:ext cx="34289" cy="34289"/>
                </a:xfrm>
                <a:custGeom>
                  <a:avLst/>
                  <a:gdLst/>
                  <a:ahLst/>
                  <a:cxnLst>
                    <a:cxn ang="0">
                      <a:pos x="4" y="0"/>
                    </a:cxn>
                    <a:cxn ang="0">
                      <a:pos x="5" y="0"/>
                    </a:cxn>
                    <a:cxn ang="0">
                      <a:pos x="7" y="0"/>
                    </a:cxn>
                    <a:cxn ang="0">
                      <a:pos x="9" y="1"/>
                    </a:cxn>
                    <a:cxn ang="0">
                      <a:pos x="9" y="3"/>
                    </a:cxn>
                    <a:cxn ang="0">
                      <a:pos x="10" y="3"/>
                    </a:cxn>
                    <a:cxn ang="0">
                      <a:pos x="10" y="5"/>
                    </a:cxn>
                    <a:cxn ang="0">
                      <a:pos x="9" y="7"/>
                    </a:cxn>
                    <a:cxn ang="0">
                      <a:pos x="9" y="9"/>
                    </a:cxn>
                    <a:cxn ang="0">
                      <a:pos x="7" y="10"/>
                    </a:cxn>
                    <a:cxn ang="0">
                      <a:pos x="3" y="10"/>
                    </a:cxn>
                    <a:cxn ang="0">
                      <a:pos x="1" y="9"/>
                    </a:cxn>
                    <a:cxn ang="0">
                      <a:pos x="1" y="7"/>
                    </a:cxn>
                    <a:cxn ang="0">
                      <a:pos x="0" y="5"/>
                    </a:cxn>
                    <a:cxn ang="0">
                      <a:pos x="0" y="3"/>
                    </a:cxn>
                    <a:cxn ang="0">
                      <a:pos x="1" y="3"/>
                    </a:cxn>
                    <a:cxn ang="0">
                      <a:pos x="1" y="1"/>
                    </a:cxn>
                    <a:cxn ang="0">
                      <a:pos x="3" y="0"/>
                    </a:cxn>
                    <a:cxn ang="0">
                      <a:pos x="4" y="0"/>
                    </a:cxn>
                  </a:cxnLst>
                  <a:rect l="0" t="0" r="r" b="b"/>
                  <a:pathLst>
                    <a:path w="10" h="10">
                      <a:moveTo>
                        <a:pt x="4" y="0"/>
                      </a:moveTo>
                      <a:lnTo>
                        <a:pt x="5" y="0"/>
                      </a:lnTo>
                      <a:lnTo>
                        <a:pt x="7" y="0"/>
                      </a:lnTo>
                      <a:lnTo>
                        <a:pt x="9" y="1"/>
                      </a:lnTo>
                      <a:lnTo>
                        <a:pt x="9" y="3"/>
                      </a:lnTo>
                      <a:lnTo>
                        <a:pt x="10" y="3"/>
                      </a:lnTo>
                      <a:lnTo>
                        <a:pt x="10" y="5"/>
                      </a:lnTo>
                      <a:lnTo>
                        <a:pt x="9" y="7"/>
                      </a:lnTo>
                      <a:lnTo>
                        <a:pt x="9" y="9"/>
                      </a:lnTo>
                      <a:lnTo>
                        <a:pt x="7" y="10"/>
                      </a:lnTo>
                      <a:lnTo>
                        <a:pt x="3" y="10"/>
                      </a:lnTo>
                      <a:lnTo>
                        <a:pt x="1" y="9"/>
                      </a:lnTo>
                      <a:lnTo>
                        <a:pt x="1" y="7"/>
                      </a:lnTo>
                      <a:lnTo>
                        <a:pt x="0" y="5"/>
                      </a:lnTo>
                      <a:lnTo>
                        <a:pt x="0" y="3"/>
                      </a:lnTo>
                      <a:lnTo>
                        <a:pt x="1" y="3"/>
                      </a:lnTo>
                      <a:lnTo>
                        <a:pt x="1" y="1"/>
                      </a:lnTo>
                      <a:lnTo>
                        <a:pt x="3" y="0"/>
                      </a:lnTo>
                      <a:lnTo>
                        <a:pt x="4"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2541365" y="2979426"/>
                  <a:ext cx="185163" cy="270887"/>
                </a:xfrm>
                <a:custGeom>
                  <a:avLst/>
                  <a:gdLst/>
                  <a:ahLst/>
                  <a:cxnLst>
                    <a:cxn ang="0">
                      <a:pos x="1" y="0"/>
                    </a:cxn>
                    <a:cxn ang="0">
                      <a:pos x="53" y="0"/>
                    </a:cxn>
                    <a:cxn ang="0">
                      <a:pos x="53" y="19"/>
                    </a:cxn>
                    <a:cxn ang="0">
                      <a:pos x="49" y="19"/>
                    </a:cxn>
                    <a:cxn ang="0">
                      <a:pos x="47" y="15"/>
                    </a:cxn>
                    <a:cxn ang="0">
                      <a:pos x="47" y="12"/>
                    </a:cxn>
                    <a:cxn ang="0">
                      <a:pos x="44" y="7"/>
                    </a:cxn>
                    <a:cxn ang="0">
                      <a:pos x="42" y="5"/>
                    </a:cxn>
                    <a:cxn ang="0">
                      <a:pos x="42" y="5"/>
                    </a:cxn>
                    <a:cxn ang="0">
                      <a:pos x="40" y="4"/>
                    </a:cxn>
                    <a:cxn ang="0">
                      <a:pos x="13" y="4"/>
                    </a:cxn>
                    <a:cxn ang="0">
                      <a:pos x="34" y="36"/>
                    </a:cxn>
                    <a:cxn ang="0">
                      <a:pos x="34" y="39"/>
                    </a:cxn>
                    <a:cxn ang="0">
                      <a:pos x="11" y="71"/>
                    </a:cxn>
                    <a:cxn ang="0">
                      <a:pos x="42" y="71"/>
                    </a:cxn>
                    <a:cxn ang="0">
                      <a:pos x="42" y="71"/>
                    </a:cxn>
                    <a:cxn ang="0">
                      <a:pos x="43" y="71"/>
                    </a:cxn>
                    <a:cxn ang="0">
                      <a:pos x="44" y="70"/>
                    </a:cxn>
                    <a:cxn ang="0">
                      <a:pos x="45" y="70"/>
                    </a:cxn>
                    <a:cxn ang="0">
                      <a:pos x="47" y="68"/>
                    </a:cxn>
                    <a:cxn ang="0">
                      <a:pos x="47" y="67"/>
                    </a:cxn>
                    <a:cxn ang="0">
                      <a:pos x="48" y="64"/>
                    </a:cxn>
                    <a:cxn ang="0">
                      <a:pos x="49" y="62"/>
                    </a:cxn>
                    <a:cxn ang="0">
                      <a:pos x="50" y="59"/>
                    </a:cxn>
                    <a:cxn ang="0">
                      <a:pos x="54" y="59"/>
                    </a:cxn>
                    <a:cxn ang="0">
                      <a:pos x="53" y="79"/>
                    </a:cxn>
                    <a:cxn ang="0">
                      <a:pos x="0" y="79"/>
                    </a:cxn>
                    <a:cxn ang="0">
                      <a:pos x="0" y="77"/>
                    </a:cxn>
                    <a:cxn ang="0">
                      <a:pos x="26" y="40"/>
                    </a:cxn>
                    <a:cxn ang="0">
                      <a:pos x="1" y="2"/>
                    </a:cxn>
                    <a:cxn ang="0">
                      <a:pos x="1" y="0"/>
                    </a:cxn>
                  </a:cxnLst>
                  <a:rect l="0" t="0" r="r" b="b"/>
                  <a:pathLst>
                    <a:path w="54" h="79">
                      <a:moveTo>
                        <a:pt x="1" y="0"/>
                      </a:moveTo>
                      <a:lnTo>
                        <a:pt x="53" y="0"/>
                      </a:lnTo>
                      <a:lnTo>
                        <a:pt x="53" y="19"/>
                      </a:lnTo>
                      <a:lnTo>
                        <a:pt x="49" y="19"/>
                      </a:lnTo>
                      <a:lnTo>
                        <a:pt x="47" y="15"/>
                      </a:lnTo>
                      <a:lnTo>
                        <a:pt x="47" y="12"/>
                      </a:lnTo>
                      <a:lnTo>
                        <a:pt x="44" y="7"/>
                      </a:lnTo>
                      <a:lnTo>
                        <a:pt x="42" y="5"/>
                      </a:lnTo>
                      <a:lnTo>
                        <a:pt x="42" y="5"/>
                      </a:lnTo>
                      <a:lnTo>
                        <a:pt x="40" y="4"/>
                      </a:lnTo>
                      <a:lnTo>
                        <a:pt x="13" y="4"/>
                      </a:lnTo>
                      <a:lnTo>
                        <a:pt x="34" y="36"/>
                      </a:lnTo>
                      <a:lnTo>
                        <a:pt x="34" y="39"/>
                      </a:lnTo>
                      <a:lnTo>
                        <a:pt x="11" y="71"/>
                      </a:lnTo>
                      <a:lnTo>
                        <a:pt x="42" y="71"/>
                      </a:lnTo>
                      <a:lnTo>
                        <a:pt x="42" y="71"/>
                      </a:lnTo>
                      <a:lnTo>
                        <a:pt x="43" y="71"/>
                      </a:lnTo>
                      <a:lnTo>
                        <a:pt x="44" y="70"/>
                      </a:lnTo>
                      <a:lnTo>
                        <a:pt x="45" y="70"/>
                      </a:lnTo>
                      <a:lnTo>
                        <a:pt x="47" y="68"/>
                      </a:lnTo>
                      <a:lnTo>
                        <a:pt x="47" y="67"/>
                      </a:lnTo>
                      <a:lnTo>
                        <a:pt x="48" y="64"/>
                      </a:lnTo>
                      <a:lnTo>
                        <a:pt x="49" y="62"/>
                      </a:lnTo>
                      <a:lnTo>
                        <a:pt x="50" y="59"/>
                      </a:lnTo>
                      <a:lnTo>
                        <a:pt x="54" y="59"/>
                      </a:lnTo>
                      <a:lnTo>
                        <a:pt x="53" y="79"/>
                      </a:lnTo>
                      <a:lnTo>
                        <a:pt x="0" y="79"/>
                      </a:lnTo>
                      <a:lnTo>
                        <a:pt x="0" y="77"/>
                      </a:lnTo>
                      <a:lnTo>
                        <a:pt x="26" y="40"/>
                      </a:lnTo>
                      <a:lnTo>
                        <a:pt x="1" y="2"/>
                      </a:lnTo>
                      <a:lnTo>
                        <a:pt x="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p:nvSpPr>
              <p:spPr bwMode="auto">
                <a:xfrm>
                  <a:off x="2925408" y="3003429"/>
                  <a:ext cx="161161" cy="198879"/>
                </a:xfrm>
                <a:custGeom>
                  <a:avLst/>
                  <a:gdLst/>
                  <a:ahLst/>
                  <a:cxnLst>
                    <a:cxn ang="0">
                      <a:pos x="23" y="3"/>
                    </a:cxn>
                    <a:cxn ang="0">
                      <a:pos x="17" y="29"/>
                    </a:cxn>
                    <a:cxn ang="0">
                      <a:pos x="27" y="29"/>
                    </a:cxn>
                    <a:cxn ang="0">
                      <a:pos x="32" y="27"/>
                    </a:cxn>
                    <a:cxn ang="0">
                      <a:pos x="35" y="25"/>
                    </a:cxn>
                    <a:cxn ang="0">
                      <a:pos x="36" y="22"/>
                    </a:cxn>
                    <a:cxn ang="0">
                      <a:pos x="37" y="19"/>
                    </a:cxn>
                    <a:cxn ang="0">
                      <a:pos x="38" y="16"/>
                    </a:cxn>
                    <a:cxn ang="0">
                      <a:pos x="39" y="13"/>
                    </a:cxn>
                    <a:cxn ang="0">
                      <a:pos x="39" y="11"/>
                    </a:cxn>
                    <a:cxn ang="0">
                      <a:pos x="38" y="8"/>
                    </a:cxn>
                    <a:cxn ang="0">
                      <a:pos x="37" y="7"/>
                    </a:cxn>
                    <a:cxn ang="0">
                      <a:pos x="36" y="5"/>
                    </a:cxn>
                    <a:cxn ang="0">
                      <a:pos x="33" y="4"/>
                    </a:cxn>
                    <a:cxn ang="0">
                      <a:pos x="31" y="3"/>
                    </a:cxn>
                    <a:cxn ang="0">
                      <a:pos x="23" y="3"/>
                    </a:cxn>
                    <a:cxn ang="0">
                      <a:pos x="11" y="0"/>
                    </a:cxn>
                    <a:cxn ang="0">
                      <a:pos x="35" y="0"/>
                    </a:cxn>
                    <a:cxn ang="0">
                      <a:pos x="37" y="0"/>
                    </a:cxn>
                    <a:cxn ang="0">
                      <a:pos x="40" y="1"/>
                    </a:cxn>
                    <a:cxn ang="0">
                      <a:pos x="43" y="2"/>
                    </a:cxn>
                    <a:cxn ang="0">
                      <a:pos x="45" y="7"/>
                    </a:cxn>
                    <a:cxn ang="0">
                      <a:pos x="47" y="13"/>
                    </a:cxn>
                    <a:cxn ang="0">
                      <a:pos x="47" y="16"/>
                    </a:cxn>
                    <a:cxn ang="0">
                      <a:pos x="46" y="19"/>
                    </a:cxn>
                    <a:cxn ang="0">
                      <a:pos x="45" y="22"/>
                    </a:cxn>
                    <a:cxn ang="0">
                      <a:pos x="44" y="24"/>
                    </a:cxn>
                    <a:cxn ang="0">
                      <a:pos x="42" y="27"/>
                    </a:cxn>
                    <a:cxn ang="0">
                      <a:pos x="39" y="29"/>
                    </a:cxn>
                    <a:cxn ang="0">
                      <a:pos x="35" y="30"/>
                    </a:cxn>
                    <a:cxn ang="0">
                      <a:pos x="30" y="32"/>
                    </a:cxn>
                    <a:cxn ang="0">
                      <a:pos x="24" y="33"/>
                    </a:cxn>
                    <a:cxn ang="0">
                      <a:pos x="16" y="33"/>
                    </a:cxn>
                    <a:cxn ang="0">
                      <a:pos x="14" y="45"/>
                    </a:cxn>
                    <a:cxn ang="0">
                      <a:pos x="14" y="47"/>
                    </a:cxn>
                    <a:cxn ang="0">
                      <a:pos x="13" y="47"/>
                    </a:cxn>
                    <a:cxn ang="0">
                      <a:pos x="13" y="54"/>
                    </a:cxn>
                    <a:cxn ang="0">
                      <a:pos x="14" y="55"/>
                    </a:cxn>
                    <a:cxn ang="0">
                      <a:pos x="17" y="55"/>
                    </a:cxn>
                    <a:cxn ang="0">
                      <a:pos x="16" y="58"/>
                    </a:cxn>
                    <a:cxn ang="0">
                      <a:pos x="0" y="58"/>
                    </a:cxn>
                    <a:cxn ang="0">
                      <a:pos x="0" y="55"/>
                    </a:cxn>
                    <a:cxn ang="0">
                      <a:pos x="2" y="55"/>
                    </a:cxn>
                    <a:cxn ang="0">
                      <a:pos x="2" y="55"/>
                    </a:cxn>
                    <a:cxn ang="0">
                      <a:pos x="3" y="53"/>
                    </a:cxn>
                    <a:cxn ang="0">
                      <a:pos x="4" y="52"/>
                    </a:cxn>
                    <a:cxn ang="0">
                      <a:pos x="5" y="51"/>
                    </a:cxn>
                    <a:cxn ang="0">
                      <a:pos x="5" y="50"/>
                    </a:cxn>
                    <a:cxn ang="0">
                      <a:pos x="6" y="45"/>
                    </a:cxn>
                    <a:cxn ang="0">
                      <a:pos x="14" y="12"/>
                    </a:cxn>
                    <a:cxn ang="0">
                      <a:pos x="14" y="9"/>
                    </a:cxn>
                    <a:cxn ang="0">
                      <a:pos x="14" y="7"/>
                    </a:cxn>
                    <a:cxn ang="0">
                      <a:pos x="14" y="4"/>
                    </a:cxn>
                    <a:cxn ang="0">
                      <a:pos x="13" y="2"/>
                    </a:cxn>
                    <a:cxn ang="0">
                      <a:pos x="13" y="2"/>
                    </a:cxn>
                    <a:cxn ang="0">
                      <a:pos x="10" y="2"/>
                    </a:cxn>
                    <a:cxn ang="0">
                      <a:pos x="11" y="0"/>
                    </a:cxn>
                  </a:cxnLst>
                  <a:rect l="0" t="0" r="r" b="b"/>
                  <a:pathLst>
                    <a:path w="47" h="58">
                      <a:moveTo>
                        <a:pt x="23" y="3"/>
                      </a:moveTo>
                      <a:lnTo>
                        <a:pt x="17" y="29"/>
                      </a:lnTo>
                      <a:lnTo>
                        <a:pt x="27" y="29"/>
                      </a:lnTo>
                      <a:lnTo>
                        <a:pt x="32" y="27"/>
                      </a:lnTo>
                      <a:lnTo>
                        <a:pt x="35" y="25"/>
                      </a:lnTo>
                      <a:lnTo>
                        <a:pt x="36" y="22"/>
                      </a:lnTo>
                      <a:lnTo>
                        <a:pt x="37" y="19"/>
                      </a:lnTo>
                      <a:lnTo>
                        <a:pt x="38" y="16"/>
                      </a:lnTo>
                      <a:lnTo>
                        <a:pt x="39" y="13"/>
                      </a:lnTo>
                      <a:lnTo>
                        <a:pt x="39" y="11"/>
                      </a:lnTo>
                      <a:lnTo>
                        <a:pt x="38" y="8"/>
                      </a:lnTo>
                      <a:lnTo>
                        <a:pt x="37" y="7"/>
                      </a:lnTo>
                      <a:lnTo>
                        <a:pt x="36" y="5"/>
                      </a:lnTo>
                      <a:lnTo>
                        <a:pt x="33" y="4"/>
                      </a:lnTo>
                      <a:lnTo>
                        <a:pt x="31" y="3"/>
                      </a:lnTo>
                      <a:lnTo>
                        <a:pt x="23" y="3"/>
                      </a:lnTo>
                      <a:close/>
                      <a:moveTo>
                        <a:pt x="11" y="0"/>
                      </a:moveTo>
                      <a:lnTo>
                        <a:pt x="35" y="0"/>
                      </a:lnTo>
                      <a:lnTo>
                        <a:pt x="37" y="0"/>
                      </a:lnTo>
                      <a:lnTo>
                        <a:pt x="40" y="1"/>
                      </a:lnTo>
                      <a:lnTo>
                        <a:pt x="43" y="2"/>
                      </a:lnTo>
                      <a:lnTo>
                        <a:pt x="45" y="7"/>
                      </a:lnTo>
                      <a:lnTo>
                        <a:pt x="47" y="13"/>
                      </a:lnTo>
                      <a:lnTo>
                        <a:pt x="47" y="16"/>
                      </a:lnTo>
                      <a:lnTo>
                        <a:pt x="46" y="19"/>
                      </a:lnTo>
                      <a:lnTo>
                        <a:pt x="45" y="22"/>
                      </a:lnTo>
                      <a:lnTo>
                        <a:pt x="44" y="24"/>
                      </a:lnTo>
                      <a:lnTo>
                        <a:pt x="42" y="27"/>
                      </a:lnTo>
                      <a:lnTo>
                        <a:pt x="39" y="29"/>
                      </a:lnTo>
                      <a:lnTo>
                        <a:pt x="35" y="30"/>
                      </a:lnTo>
                      <a:lnTo>
                        <a:pt x="30" y="32"/>
                      </a:lnTo>
                      <a:lnTo>
                        <a:pt x="24" y="33"/>
                      </a:lnTo>
                      <a:lnTo>
                        <a:pt x="16" y="33"/>
                      </a:lnTo>
                      <a:lnTo>
                        <a:pt x="14" y="45"/>
                      </a:lnTo>
                      <a:lnTo>
                        <a:pt x="14" y="47"/>
                      </a:lnTo>
                      <a:lnTo>
                        <a:pt x="13" y="47"/>
                      </a:lnTo>
                      <a:lnTo>
                        <a:pt x="13" y="54"/>
                      </a:lnTo>
                      <a:lnTo>
                        <a:pt x="14" y="55"/>
                      </a:lnTo>
                      <a:lnTo>
                        <a:pt x="17" y="55"/>
                      </a:lnTo>
                      <a:lnTo>
                        <a:pt x="16" y="58"/>
                      </a:lnTo>
                      <a:lnTo>
                        <a:pt x="0" y="58"/>
                      </a:lnTo>
                      <a:lnTo>
                        <a:pt x="0" y="55"/>
                      </a:lnTo>
                      <a:lnTo>
                        <a:pt x="2" y="55"/>
                      </a:lnTo>
                      <a:lnTo>
                        <a:pt x="2" y="55"/>
                      </a:lnTo>
                      <a:lnTo>
                        <a:pt x="3" y="53"/>
                      </a:lnTo>
                      <a:lnTo>
                        <a:pt x="4" y="52"/>
                      </a:lnTo>
                      <a:lnTo>
                        <a:pt x="5" y="51"/>
                      </a:lnTo>
                      <a:lnTo>
                        <a:pt x="5" y="50"/>
                      </a:lnTo>
                      <a:lnTo>
                        <a:pt x="6" y="45"/>
                      </a:lnTo>
                      <a:lnTo>
                        <a:pt x="14" y="12"/>
                      </a:lnTo>
                      <a:lnTo>
                        <a:pt x="14" y="9"/>
                      </a:lnTo>
                      <a:lnTo>
                        <a:pt x="14" y="7"/>
                      </a:lnTo>
                      <a:lnTo>
                        <a:pt x="14" y="4"/>
                      </a:lnTo>
                      <a:lnTo>
                        <a:pt x="13" y="2"/>
                      </a:lnTo>
                      <a:lnTo>
                        <a:pt x="13" y="2"/>
                      </a:lnTo>
                      <a:lnTo>
                        <a:pt x="10" y="2"/>
                      </a:lnTo>
                      <a:lnTo>
                        <a:pt x="1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3079710" y="3123442"/>
                  <a:ext cx="120013" cy="144016"/>
                </a:xfrm>
                <a:custGeom>
                  <a:avLst/>
                  <a:gdLst/>
                  <a:ahLst/>
                  <a:cxnLst>
                    <a:cxn ang="0">
                      <a:pos x="17" y="4"/>
                    </a:cxn>
                    <a:cxn ang="0">
                      <a:pos x="13" y="8"/>
                    </a:cxn>
                    <a:cxn ang="0">
                      <a:pos x="11" y="11"/>
                    </a:cxn>
                    <a:cxn ang="0">
                      <a:pos x="8" y="16"/>
                    </a:cxn>
                    <a:cxn ang="0">
                      <a:pos x="8" y="20"/>
                    </a:cxn>
                    <a:cxn ang="0">
                      <a:pos x="7" y="24"/>
                    </a:cxn>
                    <a:cxn ang="0">
                      <a:pos x="6" y="32"/>
                    </a:cxn>
                    <a:cxn ang="0">
                      <a:pos x="9" y="37"/>
                    </a:cxn>
                    <a:cxn ang="0">
                      <a:pos x="17" y="38"/>
                    </a:cxn>
                    <a:cxn ang="0">
                      <a:pos x="22" y="34"/>
                    </a:cxn>
                    <a:cxn ang="0">
                      <a:pos x="26" y="26"/>
                    </a:cxn>
                    <a:cxn ang="0">
                      <a:pos x="28" y="21"/>
                    </a:cxn>
                    <a:cxn ang="0">
                      <a:pos x="29" y="18"/>
                    </a:cxn>
                    <a:cxn ang="0">
                      <a:pos x="27" y="6"/>
                    </a:cxn>
                    <a:cxn ang="0">
                      <a:pos x="24" y="4"/>
                    </a:cxn>
                    <a:cxn ang="0">
                      <a:pos x="19" y="0"/>
                    </a:cxn>
                    <a:cxn ang="0">
                      <a:pos x="26" y="1"/>
                    </a:cxn>
                    <a:cxn ang="0">
                      <a:pos x="31" y="3"/>
                    </a:cxn>
                    <a:cxn ang="0">
                      <a:pos x="34" y="8"/>
                    </a:cxn>
                    <a:cxn ang="0">
                      <a:pos x="35" y="17"/>
                    </a:cxn>
                    <a:cxn ang="0">
                      <a:pos x="34" y="22"/>
                    </a:cxn>
                    <a:cxn ang="0">
                      <a:pos x="29" y="33"/>
                    </a:cxn>
                    <a:cxn ang="0">
                      <a:pos x="26" y="37"/>
                    </a:cxn>
                    <a:cxn ang="0">
                      <a:pos x="23" y="40"/>
                    </a:cxn>
                    <a:cxn ang="0">
                      <a:pos x="13" y="42"/>
                    </a:cxn>
                    <a:cxn ang="0">
                      <a:pos x="3" y="38"/>
                    </a:cxn>
                    <a:cxn ang="0">
                      <a:pos x="0" y="22"/>
                    </a:cxn>
                    <a:cxn ang="0">
                      <a:pos x="1" y="18"/>
                    </a:cxn>
                    <a:cxn ang="0">
                      <a:pos x="4" y="12"/>
                    </a:cxn>
                    <a:cxn ang="0">
                      <a:pos x="7" y="7"/>
                    </a:cxn>
                    <a:cxn ang="0">
                      <a:pos x="12" y="3"/>
                    </a:cxn>
                    <a:cxn ang="0">
                      <a:pos x="19" y="0"/>
                    </a:cxn>
                  </a:cxnLst>
                  <a:rect l="0" t="0" r="r" b="b"/>
                  <a:pathLst>
                    <a:path w="35" h="42">
                      <a:moveTo>
                        <a:pt x="19" y="4"/>
                      </a:moveTo>
                      <a:lnTo>
                        <a:pt x="17" y="4"/>
                      </a:lnTo>
                      <a:lnTo>
                        <a:pt x="15" y="6"/>
                      </a:lnTo>
                      <a:lnTo>
                        <a:pt x="13" y="8"/>
                      </a:lnTo>
                      <a:lnTo>
                        <a:pt x="12" y="9"/>
                      </a:lnTo>
                      <a:lnTo>
                        <a:pt x="11" y="11"/>
                      </a:lnTo>
                      <a:lnTo>
                        <a:pt x="10" y="13"/>
                      </a:lnTo>
                      <a:lnTo>
                        <a:pt x="8" y="16"/>
                      </a:lnTo>
                      <a:lnTo>
                        <a:pt x="8" y="19"/>
                      </a:lnTo>
                      <a:lnTo>
                        <a:pt x="8" y="20"/>
                      </a:lnTo>
                      <a:lnTo>
                        <a:pt x="7" y="23"/>
                      </a:lnTo>
                      <a:lnTo>
                        <a:pt x="7" y="24"/>
                      </a:lnTo>
                      <a:lnTo>
                        <a:pt x="6" y="26"/>
                      </a:lnTo>
                      <a:lnTo>
                        <a:pt x="6" y="32"/>
                      </a:lnTo>
                      <a:lnTo>
                        <a:pt x="7" y="34"/>
                      </a:lnTo>
                      <a:lnTo>
                        <a:pt x="9" y="37"/>
                      </a:lnTo>
                      <a:lnTo>
                        <a:pt x="12" y="38"/>
                      </a:lnTo>
                      <a:lnTo>
                        <a:pt x="17" y="38"/>
                      </a:lnTo>
                      <a:lnTo>
                        <a:pt x="19" y="37"/>
                      </a:lnTo>
                      <a:lnTo>
                        <a:pt x="22" y="34"/>
                      </a:lnTo>
                      <a:lnTo>
                        <a:pt x="25" y="29"/>
                      </a:lnTo>
                      <a:lnTo>
                        <a:pt x="26" y="26"/>
                      </a:lnTo>
                      <a:lnTo>
                        <a:pt x="27" y="23"/>
                      </a:lnTo>
                      <a:lnTo>
                        <a:pt x="28" y="21"/>
                      </a:lnTo>
                      <a:lnTo>
                        <a:pt x="28" y="20"/>
                      </a:lnTo>
                      <a:lnTo>
                        <a:pt x="29" y="18"/>
                      </a:lnTo>
                      <a:lnTo>
                        <a:pt x="29" y="9"/>
                      </a:lnTo>
                      <a:lnTo>
                        <a:pt x="27" y="6"/>
                      </a:lnTo>
                      <a:lnTo>
                        <a:pt x="26" y="4"/>
                      </a:lnTo>
                      <a:lnTo>
                        <a:pt x="24" y="4"/>
                      </a:lnTo>
                      <a:lnTo>
                        <a:pt x="19" y="4"/>
                      </a:lnTo>
                      <a:close/>
                      <a:moveTo>
                        <a:pt x="19" y="0"/>
                      </a:moveTo>
                      <a:lnTo>
                        <a:pt x="24" y="0"/>
                      </a:lnTo>
                      <a:lnTo>
                        <a:pt x="26" y="1"/>
                      </a:lnTo>
                      <a:lnTo>
                        <a:pt x="28" y="1"/>
                      </a:lnTo>
                      <a:lnTo>
                        <a:pt x="31" y="3"/>
                      </a:lnTo>
                      <a:lnTo>
                        <a:pt x="32" y="4"/>
                      </a:lnTo>
                      <a:lnTo>
                        <a:pt x="34" y="8"/>
                      </a:lnTo>
                      <a:lnTo>
                        <a:pt x="35" y="9"/>
                      </a:lnTo>
                      <a:lnTo>
                        <a:pt x="35" y="17"/>
                      </a:lnTo>
                      <a:lnTo>
                        <a:pt x="34" y="19"/>
                      </a:lnTo>
                      <a:lnTo>
                        <a:pt x="34" y="22"/>
                      </a:lnTo>
                      <a:lnTo>
                        <a:pt x="33" y="26"/>
                      </a:lnTo>
                      <a:lnTo>
                        <a:pt x="29" y="33"/>
                      </a:lnTo>
                      <a:lnTo>
                        <a:pt x="28" y="35"/>
                      </a:lnTo>
                      <a:lnTo>
                        <a:pt x="26" y="37"/>
                      </a:lnTo>
                      <a:lnTo>
                        <a:pt x="24" y="38"/>
                      </a:lnTo>
                      <a:lnTo>
                        <a:pt x="23" y="40"/>
                      </a:lnTo>
                      <a:lnTo>
                        <a:pt x="16" y="42"/>
                      </a:lnTo>
                      <a:lnTo>
                        <a:pt x="13" y="42"/>
                      </a:lnTo>
                      <a:lnTo>
                        <a:pt x="8" y="40"/>
                      </a:lnTo>
                      <a:lnTo>
                        <a:pt x="3" y="38"/>
                      </a:lnTo>
                      <a:lnTo>
                        <a:pt x="0" y="32"/>
                      </a:lnTo>
                      <a:lnTo>
                        <a:pt x="0" y="22"/>
                      </a:lnTo>
                      <a:lnTo>
                        <a:pt x="1" y="20"/>
                      </a:lnTo>
                      <a:lnTo>
                        <a:pt x="1" y="18"/>
                      </a:lnTo>
                      <a:lnTo>
                        <a:pt x="3" y="14"/>
                      </a:lnTo>
                      <a:lnTo>
                        <a:pt x="4" y="12"/>
                      </a:lnTo>
                      <a:lnTo>
                        <a:pt x="5" y="10"/>
                      </a:lnTo>
                      <a:lnTo>
                        <a:pt x="7" y="7"/>
                      </a:lnTo>
                      <a:lnTo>
                        <a:pt x="9" y="5"/>
                      </a:lnTo>
                      <a:lnTo>
                        <a:pt x="12" y="3"/>
                      </a:lnTo>
                      <a:lnTo>
                        <a:pt x="15" y="1"/>
                      </a:lnTo>
                      <a:lnTo>
                        <a:pt x="19"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261444" y="2975997"/>
                  <a:ext cx="89153" cy="277745"/>
                </a:xfrm>
                <a:custGeom>
                  <a:avLst/>
                  <a:gdLst/>
                  <a:ahLst/>
                  <a:cxnLst>
                    <a:cxn ang="0">
                      <a:pos x="25" y="0"/>
                    </a:cxn>
                    <a:cxn ang="0">
                      <a:pos x="26" y="4"/>
                    </a:cxn>
                    <a:cxn ang="0">
                      <a:pos x="21" y="7"/>
                    </a:cxn>
                    <a:cxn ang="0">
                      <a:pos x="15" y="10"/>
                    </a:cxn>
                    <a:cxn ang="0">
                      <a:pos x="12" y="16"/>
                    </a:cxn>
                    <a:cxn ang="0">
                      <a:pos x="9" y="23"/>
                    </a:cxn>
                    <a:cxn ang="0">
                      <a:pos x="8" y="31"/>
                    </a:cxn>
                    <a:cxn ang="0">
                      <a:pos x="7" y="41"/>
                    </a:cxn>
                    <a:cxn ang="0">
                      <a:pos x="8" y="54"/>
                    </a:cxn>
                    <a:cxn ang="0">
                      <a:pos x="12" y="65"/>
                    </a:cxn>
                    <a:cxn ang="0">
                      <a:pos x="15" y="71"/>
                    </a:cxn>
                    <a:cxn ang="0">
                      <a:pos x="21" y="75"/>
                    </a:cxn>
                    <a:cxn ang="0">
                      <a:pos x="26" y="78"/>
                    </a:cxn>
                    <a:cxn ang="0">
                      <a:pos x="25" y="81"/>
                    </a:cxn>
                    <a:cxn ang="0">
                      <a:pos x="18" y="78"/>
                    </a:cxn>
                    <a:cxn ang="0">
                      <a:pos x="11" y="74"/>
                    </a:cxn>
                    <a:cxn ang="0">
                      <a:pos x="6" y="67"/>
                    </a:cxn>
                    <a:cxn ang="0">
                      <a:pos x="1" y="55"/>
                    </a:cxn>
                    <a:cxn ang="0">
                      <a:pos x="0" y="41"/>
                    </a:cxn>
                    <a:cxn ang="0">
                      <a:pos x="1" y="26"/>
                    </a:cxn>
                    <a:cxn ang="0">
                      <a:pos x="6" y="14"/>
                    </a:cxn>
                    <a:cxn ang="0">
                      <a:pos x="11" y="8"/>
                    </a:cxn>
                    <a:cxn ang="0">
                      <a:pos x="18" y="3"/>
                    </a:cxn>
                    <a:cxn ang="0">
                      <a:pos x="25" y="0"/>
                    </a:cxn>
                  </a:cxnLst>
                  <a:rect l="0" t="0" r="r" b="b"/>
                  <a:pathLst>
                    <a:path w="26" h="81">
                      <a:moveTo>
                        <a:pt x="25" y="0"/>
                      </a:moveTo>
                      <a:lnTo>
                        <a:pt x="26" y="4"/>
                      </a:lnTo>
                      <a:lnTo>
                        <a:pt x="21" y="7"/>
                      </a:lnTo>
                      <a:lnTo>
                        <a:pt x="15" y="10"/>
                      </a:lnTo>
                      <a:lnTo>
                        <a:pt x="12" y="16"/>
                      </a:lnTo>
                      <a:lnTo>
                        <a:pt x="9" y="23"/>
                      </a:lnTo>
                      <a:lnTo>
                        <a:pt x="8" y="31"/>
                      </a:lnTo>
                      <a:lnTo>
                        <a:pt x="7" y="41"/>
                      </a:lnTo>
                      <a:lnTo>
                        <a:pt x="8" y="54"/>
                      </a:lnTo>
                      <a:lnTo>
                        <a:pt x="12" y="65"/>
                      </a:lnTo>
                      <a:lnTo>
                        <a:pt x="15" y="71"/>
                      </a:lnTo>
                      <a:lnTo>
                        <a:pt x="21" y="75"/>
                      </a:lnTo>
                      <a:lnTo>
                        <a:pt x="26" y="78"/>
                      </a:lnTo>
                      <a:lnTo>
                        <a:pt x="25" y="81"/>
                      </a:lnTo>
                      <a:lnTo>
                        <a:pt x="18" y="78"/>
                      </a:lnTo>
                      <a:lnTo>
                        <a:pt x="11" y="74"/>
                      </a:lnTo>
                      <a:lnTo>
                        <a:pt x="6" y="67"/>
                      </a:lnTo>
                      <a:lnTo>
                        <a:pt x="1" y="55"/>
                      </a:lnTo>
                      <a:lnTo>
                        <a:pt x="0" y="41"/>
                      </a:lnTo>
                      <a:lnTo>
                        <a:pt x="1" y="26"/>
                      </a:lnTo>
                      <a:lnTo>
                        <a:pt x="6" y="14"/>
                      </a:lnTo>
                      <a:lnTo>
                        <a:pt x="11" y="8"/>
                      </a:lnTo>
                      <a:lnTo>
                        <a:pt x="18" y="3"/>
                      </a:lnTo>
                      <a:lnTo>
                        <a:pt x="25"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3360884" y="3058292"/>
                  <a:ext cx="418332" cy="181734"/>
                </a:xfrm>
                <a:custGeom>
                  <a:avLst/>
                  <a:gdLst/>
                  <a:ahLst/>
                  <a:cxnLst>
                    <a:cxn ang="0">
                      <a:pos x="64" y="34"/>
                    </a:cxn>
                    <a:cxn ang="0">
                      <a:pos x="62" y="45"/>
                    </a:cxn>
                    <a:cxn ang="0">
                      <a:pos x="54" y="53"/>
                    </a:cxn>
                    <a:cxn ang="0">
                      <a:pos x="54" y="48"/>
                    </a:cxn>
                    <a:cxn ang="0">
                      <a:pos x="57" y="34"/>
                    </a:cxn>
                    <a:cxn ang="0">
                      <a:pos x="97" y="0"/>
                    </a:cxn>
                    <a:cxn ang="0">
                      <a:pos x="101" y="9"/>
                    </a:cxn>
                    <a:cxn ang="0">
                      <a:pos x="109" y="3"/>
                    </a:cxn>
                    <a:cxn ang="0">
                      <a:pos x="122" y="0"/>
                    </a:cxn>
                    <a:cxn ang="0">
                      <a:pos x="115" y="8"/>
                    </a:cxn>
                    <a:cxn ang="0">
                      <a:pos x="113" y="6"/>
                    </a:cxn>
                    <a:cxn ang="0">
                      <a:pos x="107" y="8"/>
                    </a:cxn>
                    <a:cxn ang="0">
                      <a:pos x="104" y="13"/>
                    </a:cxn>
                    <a:cxn ang="0">
                      <a:pos x="100" y="18"/>
                    </a:cxn>
                    <a:cxn ang="0">
                      <a:pos x="95" y="42"/>
                    </a:cxn>
                    <a:cxn ang="0">
                      <a:pos x="94" y="13"/>
                    </a:cxn>
                    <a:cxn ang="0">
                      <a:pos x="95" y="7"/>
                    </a:cxn>
                    <a:cxn ang="0">
                      <a:pos x="94" y="5"/>
                    </a:cxn>
                    <a:cxn ang="0">
                      <a:pos x="89" y="7"/>
                    </a:cxn>
                    <a:cxn ang="0">
                      <a:pos x="87" y="4"/>
                    </a:cxn>
                    <a:cxn ang="0">
                      <a:pos x="93" y="0"/>
                    </a:cxn>
                    <a:cxn ang="0">
                      <a:pos x="17" y="2"/>
                    </a:cxn>
                    <a:cxn ang="0">
                      <a:pos x="17" y="15"/>
                    </a:cxn>
                    <a:cxn ang="0">
                      <a:pos x="14" y="26"/>
                    </a:cxn>
                    <a:cxn ang="0">
                      <a:pos x="13" y="32"/>
                    </a:cxn>
                    <a:cxn ang="0">
                      <a:pos x="15" y="37"/>
                    </a:cxn>
                    <a:cxn ang="0">
                      <a:pos x="20" y="37"/>
                    </a:cxn>
                    <a:cxn ang="0">
                      <a:pos x="26" y="31"/>
                    </a:cxn>
                    <a:cxn ang="0">
                      <a:pos x="29" y="26"/>
                    </a:cxn>
                    <a:cxn ang="0">
                      <a:pos x="36" y="1"/>
                    </a:cxn>
                    <a:cxn ang="0">
                      <a:pos x="36" y="31"/>
                    </a:cxn>
                    <a:cxn ang="0">
                      <a:pos x="36" y="37"/>
                    </a:cxn>
                    <a:cxn ang="0">
                      <a:pos x="43" y="34"/>
                    </a:cxn>
                    <a:cxn ang="0">
                      <a:pos x="44" y="39"/>
                    </a:cxn>
                    <a:cxn ang="0">
                      <a:pos x="39" y="42"/>
                    </a:cxn>
                    <a:cxn ang="0">
                      <a:pos x="31" y="41"/>
                    </a:cxn>
                    <a:cxn ang="0">
                      <a:pos x="30" y="34"/>
                    </a:cxn>
                    <a:cxn ang="0">
                      <a:pos x="28" y="34"/>
                    </a:cxn>
                    <a:cxn ang="0">
                      <a:pos x="12" y="42"/>
                    </a:cxn>
                    <a:cxn ang="0">
                      <a:pos x="6" y="37"/>
                    </a:cxn>
                    <a:cxn ang="0">
                      <a:pos x="7" y="28"/>
                    </a:cxn>
                    <a:cxn ang="0">
                      <a:pos x="11" y="13"/>
                    </a:cxn>
                    <a:cxn ang="0">
                      <a:pos x="10" y="5"/>
                    </a:cxn>
                    <a:cxn ang="0">
                      <a:pos x="2" y="10"/>
                    </a:cxn>
                    <a:cxn ang="0">
                      <a:pos x="9" y="0"/>
                    </a:cxn>
                  </a:cxnLst>
                  <a:rect l="0" t="0" r="r" b="b"/>
                  <a:pathLst>
                    <a:path w="122" h="53">
                      <a:moveTo>
                        <a:pt x="56" y="32"/>
                      </a:moveTo>
                      <a:lnTo>
                        <a:pt x="63" y="32"/>
                      </a:lnTo>
                      <a:lnTo>
                        <a:pt x="64" y="34"/>
                      </a:lnTo>
                      <a:lnTo>
                        <a:pt x="64" y="42"/>
                      </a:lnTo>
                      <a:lnTo>
                        <a:pt x="62" y="45"/>
                      </a:lnTo>
                      <a:lnTo>
                        <a:pt x="62" y="45"/>
                      </a:lnTo>
                      <a:lnTo>
                        <a:pt x="61" y="47"/>
                      </a:lnTo>
                      <a:lnTo>
                        <a:pt x="56" y="52"/>
                      </a:lnTo>
                      <a:lnTo>
                        <a:pt x="54" y="53"/>
                      </a:lnTo>
                      <a:lnTo>
                        <a:pt x="52" y="51"/>
                      </a:lnTo>
                      <a:lnTo>
                        <a:pt x="53" y="49"/>
                      </a:lnTo>
                      <a:lnTo>
                        <a:pt x="54" y="48"/>
                      </a:lnTo>
                      <a:lnTo>
                        <a:pt x="56" y="43"/>
                      </a:lnTo>
                      <a:lnTo>
                        <a:pt x="57" y="42"/>
                      </a:lnTo>
                      <a:lnTo>
                        <a:pt x="57" y="34"/>
                      </a:lnTo>
                      <a:lnTo>
                        <a:pt x="56" y="32"/>
                      </a:lnTo>
                      <a:close/>
                      <a:moveTo>
                        <a:pt x="93" y="0"/>
                      </a:moveTo>
                      <a:lnTo>
                        <a:pt x="97" y="0"/>
                      </a:lnTo>
                      <a:lnTo>
                        <a:pt x="100" y="2"/>
                      </a:lnTo>
                      <a:lnTo>
                        <a:pt x="102" y="6"/>
                      </a:lnTo>
                      <a:lnTo>
                        <a:pt x="101" y="9"/>
                      </a:lnTo>
                      <a:lnTo>
                        <a:pt x="101" y="11"/>
                      </a:lnTo>
                      <a:lnTo>
                        <a:pt x="104" y="8"/>
                      </a:lnTo>
                      <a:lnTo>
                        <a:pt x="109" y="3"/>
                      </a:lnTo>
                      <a:lnTo>
                        <a:pt x="112" y="1"/>
                      </a:lnTo>
                      <a:lnTo>
                        <a:pt x="114" y="0"/>
                      </a:lnTo>
                      <a:lnTo>
                        <a:pt x="122" y="0"/>
                      </a:lnTo>
                      <a:lnTo>
                        <a:pt x="120" y="10"/>
                      </a:lnTo>
                      <a:lnTo>
                        <a:pt x="115" y="10"/>
                      </a:lnTo>
                      <a:lnTo>
                        <a:pt x="115" y="8"/>
                      </a:lnTo>
                      <a:lnTo>
                        <a:pt x="115" y="8"/>
                      </a:lnTo>
                      <a:lnTo>
                        <a:pt x="115" y="7"/>
                      </a:lnTo>
                      <a:lnTo>
                        <a:pt x="113" y="6"/>
                      </a:lnTo>
                      <a:lnTo>
                        <a:pt x="111" y="6"/>
                      </a:lnTo>
                      <a:lnTo>
                        <a:pt x="110" y="6"/>
                      </a:lnTo>
                      <a:lnTo>
                        <a:pt x="107" y="8"/>
                      </a:lnTo>
                      <a:lnTo>
                        <a:pt x="107" y="9"/>
                      </a:lnTo>
                      <a:lnTo>
                        <a:pt x="105" y="11"/>
                      </a:lnTo>
                      <a:lnTo>
                        <a:pt x="104" y="13"/>
                      </a:lnTo>
                      <a:lnTo>
                        <a:pt x="102" y="15"/>
                      </a:lnTo>
                      <a:lnTo>
                        <a:pt x="102" y="17"/>
                      </a:lnTo>
                      <a:lnTo>
                        <a:pt x="100" y="18"/>
                      </a:lnTo>
                      <a:lnTo>
                        <a:pt x="99" y="20"/>
                      </a:lnTo>
                      <a:lnTo>
                        <a:pt x="99" y="23"/>
                      </a:lnTo>
                      <a:lnTo>
                        <a:pt x="95" y="42"/>
                      </a:lnTo>
                      <a:lnTo>
                        <a:pt x="88" y="42"/>
                      </a:lnTo>
                      <a:lnTo>
                        <a:pt x="94" y="14"/>
                      </a:lnTo>
                      <a:lnTo>
                        <a:pt x="94" y="13"/>
                      </a:lnTo>
                      <a:lnTo>
                        <a:pt x="94" y="11"/>
                      </a:lnTo>
                      <a:lnTo>
                        <a:pt x="95" y="11"/>
                      </a:lnTo>
                      <a:lnTo>
                        <a:pt x="95" y="7"/>
                      </a:lnTo>
                      <a:lnTo>
                        <a:pt x="94" y="6"/>
                      </a:lnTo>
                      <a:lnTo>
                        <a:pt x="94" y="6"/>
                      </a:lnTo>
                      <a:lnTo>
                        <a:pt x="94" y="5"/>
                      </a:lnTo>
                      <a:lnTo>
                        <a:pt x="91" y="5"/>
                      </a:lnTo>
                      <a:lnTo>
                        <a:pt x="90" y="6"/>
                      </a:lnTo>
                      <a:lnTo>
                        <a:pt x="89" y="7"/>
                      </a:lnTo>
                      <a:lnTo>
                        <a:pt x="86" y="10"/>
                      </a:lnTo>
                      <a:lnTo>
                        <a:pt x="83" y="8"/>
                      </a:lnTo>
                      <a:lnTo>
                        <a:pt x="87" y="4"/>
                      </a:lnTo>
                      <a:lnTo>
                        <a:pt x="89" y="3"/>
                      </a:lnTo>
                      <a:lnTo>
                        <a:pt x="90" y="2"/>
                      </a:lnTo>
                      <a:lnTo>
                        <a:pt x="93" y="0"/>
                      </a:lnTo>
                      <a:close/>
                      <a:moveTo>
                        <a:pt x="9" y="0"/>
                      </a:moveTo>
                      <a:lnTo>
                        <a:pt x="13" y="0"/>
                      </a:lnTo>
                      <a:lnTo>
                        <a:pt x="17" y="2"/>
                      </a:lnTo>
                      <a:lnTo>
                        <a:pt x="18" y="5"/>
                      </a:lnTo>
                      <a:lnTo>
                        <a:pt x="18" y="9"/>
                      </a:lnTo>
                      <a:lnTo>
                        <a:pt x="17" y="15"/>
                      </a:lnTo>
                      <a:lnTo>
                        <a:pt x="15" y="23"/>
                      </a:lnTo>
                      <a:lnTo>
                        <a:pt x="15" y="25"/>
                      </a:lnTo>
                      <a:lnTo>
                        <a:pt x="14" y="26"/>
                      </a:lnTo>
                      <a:lnTo>
                        <a:pt x="14" y="28"/>
                      </a:lnTo>
                      <a:lnTo>
                        <a:pt x="13" y="30"/>
                      </a:lnTo>
                      <a:lnTo>
                        <a:pt x="13" y="32"/>
                      </a:lnTo>
                      <a:lnTo>
                        <a:pt x="14" y="34"/>
                      </a:lnTo>
                      <a:lnTo>
                        <a:pt x="15" y="36"/>
                      </a:lnTo>
                      <a:lnTo>
                        <a:pt x="15" y="37"/>
                      </a:lnTo>
                      <a:lnTo>
                        <a:pt x="15" y="37"/>
                      </a:lnTo>
                      <a:lnTo>
                        <a:pt x="19" y="37"/>
                      </a:lnTo>
                      <a:lnTo>
                        <a:pt x="20" y="37"/>
                      </a:lnTo>
                      <a:lnTo>
                        <a:pt x="21" y="36"/>
                      </a:lnTo>
                      <a:lnTo>
                        <a:pt x="23" y="34"/>
                      </a:lnTo>
                      <a:lnTo>
                        <a:pt x="26" y="31"/>
                      </a:lnTo>
                      <a:lnTo>
                        <a:pt x="27" y="30"/>
                      </a:lnTo>
                      <a:lnTo>
                        <a:pt x="28" y="28"/>
                      </a:lnTo>
                      <a:lnTo>
                        <a:pt x="29" y="26"/>
                      </a:lnTo>
                      <a:lnTo>
                        <a:pt x="31" y="23"/>
                      </a:lnTo>
                      <a:lnTo>
                        <a:pt x="31" y="20"/>
                      </a:lnTo>
                      <a:lnTo>
                        <a:pt x="36" y="1"/>
                      </a:lnTo>
                      <a:lnTo>
                        <a:pt x="43" y="1"/>
                      </a:lnTo>
                      <a:lnTo>
                        <a:pt x="36" y="28"/>
                      </a:lnTo>
                      <a:lnTo>
                        <a:pt x="36" y="31"/>
                      </a:lnTo>
                      <a:lnTo>
                        <a:pt x="36" y="33"/>
                      </a:lnTo>
                      <a:lnTo>
                        <a:pt x="36" y="37"/>
                      </a:lnTo>
                      <a:lnTo>
                        <a:pt x="36" y="37"/>
                      </a:lnTo>
                      <a:lnTo>
                        <a:pt x="36" y="37"/>
                      </a:lnTo>
                      <a:lnTo>
                        <a:pt x="40" y="37"/>
                      </a:lnTo>
                      <a:lnTo>
                        <a:pt x="43" y="34"/>
                      </a:lnTo>
                      <a:lnTo>
                        <a:pt x="45" y="33"/>
                      </a:lnTo>
                      <a:lnTo>
                        <a:pt x="47" y="35"/>
                      </a:lnTo>
                      <a:lnTo>
                        <a:pt x="44" y="39"/>
                      </a:lnTo>
                      <a:lnTo>
                        <a:pt x="42" y="39"/>
                      </a:lnTo>
                      <a:lnTo>
                        <a:pt x="41" y="41"/>
                      </a:lnTo>
                      <a:lnTo>
                        <a:pt x="39" y="42"/>
                      </a:lnTo>
                      <a:lnTo>
                        <a:pt x="37" y="42"/>
                      </a:lnTo>
                      <a:lnTo>
                        <a:pt x="35" y="42"/>
                      </a:lnTo>
                      <a:lnTo>
                        <a:pt x="31" y="41"/>
                      </a:lnTo>
                      <a:lnTo>
                        <a:pt x="29" y="38"/>
                      </a:lnTo>
                      <a:lnTo>
                        <a:pt x="29" y="36"/>
                      </a:lnTo>
                      <a:lnTo>
                        <a:pt x="30" y="34"/>
                      </a:lnTo>
                      <a:lnTo>
                        <a:pt x="31" y="31"/>
                      </a:lnTo>
                      <a:lnTo>
                        <a:pt x="30" y="31"/>
                      </a:lnTo>
                      <a:lnTo>
                        <a:pt x="28" y="34"/>
                      </a:lnTo>
                      <a:lnTo>
                        <a:pt x="20" y="41"/>
                      </a:lnTo>
                      <a:lnTo>
                        <a:pt x="16" y="42"/>
                      </a:lnTo>
                      <a:lnTo>
                        <a:pt x="12" y="42"/>
                      </a:lnTo>
                      <a:lnTo>
                        <a:pt x="10" y="42"/>
                      </a:lnTo>
                      <a:lnTo>
                        <a:pt x="7" y="39"/>
                      </a:lnTo>
                      <a:lnTo>
                        <a:pt x="6" y="37"/>
                      </a:lnTo>
                      <a:lnTo>
                        <a:pt x="6" y="32"/>
                      </a:lnTo>
                      <a:lnTo>
                        <a:pt x="7" y="31"/>
                      </a:lnTo>
                      <a:lnTo>
                        <a:pt x="7" y="28"/>
                      </a:lnTo>
                      <a:lnTo>
                        <a:pt x="7" y="26"/>
                      </a:lnTo>
                      <a:lnTo>
                        <a:pt x="10" y="15"/>
                      </a:lnTo>
                      <a:lnTo>
                        <a:pt x="11" y="13"/>
                      </a:lnTo>
                      <a:lnTo>
                        <a:pt x="11" y="7"/>
                      </a:lnTo>
                      <a:lnTo>
                        <a:pt x="10" y="6"/>
                      </a:lnTo>
                      <a:lnTo>
                        <a:pt x="10" y="5"/>
                      </a:lnTo>
                      <a:lnTo>
                        <a:pt x="9" y="5"/>
                      </a:lnTo>
                      <a:lnTo>
                        <a:pt x="6" y="6"/>
                      </a:lnTo>
                      <a:lnTo>
                        <a:pt x="2" y="10"/>
                      </a:lnTo>
                      <a:lnTo>
                        <a:pt x="0" y="8"/>
                      </a:lnTo>
                      <a:lnTo>
                        <a:pt x="7" y="1"/>
                      </a:lnTo>
                      <a:lnTo>
                        <a:pt x="9"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796360" y="2975997"/>
                  <a:ext cx="92582" cy="277745"/>
                </a:xfrm>
                <a:custGeom>
                  <a:avLst/>
                  <a:gdLst/>
                  <a:ahLst/>
                  <a:cxnLst>
                    <a:cxn ang="0">
                      <a:pos x="1" y="0"/>
                    </a:cxn>
                    <a:cxn ang="0">
                      <a:pos x="9" y="3"/>
                    </a:cxn>
                    <a:cxn ang="0">
                      <a:pos x="15" y="8"/>
                    </a:cxn>
                    <a:cxn ang="0">
                      <a:pos x="20" y="14"/>
                    </a:cxn>
                    <a:cxn ang="0">
                      <a:pos x="25" y="26"/>
                    </a:cxn>
                    <a:cxn ang="0">
                      <a:pos x="27" y="41"/>
                    </a:cxn>
                    <a:cxn ang="0">
                      <a:pos x="25" y="55"/>
                    </a:cxn>
                    <a:cxn ang="0">
                      <a:pos x="20" y="67"/>
                    </a:cxn>
                    <a:cxn ang="0">
                      <a:pos x="15" y="74"/>
                    </a:cxn>
                    <a:cxn ang="0">
                      <a:pos x="9" y="78"/>
                    </a:cxn>
                    <a:cxn ang="0">
                      <a:pos x="1" y="81"/>
                    </a:cxn>
                    <a:cxn ang="0">
                      <a:pos x="0" y="78"/>
                    </a:cxn>
                    <a:cxn ang="0">
                      <a:pos x="6" y="75"/>
                    </a:cxn>
                    <a:cxn ang="0">
                      <a:pos x="11" y="71"/>
                    </a:cxn>
                    <a:cxn ang="0">
                      <a:pos x="14" y="65"/>
                    </a:cxn>
                    <a:cxn ang="0">
                      <a:pos x="18" y="54"/>
                    </a:cxn>
                    <a:cxn ang="0">
                      <a:pos x="19" y="41"/>
                    </a:cxn>
                    <a:cxn ang="0">
                      <a:pos x="19" y="31"/>
                    </a:cxn>
                    <a:cxn ang="0">
                      <a:pos x="17" y="23"/>
                    </a:cxn>
                    <a:cxn ang="0">
                      <a:pos x="14" y="16"/>
                    </a:cxn>
                    <a:cxn ang="0">
                      <a:pos x="11" y="10"/>
                    </a:cxn>
                    <a:cxn ang="0">
                      <a:pos x="6" y="7"/>
                    </a:cxn>
                    <a:cxn ang="0">
                      <a:pos x="0" y="4"/>
                    </a:cxn>
                    <a:cxn ang="0">
                      <a:pos x="1" y="0"/>
                    </a:cxn>
                  </a:cxnLst>
                  <a:rect l="0" t="0" r="r" b="b"/>
                  <a:pathLst>
                    <a:path w="27" h="81">
                      <a:moveTo>
                        <a:pt x="1" y="0"/>
                      </a:moveTo>
                      <a:lnTo>
                        <a:pt x="9" y="3"/>
                      </a:lnTo>
                      <a:lnTo>
                        <a:pt x="15" y="8"/>
                      </a:lnTo>
                      <a:lnTo>
                        <a:pt x="20" y="14"/>
                      </a:lnTo>
                      <a:lnTo>
                        <a:pt x="25" y="26"/>
                      </a:lnTo>
                      <a:lnTo>
                        <a:pt x="27" y="41"/>
                      </a:lnTo>
                      <a:lnTo>
                        <a:pt x="25" y="55"/>
                      </a:lnTo>
                      <a:lnTo>
                        <a:pt x="20" y="67"/>
                      </a:lnTo>
                      <a:lnTo>
                        <a:pt x="15" y="74"/>
                      </a:lnTo>
                      <a:lnTo>
                        <a:pt x="9" y="78"/>
                      </a:lnTo>
                      <a:lnTo>
                        <a:pt x="1" y="81"/>
                      </a:lnTo>
                      <a:lnTo>
                        <a:pt x="0" y="78"/>
                      </a:lnTo>
                      <a:lnTo>
                        <a:pt x="6" y="75"/>
                      </a:lnTo>
                      <a:lnTo>
                        <a:pt x="11" y="71"/>
                      </a:lnTo>
                      <a:lnTo>
                        <a:pt x="14" y="65"/>
                      </a:lnTo>
                      <a:lnTo>
                        <a:pt x="18" y="54"/>
                      </a:lnTo>
                      <a:lnTo>
                        <a:pt x="19" y="41"/>
                      </a:lnTo>
                      <a:lnTo>
                        <a:pt x="19" y="31"/>
                      </a:lnTo>
                      <a:lnTo>
                        <a:pt x="17" y="23"/>
                      </a:lnTo>
                      <a:lnTo>
                        <a:pt x="14" y="16"/>
                      </a:lnTo>
                      <a:lnTo>
                        <a:pt x="11" y="10"/>
                      </a:lnTo>
                      <a:lnTo>
                        <a:pt x="6" y="7"/>
                      </a:lnTo>
                      <a:lnTo>
                        <a:pt x="0" y="4"/>
                      </a:lnTo>
                      <a:lnTo>
                        <a:pt x="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2750531" y="3154302"/>
                  <a:ext cx="106297" cy="109726"/>
                </a:xfrm>
                <a:custGeom>
                  <a:avLst/>
                  <a:gdLst/>
                  <a:ahLst/>
                  <a:cxnLst>
                    <a:cxn ang="0">
                      <a:pos x="7" y="0"/>
                    </a:cxn>
                    <a:cxn ang="0">
                      <a:pos x="11" y="0"/>
                    </a:cxn>
                    <a:cxn ang="0">
                      <a:pos x="12" y="1"/>
                    </a:cxn>
                    <a:cxn ang="0">
                      <a:pos x="13" y="2"/>
                    </a:cxn>
                    <a:cxn ang="0">
                      <a:pos x="14" y="3"/>
                    </a:cxn>
                    <a:cxn ang="0">
                      <a:pos x="15" y="6"/>
                    </a:cxn>
                    <a:cxn ang="0">
                      <a:pos x="15" y="8"/>
                    </a:cxn>
                    <a:cxn ang="0">
                      <a:pos x="14" y="9"/>
                    </a:cxn>
                    <a:cxn ang="0">
                      <a:pos x="15" y="9"/>
                    </a:cxn>
                    <a:cxn ang="0">
                      <a:pos x="17" y="6"/>
                    </a:cxn>
                    <a:cxn ang="0">
                      <a:pos x="20" y="2"/>
                    </a:cxn>
                    <a:cxn ang="0">
                      <a:pos x="23" y="1"/>
                    </a:cxn>
                    <a:cxn ang="0">
                      <a:pos x="27" y="0"/>
                    </a:cxn>
                    <a:cxn ang="0">
                      <a:pos x="31" y="0"/>
                    </a:cxn>
                    <a:cxn ang="0">
                      <a:pos x="29" y="9"/>
                    </a:cxn>
                    <a:cxn ang="0">
                      <a:pos x="26" y="9"/>
                    </a:cxn>
                    <a:cxn ang="0">
                      <a:pos x="26" y="7"/>
                    </a:cxn>
                    <a:cxn ang="0">
                      <a:pos x="25" y="6"/>
                    </a:cxn>
                    <a:cxn ang="0">
                      <a:pos x="25" y="5"/>
                    </a:cxn>
                    <a:cxn ang="0">
                      <a:pos x="21" y="5"/>
                    </a:cxn>
                    <a:cxn ang="0">
                      <a:pos x="21" y="6"/>
                    </a:cxn>
                    <a:cxn ang="0">
                      <a:pos x="20" y="6"/>
                    </a:cxn>
                    <a:cxn ang="0">
                      <a:pos x="15" y="11"/>
                    </a:cxn>
                    <a:cxn ang="0">
                      <a:pos x="15" y="12"/>
                    </a:cxn>
                    <a:cxn ang="0">
                      <a:pos x="14" y="14"/>
                    </a:cxn>
                    <a:cxn ang="0">
                      <a:pos x="14" y="15"/>
                    </a:cxn>
                    <a:cxn ang="0">
                      <a:pos x="13" y="16"/>
                    </a:cxn>
                    <a:cxn ang="0">
                      <a:pos x="13" y="17"/>
                    </a:cxn>
                    <a:cxn ang="0">
                      <a:pos x="10" y="32"/>
                    </a:cxn>
                    <a:cxn ang="0">
                      <a:pos x="4" y="32"/>
                    </a:cxn>
                    <a:cxn ang="0">
                      <a:pos x="9" y="11"/>
                    </a:cxn>
                    <a:cxn ang="0">
                      <a:pos x="9" y="9"/>
                    </a:cxn>
                    <a:cxn ang="0">
                      <a:pos x="10" y="8"/>
                    </a:cxn>
                    <a:cxn ang="0">
                      <a:pos x="10" y="6"/>
                    </a:cxn>
                    <a:cxn ang="0">
                      <a:pos x="8" y="4"/>
                    </a:cxn>
                    <a:cxn ang="0">
                      <a:pos x="7" y="4"/>
                    </a:cxn>
                    <a:cxn ang="0">
                      <a:pos x="7" y="5"/>
                    </a:cxn>
                    <a:cxn ang="0">
                      <a:pos x="5" y="5"/>
                    </a:cxn>
                    <a:cxn ang="0">
                      <a:pos x="5" y="6"/>
                    </a:cxn>
                    <a:cxn ang="0">
                      <a:pos x="5" y="6"/>
                    </a:cxn>
                    <a:cxn ang="0">
                      <a:pos x="5" y="6"/>
                    </a:cxn>
                    <a:cxn ang="0">
                      <a:pos x="4" y="6"/>
                    </a:cxn>
                    <a:cxn ang="0">
                      <a:pos x="3" y="7"/>
                    </a:cxn>
                    <a:cxn ang="0">
                      <a:pos x="2" y="9"/>
                    </a:cxn>
                    <a:cxn ang="0">
                      <a:pos x="0" y="6"/>
                    </a:cxn>
                    <a:cxn ang="0">
                      <a:pos x="1" y="5"/>
                    </a:cxn>
                    <a:cxn ang="0">
                      <a:pos x="2" y="4"/>
                    </a:cxn>
                    <a:cxn ang="0">
                      <a:pos x="4" y="3"/>
                    </a:cxn>
                    <a:cxn ang="0">
                      <a:pos x="5" y="2"/>
                    </a:cxn>
                    <a:cxn ang="0">
                      <a:pos x="6" y="1"/>
                    </a:cxn>
                    <a:cxn ang="0">
                      <a:pos x="7" y="0"/>
                    </a:cxn>
                  </a:cxnLst>
                  <a:rect l="0" t="0" r="r" b="b"/>
                  <a:pathLst>
                    <a:path w="31" h="32">
                      <a:moveTo>
                        <a:pt x="7" y="0"/>
                      </a:moveTo>
                      <a:lnTo>
                        <a:pt x="11" y="0"/>
                      </a:lnTo>
                      <a:lnTo>
                        <a:pt x="12" y="1"/>
                      </a:lnTo>
                      <a:lnTo>
                        <a:pt x="13" y="2"/>
                      </a:lnTo>
                      <a:lnTo>
                        <a:pt x="14" y="3"/>
                      </a:lnTo>
                      <a:lnTo>
                        <a:pt x="15" y="6"/>
                      </a:lnTo>
                      <a:lnTo>
                        <a:pt x="15" y="8"/>
                      </a:lnTo>
                      <a:lnTo>
                        <a:pt x="14" y="9"/>
                      </a:lnTo>
                      <a:lnTo>
                        <a:pt x="15" y="9"/>
                      </a:lnTo>
                      <a:lnTo>
                        <a:pt x="17" y="6"/>
                      </a:lnTo>
                      <a:lnTo>
                        <a:pt x="20" y="2"/>
                      </a:lnTo>
                      <a:lnTo>
                        <a:pt x="23" y="1"/>
                      </a:lnTo>
                      <a:lnTo>
                        <a:pt x="27" y="0"/>
                      </a:lnTo>
                      <a:lnTo>
                        <a:pt x="31" y="0"/>
                      </a:lnTo>
                      <a:lnTo>
                        <a:pt x="29" y="9"/>
                      </a:lnTo>
                      <a:lnTo>
                        <a:pt x="26" y="9"/>
                      </a:lnTo>
                      <a:lnTo>
                        <a:pt x="26" y="7"/>
                      </a:lnTo>
                      <a:lnTo>
                        <a:pt x="25" y="6"/>
                      </a:lnTo>
                      <a:lnTo>
                        <a:pt x="25" y="5"/>
                      </a:lnTo>
                      <a:lnTo>
                        <a:pt x="21" y="5"/>
                      </a:lnTo>
                      <a:lnTo>
                        <a:pt x="21" y="6"/>
                      </a:lnTo>
                      <a:lnTo>
                        <a:pt x="20" y="6"/>
                      </a:lnTo>
                      <a:lnTo>
                        <a:pt x="15" y="11"/>
                      </a:lnTo>
                      <a:lnTo>
                        <a:pt x="15" y="12"/>
                      </a:lnTo>
                      <a:lnTo>
                        <a:pt x="14" y="14"/>
                      </a:lnTo>
                      <a:lnTo>
                        <a:pt x="14" y="15"/>
                      </a:lnTo>
                      <a:lnTo>
                        <a:pt x="13" y="16"/>
                      </a:lnTo>
                      <a:lnTo>
                        <a:pt x="13" y="17"/>
                      </a:lnTo>
                      <a:lnTo>
                        <a:pt x="10" y="32"/>
                      </a:lnTo>
                      <a:lnTo>
                        <a:pt x="4" y="32"/>
                      </a:lnTo>
                      <a:lnTo>
                        <a:pt x="9" y="11"/>
                      </a:lnTo>
                      <a:lnTo>
                        <a:pt x="9" y="9"/>
                      </a:lnTo>
                      <a:lnTo>
                        <a:pt x="10" y="8"/>
                      </a:lnTo>
                      <a:lnTo>
                        <a:pt x="10" y="6"/>
                      </a:lnTo>
                      <a:lnTo>
                        <a:pt x="8" y="4"/>
                      </a:lnTo>
                      <a:lnTo>
                        <a:pt x="7" y="4"/>
                      </a:lnTo>
                      <a:lnTo>
                        <a:pt x="7" y="5"/>
                      </a:lnTo>
                      <a:lnTo>
                        <a:pt x="5" y="5"/>
                      </a:lnTo>
                      <a:lnTo>
                        <a:pt x="5" y="6"/>
                      </a:lnTo>
                      <a:lnTo>
                        <a:pt x="5" y="6"/>
                      </a:lnTo>
                      <a:lnTo>
                        <a:pt x="5" y="6"/>
                      </a:lnTo>
                      <a:lnTo>
                        <a:pt x="4" y="6"/>
                      </a:lnTo>
                      <a:lnTo>
                        <a:pt x="3" y="7"/>
                      </a:lnTo>
                      <a:lnTo>
                        <a:pt x="2" y="9"/>
                      </a:lnTo>
                      <a:lnTo>
                        <a:pt x="0" y="6"/>
                      </a:lnTo>
                      <a:lnTo>
                        <a:pt x="1" y="5"/>
                      </a:lnTo>
                      <a:lnTo>
                        <a:pt x="2" y="4"/>
                      </a:lnTo>
                      <a:lnTo>
                        <a:pt x="4" y="3"/>
                      </a:lnTo>
                      <a:lnTo>
                        <a:pt x="5" y="2"/>
                      </a:lnTo>
                      <a:lnTo>
                        <a:pt x="6" y="1"/>
                      </a:lnTo>
                      <a:lnTo>
                        <a:pt x="7"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3072852" y="3432047"/>
                  <a:ext cx="161161" cy="198879"/>
                </a:xfrm>
                <a:custGeom>
                  <a:avLst/>
                  <a:gdLst/>
                  <a:ahLst/>
                  <a:cxnLst>
                    <a:cxn ang="0">
                      <a:pos x="23" y="3"/>
                    </a:cxn>
                    <a:cxn ang="0">
                      <a:pos x="18" y="29"/>
                    </a:cxn>
                    <a:cxn ang="0">
                      <a:pos x="28" y="29"/>
                    </a:cxn>
                    <a:cxn ang="0">
                      <a:pos x="34" y="26"/>
                    </a:cxn>
                    <a:cxn ang="0">
                      <a:pos x="35" y="25"/>
                    </a:cxn>
                    <a:cxn ang="0">
                      <a:pos x="38" y="22"/>
                    </a:cxn>
                    <a:cxn ang="0">
                      <a:pos x="39" y="19"/>
                    </a:cxn>
                    <a:cxn ang="0">
                      <a:pos x="39" y="17"/>
                    </a:cxn>
                    <a:cxn ang="0">
                      <a:pos x="39" y="11"/>
                    </a:cxn>
                    <a:cxn ang="0">
                      <a:pos x="39" y="8"/>
                    </a:cxn>
                    <a:cxn ang="0">
                      <a:pos x="37" y="5"/>
                    </a:cxn>
                    <a:cxn ang="0">
                      <a:pos x="36" y="5"/>
                    </a:cxn>
                    <a:cxn ang="0">
                      <a:pos x="31" y="3"/>
                    </a:cxn>
                    <a:cxn ang="0">
                      <a:pos x="23" y="3"/>
                    </a:cxn>
                    <a:cxn ang="0">
                      <a:pos x="11" y="0"/>
                    </a:cxn>
                    <a:cxn ang="0">
                      <a:pos x="36" y="0"/>
                    </a:cxn>
                    <a:cxn ang="0">
                      <a:pos x="38" y="0"/>
                    </a:cxn>
                    <a:cxn ang="0">
                      <a:pos x="41" y="2"/>
                    </a:cxn>
                    <a:cxn ang="0">
                      <a:pos x="43" y="3"/>
                    </a:cxn>
                    <a:cxn ang="0">
                      <a:pos x="45" y="5"/>
                    </a:cxn>
                    <a:cxn ang="0">
                      <a:pos x="47" y="7"/>
                    </a:cxn>
                    <a:cxn ang="0">
                      <a:pos x="47" y="8"/>
                    </a:cxn>
                    <a:cxn ang="0">
                      <a:pos x="47" y="16"/>
                    </a:cxn>
                    <a:cxn ang="0">
                      <a:pos x="46" y="22"/>
                    </a:cxn>
                    <a:cxn ang="0">
                      <a:pos x="43" y="26"/>
                    </a:cxn>
                    <a:cxn ang="0">
                      <a:pos x="36" y="31"/>
                    </a:cxn>
                    <a:cxn ang="0">
                      <a:pos x="31" y="32"/>
                    </a:cxn>
                    <a:cxn ang="0">
                      <a:pos x="24" y="33"/>
                    </a:cxn>
                    <a:cxn ang="0">
                      <a:pos x="17" y="33"/>
                    </a:cxn>
                    <a:cxn ang="0">
                      <a:pos x="14" y="45"/>
                    </a:cxn>
                    <a:cxn ang="0">
                      <a:pos x="14" y="48"/>
                    </a:cxn>
                    <a:cxn ang="0">
                      <a:pos x="13" y="50"/>
                    </a:cxn>
                    <a:cxn ang="0">
                      <a:pos x="13" y="53"/>
                    </a:cxn>
                    <a:cxn ang="0">
                      <a:pos x="14" y="54"/>
                    </a:cxn>
                    <a:cxn ang="0">
                      <a:pos x="14" y="55"/>
                    </a:cxn>
                    <a:cxn ang="0">
                      <a:pos x="15" y="55"/>
                    </a:cxn>
                    <a:cxn ang="0">
                      <a:pos x="15" y="56"/>
                    </a:cxn>
                    <a:cxn ang="0">
                      <a:pos x="18" y="56"/>
                    </a:cxn>
                    <a:cxn ang="0">
                      <a:pos x="18" y="58"/>
                    </a:cxn>
                    <a:cxn ang="0">
                      <a:pos x="0" y="58"/>
                    </a:cxn>
                    <a:cxn ang="0">
                      <a:pos x="1" y="56"/>
                    </a:cxn>
                    <a:cxn ang="0">
                      <a:pos x="2" y="56"/>
                    </a:cxn>
                    <a:cxn ang="0">
                      <a:pos x="3" y="55"/>
                    </a:cxn>
                    <a:cxn ang="0">
                      <a:pos x="4" y="55"/>
                    </a:cxn>
                    <a:cxn ang="0">
                      <a:pos x="4" y="54"/>
                    </a:cxn>
                    <a:cxn ang="0">
                      <a:pos x="5" y="53"/>
                    </a:cxn>
                    <a:cxn ang="0">
                      <a:pos x="5" y="53"/>
                    </a:cxn>
                    <a:cxn ang="0">
                      <a:pos x="6" y="50"/>
                    </a:cxn>
                    <a:cxn ang="0">
                      <a:pos x="6" y="47"/>
                    </a:cxn>
                    <a:cxn ang="0">
                      <a:pos x="7" y="45"/>
                    </a:cxn>
                    <a:cxn ang="0">
                      <a:pos x="14" y="12"/>
                    </a:cxn>
                    <a:cxn ang="0">
                      <a:pos x="15" y="9"/>
                    </a:cxn>
                    <a:cxn ang="0">
                      <a:pos x="15" y="4"/>
                    </a:cxn>
                    <a:cxn ang="0">
                      <a:pos x="14" y="3"/>
                    </a:cxn>
                    <a:cxn ang="0">
                      <a:pos x="13" y="2"/>
                    </a:cxn>
                    <a:cxn ang="0">
                      <a:pos x="11" y="2"/>
                    </a:cxn>
                    <a:cxn ang="0">
                      <a:pos x="11" y="0"/>
                    </a:cxn>
                  </a:cxnLst>
                  <a:rect l="0" t="0" r="r" b="b"/>
                  <a:pathLst>
                    <a:path w="47" h="58">
                      <a:moveTo>
                        <a:pt x="23" y="3"/>
                      </a:moveTo>
                      <a:lnTo>
                        <a:pt x="18" y="29"/>
                      </a:lnTo>
                      <a:lnTo>
                        <a:pt x="28" y="29"/>
                      </a:lnTo>
                      <a:lnTo>
                        <a:pt x="34" y="26"/>
                      </a:lnTo>
                      <a:lnTo>
                        <a:pt x="35" y="25"/>
                      </a:lnTo>
                      <a:lnTo>
                        <a:pt x="38" y="22"/>
                      </a:lnTo>
                      <a:lnTo>
                        <a:pt x="39" y="19"/>
                      </a:lnTo>
                      <a:lnTo>
                        <a:pt x="39" y="17"/>
                      </a:lnTo>
                      <a:lnTo>
                        <a:pt x="39" y="11"/>
                      </a:lnTo>
                      <a:lnTo>
                        <a:pt x="39" y="8"/>
                      </a:lnTo>
                      <a:lnTo>
                        <a:pt x="37" y="5"/>
                      </a:lnTo>
                      <a:lnTo>
                        <a:pt x="36" y="5"/>
                      </a:lnTo>
                      <a:lnTo>
                        <a:pt x="31" y="3"/>
                      </a:lnTo>
                      <a:lnTo>
                        <a:pt x="23" y="3"/>
                      </a:lnTo>
                      <a:close/>
                      <a:moveTo>
                        <a:pt x="11" y="0"/>
                      </a:moveTo>
                      <a:lnTo>
                        <a:pt x="36" y="0"/>
                      </a:lnTo>
                      <a:lnTo>
                        <a:pt x="38" y="0"/>
                      </a:lnTo>
                      <a:lnTo>
                        <a:pt x="41" y="2"/>
                      </a:lnTo>
                      <a:lnTo>
                        <a:pt x="43" y="3"/>
                      </a:lnTo>
                      <a:lnTo>
                        <a:pt x="45" y="5"/>
                      </a:lnTo>
                      <a:lnTo>
                        <a:pt x="47" y="7"/>
                      </a:lnTo>
                      <a:lnTo>
                        <a:pt x="47" y="8"/>
                      </a:lnTo>
                      <a:lnTo>
                        <a:pt x="47" y="16"/>
                      </a:lnTo>
                      <a:lnTo>
                        <a:pt x="46" y="22"/>
                      </a:lnTo>
                      <a:lnTo>
                        <a:pt x="43" y="26"/>
                      </a:lnTo>
                      <a:lnTo>
                        <a:pt x="36" y="31"/>
                      </a:lnTo>
                      <a:lnTo>
                        <a:pt x="31" y="32"/>
                      </a:lnTo>
                      <a:lnTo>
                        <a:pt x="24" y="33"/>
                      </a:lnTo>
                      <a:lnTo>
                        <a:pt x="17" y="33"/>
                      </a:lnTo>
                      <a:lnTo>
                        <a:pt x="14" y="45"/>
                      </a:lnTo>
                      <a:lnTo>
                        <a:pt x="14" y="48"/>
                      </a:lnTo>
                      <a:lnTo>
                        <a:pt x="13" y="50"/>
                      </a:lnTo>
                      <a:lnTo>
                        <a:pt x="13" y="53"/>
                      </a:lnTo>
                      <a:lnTo>
                        <a:pt x="14" y="54"/>
                      </a:lnTo>
                      <a:lnTo>
                        <a:pt x="14" y="55"/>
                      </a:lnTo>
                      <a:lnTo>
                        <a:pt x="15" y="55"/>
                      </a:lnTo>
                      <a:lnTo>
                        <a:pt x="15" y="56"/>
                      </a:lnTo>
                      <a:lnTo>
                        <a:pt x="18" y="56"/>
                      </a:lnTo>
                      <a:lnTo>
                        <a:pt x="18" y="58"/>
                      </a:lnTo>
                      <a:lnTo>
                        <a:pt x="0" y="58"/>
                      </a:lnTo>
                      <a:lnTo>
                        <a:pt x="1" y="56"/>
                      </a:lnTo>
                      <a:lnTo>
                        <a:pt x="2" y="56"/>
                      </a:lnTo>
                      <a:lnTo>
                        <a:pt x="3" y="55"/>
                      </a:lnTo>
                      <a:lnTo>
                        <a:pt x="4" y="55"/>
                      </a:lnTo>
                      <a:lnTo>
                        <a:pt x="4" y="54"/>
                      </a:lnTo>
                      <a:lnTo>
                        <a:pt x="5" y="53"/>
                      </a:lnTo>
                      <a:lnTo>
                        <a:pt x="5" y="53"/>
                      </a:lnTo>
                      <a:lnTo>
                        <a:pt x="6" y="50"/>
                      </a:lnTo>
                      <a:lnTo>
                        <a:pt x="6" y="47"/>
                      </a:lnTo>
                      <a:lnTo>
                        <a:pt x="7" y="45"/>
                      </a:lnTo>
                      <a:lnTo>
                        <a:pt x="14" y="12"/>
                      </a:lnTo>
                      <a:lnTo>
                        <a:pt x="15" y="9"/>
                      </a:lnTo>
                      <a:lnTo>
                        <a:pt x="15" y="4"/>
                      </a:lnTo>
                      <a:lnTo>
                        <a:pt x="14" y="3"/>
                      </a:lnTo>
                      <a:lnTo>
                        <a:pt x="13" y="2"/>
                      </a:lnTo>
                      <a:lnTo>
                        <a:pt x="11" y="2"/>
                      </a:lnTo>
                      <a:lnTo>
                        <a:pt x="1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3230584" y="3552060"/>
                  <a:ext cx="120013" cy="144016"/>
                </a:xfrm>
                <a:custGeom>
                  <a:avLst/>
                  <a:gdLst/>
                  <a:ahLst/>
                  <a:cxnLst>
                    <a:cxn ang="0">
                      <a:pos x="17" y="4"/>
                    </a:cxn>
                    <a:cxn ang="0">
                      <a:pos x="14" y="7"/>
                    </a:cxn>
                    <a:cxn ang="0">
                      <a:pos x="11" y="10"/>
                    </a:cxn>
                    <a:cxn ang="0">
                      <a:pos x="9" y="15"/>
                    </a:cxn>
                    <a:cxn ang="0">
                      <a:pos x="8" y="19"/>
                    </a:cxn>
                    <a:cxn ang="0">
                      <a:pos x="6" y="23"/>
                    </a:cxn>
                    <a:cxn ang="0">
                      <a:pos x="8" y="36"/>
                    </a:cxn>
                    <a:cxn ang="0">
                      <a:pos x="11" y="38"/>
                    </a:cxn>
                    <a:cxn ang="0">
                      <a:pos x="18" y="37"/>
                    </a:cxn>
                    <a:cxn ang="0">
                      <a:pos x="26" y="27"/>
                    </a:cxn>
                    <a:cxn ang="0">
                      <a:pos x="27" y="23"/>
                    </a:cxn>
                    <a:cxn ang="0">
                      <a:pos x="29" y="16"/>
                    </a:cxn>
                    <a:cxn ang="0">
                      <a:pos x="28" y="7"/>
                    </a:cxn>
                    <a:cxn ang="0">
                      <a:pos x="23" y="4"/>
                    </a:cxn>
                    <a:cxn ang="0">
                      <a:pos x="19" y="0"/>
                    </a:cxn>
                    <a:cxn ang="0">
                      <a:pos x="27" y="1"/>
                    </a:cxn>
                    <a:cxn ang="0">
                      <a:pos x="35" y="9"/>
                    </a:cxn>
                    <a:cxn ang="0">
                      <a:pos x="34" y="23"/>
                    </a:cxn>
                    <a:cxn ang="0">
                      <a:pos x="32" y="27"/>
                    </a:cxn>
                    <a:cxn ang="0">
                      <a:pos x="30" y="32"/>
                    </a:cxn>
                    <a:cxn ang="0">
                      <a:pos x="26" y="37"/>
                    </a:cxn>
                    <a:cxn ang="0">
                      <a:pos x="20" y="40"/>
                    </a:cxn>
                    <a:cxn ang="0">
                      <a:pos x="11" y="42"/>
                    </a:cxn>
                    <a:cxn ang="0">
                      <a:pos x="8" y="41"/>
                    </a:cxn>
                    <a:cxn ang="0">
                      <a:pos x="4" y="40"/>
                    </a:cxn>
                    <a:cxn ang="0">
                      <a:pos x="1" y="34"/>
                    </a:cxn>
                    <a:cxn ang="0">
                      <a:pos x="0" y="25"/>
                    </a:cxn>
                    <a:cxn ang="0">
                      <a:pos x="1" y="21"/>
                    </a:cxn>
                    <a:cxn ang="0">
                      <a:pos x="5" y="10"/>
                    </a:cxn>
                    <a:cxn ang="0">
                      <a:pos x="7" y="7"/>
                    </a:cxn>
                    <a:cxn ang="0">
                      <a:pos x="12" y="2"/>
                    </a:cxn>
                    <a:cxn ang="0">
                      <a:pos x="19" y="0"/>
                    </a:cxn>
                  </a:cxnLst>
                  <a:rect l="0" t="0" r="r" b="b"/>
                  <a:pathLst>
                    <a:path w="35" h="42">
                      <a:moveTo>
                        <a:pt x="19" y="4"/>
                      </a:moveTo>
                      <a:lnTo>
                        <a:pt x="17" y="4"/>
                      </a:lnTo>
                      <a:lnTo>
                        <a:pt x="15" y="6"/>
                      </a:lnTo>
                      <a:lnTo>
                        <a:pt x="14" y="7"/>
                      </a:lnTo>
                      <a:lnTo>
                        <a:pt x="13" y="8"/>
                      </a:lnTo>
                      <a:lnTo>
                        <a:pt x="11" y="10"/>
                      </a:lnTo>
                      <a:lnTo>
                        <a:pt x="10" y="13"/>
                      </a:lnTo>
                      <a:lnTo>
                        <a:pt x="9" y="15"/>
                      </a:lnTo>
                      <a:lnTo>
                        <a:pt x="8" y="17"/>
                      </a:lnTo>
                      <a:lnTo>
                        <a:pt x="8" y="19"/>
                      </a:lnTo>
                      <a:lnTo>
                        <a:pt x="7" y="21"/>
                      </a:lnTo>
                      <a:lnTo>
                        <a:pt x="6" y="23"/>
                      </a:lnTo>
                      <a:lnTo>
                        <a:pt x="6" y="33"/>
                      </a:lnTo>
                      <a:lnTo>
                        <a:pt x="8" y="36"/>
                      </a:lnTo>
                      <a:lnTo>
                        <a:pt x="9" y="37"/>
                      </a:lnTo>
                      <a:lnTo>
                        <a:pt x="11" y="38"/>
                      </a:lnTo>
                      <a:lnTo>
                        <a:pt x="16" y="38"/>
                      </a:lnTo>
                      <a:lnTo>
                        <a:pt x="18" y="37"/>
                      </a:lnTo>
                      <a:lnTo>
                        <a:pt x="20" y="36"/>
                      </a:lnTo>
                      <a:lnTo>
                        <a:pt x="26" y="27"/>
                      </a:lnTo>
                      <a:lnTo>
                        <a:pt x="27" y="26"/>
                      </a:lnTo>
                      <a:lnTo>
                        <a:pt x="27" y="23"/>
                      </a:lnTo>
                      <a:lnTo>
                        <a:pt x="28" y="18"/>
                      </a:lnTo>
                      <a:lnTo>
                        <a:pt x="29" y="16"/>
                      </a:lnTo>
                      <a:lnTo>
                        <a:pt x="29" y="9"/>
                      </a:lnTo>
                      <a:lnTo>
                        <a:pt x="28" y="7"/>
                      </a:lnTo>
                      <a:lnTo>
                        <a:pt x="26" y="5"/>
                      </a:lnTo>
                      <a:lnTo>
                        <a:pt x="23" y="4"/>
                      </a:lnTo>
                      <a:lnTo>
                        <a:pt x="19" y="4"/>
                      </a:lnTo>
                      <a:close/>
                      <a:moveTo>
                        <a:pt x="19" y="0"/>
                      </a:moveTo>
                      <a:lnTo>
                        <a:pt x="22" y="0"/>
                      </a:lnTo>
                      <a:lnTo>
                        <a:pt x="27" y="1"/>
                      </a:lnTo>
                      <a:lnTo>
                        <a:pt x="32" y="4"/>
                      </a:lnTo>
                      <a:lnTo>
                        <a:pt x="35" y="9"/>
                      </a:lnTo>
                      <a:lnTo>
                        <a:pt x="35" y="19"/>
                      </a:lnTo>
                      <a:lnTo>
                        <a:pt x="34" y="23"/>
                      </a:lnTo>
                      <a:lnTo>
                        <a:pt x="33" y="26"/>
                      </a:lnTo>
                      <a:lnTo>
                        <a:pt x="32" y="27"/>
                      </a:lnTo>
                      <a:lnTo>
                        <a:pt x="31" y="29"/>
                      </a:lnTo>
                      <a:lnTo>
                        <a:pt x="30" y="32"/>
                      </a:lnTo>
                      <a:lnTo>
                        <a:pt x="28" y="35"/>
                      </a:lnTo>
                      <a:lnTo>
                        <a:pt x="26" y="37"/>
                      </a:lnTo>
                      <a:lnTo>
                        <a:pt x="23" y="39"/>
                      </a:lnTo>
                      <a:lnTo>
                        <a:pt x="20" y="40"/>
                      </a:lnTo>
                      <a:lnTo>
                        <a:pt x="16" y="42"/>
                      </a:lnTo>
                      <a:lnTo>
                        <a:pt x="11" y="42"/>
                      </a:lnTo>
                      <a:lnTo>
                        <a:pt x="9" y="41"/>
                      </a:lnTo>
                      <a:lnTo>
                        <a:pt x="8" y="41"/>
                      </a:lnTo>
                      <a:lnTo>
                        <a:pt x="6" y="40"/>
                      </a:lnTo>
                      <a:lnTo>
                        <a:pt x="4" y="40"/>
                      </a:lnTo>
                      <a:lnTo>
                        <a:pt x="3" y="38"/>
                      </a:lnTo>
                      <a:lnTo>
                        <a:pt x="1" y="34"/>
                      </a:lnTo>
                      <a:lnTo>
                        <a:pt x="0" y="32"/>
                      </a:lnTo>
                      <a:lnTo>
                        <a:pt x="0" y="25"/>
                      </a:lnTo>
                      <a:lnTo>
                        <a:pt x="1" y="22"/>
                      </a:lnTo>
                      <a:lnTo>
                        <a:pt x="1" y="21"/>
                      </a:lnTo>
                      <a:lnTo>
                        <a:pt x="3" y="12"/>
                      </a:lnTo>
                      <a:lnTo>
                        <a:pt x="5" y="10"/>
                      </a:lnTo>
                      <a:lnTo>
                        <a:pt x="6" y="8"/>
                      </a:lnTo>
                      <a:lnTo>
                        <a:pt x="7" y="7"/>
                      </a:lnTo>
                      <a:lnTo>
                        <a:pt x="9" y="5"/>
                      </a:lnTo>
                      <a:lnTo>
                        <a:pt x="12" y="2"/>
                      </a:lnTo>
                      <a:lnTo>
                        <a:pt x="17" y="1"/>
                      </a:lnTo>
                      <a:lnTo>
                        <a:pt x="19"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Rectangle 22"/>
                <p:cNvSpPr>
                  <a:spLocks noChangeArrowheads="1"/>
                </p:cNvSpPr>
                <p:nvPr/>
              </p:nvSpPr>
              <p:spPr bwMode="auto">
                <a:xfrm>
                  <a:off x="2537937" y="3332608"/>
                  <a:ext cx="1378437" cy="20574"/>
                </a:xfrm>
                <a:prstGeom prst="rect">
                  <a:avLst/>
                </a:prstGeom>
                <a:grpFill/>
                <a:ln w="0">
                  <a:solidFill>
                    <a:schemeClr val="tx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998668" y="3250313"/>
                  <a:ext cx="178305" cy="188592"/>
                </a:xfrm>
                <a:custGeom>
                  <a:avLst/>
                  <a:gdLst/>
                  <a:ahLst/>
                  <a:cxnLst>
                    <a:cxn ang="0">
                      <a:pos x="23" y="0"/>
                    </a:cxn>
                    <a:cxn ang="0">
                      <a:pos x="29" y="0"/>
                    </a:cxn>
                    <a:cxn ang="0">
                      <a:pos x="29" y="24"/>
                    </a:cxn>
                    <a:cxn ang="0">
                      <a:pos x="52" y="24"/>
                    </a:cxn>
                    <a:cxn ang="0">
                      <a:pos x="52" y="30"/>
                    </a:cxn>
                    <a:cxn ang="0">
                      <a:pos x="29" y="30"/>
                    </a:cxn>
                    <a:cxn ang="0">
                      <a:pos x="29" y="55"/>
                    </a:cxn>
                    <a:cxn ang="0">
                      <a:pos x="23" y="55"/>
                    </a:cxn>
                    <a:cxn ang="0">
                      <a:pos x="23" y="30"/>
                    </a:cxn>
                    <a:cxn ang="0">
                      <a:pos x="0" y="30"/>
                    </a:cxn>
                    <a:cxn ang="0">
                      <a:pos x="0" y="24"/>
                    </a:cxn>
                    <a:cxn ang="0">
                      <a:pos x="23" y="24"/>
                    </a:cxn>
                    <a:cxn ang="0">
                      <a:pos x="23" y="0"/>
                    </a:cxn>
                  </a:cxnLst>
                  <a:rect l="0" t="0" r="r" b="b"/>
                  <a:pathLst>
                    <a:path w="52" h="55">
                      <a:moveTo>
                        <a:pt x="23" y="0"/>
                      </a:moveTo>
                      <a:lnTo>
                        <a:pt x="29" y="0"/>
                      </a:lnTo>
                      <a:lnTo>
                        <a:pt x="29" y="24"/>
                      </a:lnTo>
                      <a:lnTo>
                        <a:pt x="52" y="24"/>
                      </a:lnTo>
                      <a:lnTo>
                        <a:pt x="52" y="30"/>
                      </a:lnTo>
                      <a:lnTo>
                        <a:pt x="29" y="30"/>
                      </a:lnTo>
                      <a:lnTo>
                        <a:pt x="29" y="55"/>
                      </a:lnTo>
                      <a:lnTo>
                        <a:pt x="23" y="55"/>
                      </a:lnTo>
                      <a:lnTo>
                        <a:pt x="23" y="30"/>
                      </a:lnTo>
                      <a:lnTo>
                        <a:pt x="0" y="30"/>
                      </a:lnTo>
                      <a:lnTo>
                        <a:pt x="0" y="24"/>
                      </a:lnTo>
                      <a:lnTo>
                        <a:pt x="23" y="24"/>
                      </a:lnTo>
                      <a:lnTo>
                        <a:pt x="23"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50"/>
              <p:cNvGrpSpPr/>
              <p:nvPr/>
            </p:nvGrpSpPr>
            <p:grpSpPr>
              <a:xfrm>
                <a:off x="2529845" y="3828767"/>
                <a:ext cx="4402768" cy="744082"/>
                <a:chOff x="4293557" y="2975997"/>
                <a:chExt cx="4402768" cy="744082"/>
              </a:xfrm>
              <a:grpFill/>
            </p:grpSpPr>
            <p:sp>
              <p:nvSpPr>
                <p:cNvPr id="1048" name="Freeform 24"/>
                <p:cNvSpPr>
                  <a:spLocks/>
                </p:cNvSpPr>
                <p:nvPr/>
              </p:nvSpPr>
              <p:spPr bwMode="auto">
                <a:xfrm>
                  <a:off x="4293557" y="3202308"/>
                  <a:ext cx="89153" cy="277745"/>
                </a:xfrm>
                <a:custGeom>
                  <a:avLst/>
                  <a:gdLst/>
                  <a:ahLst/>
                  <a:cxnLst>
                    <a:cxn ang="0">
                      <a:pos x="25" y="0"/>
                    </a:cxn>
                    <a:cxn ang="0">
                      <a:pos x="26" y="4"/>
                    </a:cxn>
                    <a:cxn ang="0">
                      <a:pos x="20" y="7"/>
                    </a:cxn>
                    <a:cxn ang="0">
                      <a:pos x="15" y="11"/>
                    </a:cxn>
                    <a:cxn ang="0">
                      <a:pos x="11" y="17"/>
                    </a:cxn>
                    <a:cxn ang="0">
                      <a:pos x="8" y="28"/>
                    </a:cxn>
                    <a:cxn ang="0">
                      <a:pos x="7" y="41"/>
                    </a:cxn>
                    <a:cxn ang="0">
                      <a:pos x="8" y="54"/>
                    </a:cxn>
                    <a:cxn ang="0">
                      <a:pos x="11" y="65"/>
                    </a:cxn>
                    <a:cxn ang="0">
                      <a:pos x="15" y="71"/>
                    </a:cxn>
                    <a:cxn ang="0">
                      <a:pos x="20" y="75"/>
                    </a:cxn>
                    <a:cxn ang="0">
                      <a:pos x="26" y="78"/>
                    </a:cxn>
                    <a:cxn ang="0">
                      <a:pos x="25" y="81"/>
                    </a:cxn>
                    <a:cxn ang="0">
                      <a:pos x="18" y="78"/>
                    </a:cxn>
                    <a:cxn ang="0">
                      <a:pos x="11" y="74"/>
                    </a:cxn>
                    <a:cxn ang="0">
                      <a:pos x="6" y="67"/>
                    </a:cxn>
                    <a:cxn ang="0">
                      <a:pos x="1" y="56"/>
                    </a:cxn>
                    <a:cxn ang="0">
                      <a:pos x="0" y="41"/>
                    </a:cxn>
                    <a:cxn ang="0">
                      <a:pos x="0" y="31"/>
                    </a:cxn>
                    <a:cxn ang="0">
                      <a:pos x="2" y="22"/>
                    </a:cxn>
                    <a:cxn ang="0">
                      <a:pos x="6" y="15"/>
                    </a:cxn>
                    <a:cxn ang="0">
                      <a:pos x="11" y="8"/>
                    </a:cxn>
                    <a:cxn ang="0">
                      <a:pos x="18" y="3"/>
                    </a:cxn>
                    <a:cxn ang="0">
                      <a:pos x="25" y="0"/>
                    </a:cxn>
                  </a:cxnLst>
                  <a:rect l="0" t="0" r="r" b="b"/>
                  <a:pathLst>
                    <a:path w="26" h="81">
                      <a:moveTo>
                        <a:pt x="25" y="0"/>
                      </a:moveTo>
                      <a:lnTo>
                        <a:pt x="26" y="4"/>
                      </a:lnTo>
                      <a:lnTo>
                        <a:pt x="20" y="7"/>
                      </a:lnTo>
                      <a:lnTo>
                        <a:pt x="15" y="11"/>
                      </a:lnTo>
                      <a:lnTo>
                        <a:pt x="11" y="17"/>
                      </a:lnTo>
                      <a:lnTo>
                        <a:pt x="8" y="28"/>
                      </a:lnTo>
                      <a:lnTo>
                        <a:pt x="7" y="41"/>
                      </a:lnTo>
                      <a:lnTo>
                        <a:pt x="8" y="54"/>
                      </a:lnTo>
                      <a:lnTo>
                        <a:pt x="11" y="65"/>
                      </a:lnTo>
                      <a:lnTo>
                        <a:pt x="15" y="71"/>
                      </a:lnTo>
                      <a:lnTo>
                        <a:pt x="20" y="75"/>
                      </a:lnTo>
                      <a:lnTo>
                        <a:pt x="26" y="78"/>
                      </a:lnTo>
                      <a:lnTo>
                        <a:pt x="25" y="81"/>
                      </a:lnTo>
                      <a:lnTo>
                        <a:pt x="18" y="78"/>
                      </a:lnTo>
                      <a:lnTo>
                        <a:pt x="11" y="74"/>
                      </a:lnTo>
                      <a:lnTo>
                        <a:pt x="6" y="67"/>
                      </a:lnTo>
                      <a:lnTo>
                        <a:pt x="1" y="56"/>
                      </a:lnTo>
                      <a:lnTo>
                        <a:pt x="0" y="41"/>
                      </a:lnTo>
                      <a:lnTo>
                        <a:pt x="0" y="31"/>
                      </a:lnTo>
                      <a:lnTo>
                        <a:pt x="2" y="22"/>
                      </a:lnTo>
                      <a:lnTo>
                        <a:pt x="6" y="15"/>
                      </a:lnTo>
                      <a:lnTo>
                        <a:pt x="11" y="8"/>
                      </a:lnTo>
                      <a:lnTo>
                        <a:pt x="18" y="3"/>
                      </a:lnTo>
                      <a:lnTo>
                        <a:pt x="25"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noEditPoints="1"/>
                </p:cNvSpPr>
                <p:nvPr/>
              </p:nvSpPr>
              <p:spPr bwMode="auto">
                <a:xfrm>
                  <a:off x="4413570" y="3219452"/>
                  <a:ext cx="644642" cy="212595"/>
                </a:xfrm>
                <a:custGeom>
                  <a:avLst/>
                  <a:gdLst/>
                  <a:ahLst/>
                  <a:cxnLst>
                    <a:cxn ang="0">
                      <a:pos x="117" y="33"/>
                    </a:cxn>
                    <a:cxn ang="0">
                      <a:pos x="66" y="39"/>
                    </a:cxn>
                    <a:cxn ang="0">
                      <a:pos x="169" y="24"/>
                    </a:cxn>
                    <a:cxn ang="0">
                      <a:pos x="163" y="28"/>
                    </a:cxn>
                    <a:cxn ang="0">
                      <a:pos x="156" y="41"/>
                    </a:cxn>
                    <a:cxn ang="0">
                      <a:pos x="154" y="51"/>
                    </a:cxn>
                    <a:cxn ang="0">
                      <a:pos x="158" y="57"/>
                    </a:cxn>
                    <a:cxn ang="0">
                      <a:pos x="163" y="59"/>
                    </a:cxn>
                    <a:cxn ang="0">
                      <a:pos x="169" y="56"/>
                    </a:cxn>
                    <a:cxn ang="0">
                      <a:pos x="175" y="41"/>
                    </a:cxn>
                    <a:cxn ang="0">
                      <a:pos x="174" y="34"/>
                    </a:cxn>
                    <a:cxn ang="0">
                      <a:pos x="171" y="26"/>
                    </a:cxn>
                    <a:cxn ang="0">
                      <a:pos x="20" y="2"/>
                    </a:cxn>
                    <a:cxn ang="0">
                      <a:pos x="22" y="54"/>
                    </a:cxn>
                    <a:cxn ang="0">
                      <a:pos x="23" y="56"/>
                    </a:cxn>
                    <a:cxn ang="0">
                      <a:pos x="24" y="56"/>
                    </a:cxn>
                    <a:cxn ang="0">
                      <a:pos x="27" y="57"/>
                    </a:cxn>
                    <a:cxn ang="0">
                      <a:pos x="33" y="58"/>
                    </a:cxn>
                    <a:cxn ang="0">
                      <a:pos x="2" y="61"/>
                    </a:cxn>
                    <a:cxn ang="0">
                      <a:pos x="8" y="58"/>
                    </a:cxn>
                    <a:cxn ang="0">
                      <a:pos x="10" y="57"/>
                    </a:cxn>
                    <a:cxn ang="0">
                      <a:pos x="12" y="56"/>
                    </a:cxn>
                    <a:cxn ang="0">
                      <a:pos x="14" y="54"/>
                    </a:cxn>
                    <a:cxn ang="0">
                      <a:pos x="12" y="12"/>
                    </a:cxn>
                    <a:cxn ang="0">
                      <a:pos x="7" y="15"/>
                    </a:cxn>
                    <a:cxn ang="0">
                      <a:pos x="0" y="14"/>
                    </a:cxn>
                    <a:cxn ang="0">
                      <a:pos x="170" y="0"/>
                    </a:cxn>
                    <a:cxn ang="0">
                      <a:pos x="178" y="1"/>
                    </a:cxn>
                    <a:cxn ang="0">
                      <a:pos x="183" y="2"/>
                    </a:cxn>
                    <a:cxn ang="0">
                      <a:pos x="188" y="6"/>
                    </a:cxn>
                    <a:cxn ang="0">
                      <a:pos x="183" y="12"/>
                    </a:cxn>
                    <a:cxn ang="0">
                      <a:pos x="181" y="7"/>
                    </a:cxn>
                    <a:cxn ang="0">
                      <a:pos x="177" y="4"/>
                    </a:cxn>
                    <a:cxn ang="0">
                      <a:pos x="171" y="3"/>
                    </a:cxn>
                    <a:cxn ang="0">
                      <a:pos x="167" y="6"/>
                    </a:cxn>
                    <a:cxn ang="0">
                      <a:pos x="167" y="9"/>
                    </a:cxn>
                    <a:cxn ang="0">
                      <a:pos x="167" y="12"/>
                    </a:cxn>
                    <a:cxn ang="0">
                      <a:pos x="169" y="15"/>
                    </a:cxn>
                    <a:cxn ang="0">
                      <a:pos x="172" y="18"/>
                    </a:cxn>
                    <a:cxn ang="0">
                      <a:pos x="177" y="24"/>
                    </a:cxn>
                    <a:cxn ang="0">
                      <a:pos x="180" y="28"/>
                    </a:cxn>
                    <a:cxn ang="0">
                      <a:pos x="182" y="34"/>
                    </a:cxn>
                    <a:cxn ang="0">
                      <a:pos x="182" y="40"/>
                    </a:cxn>
                    <a:cxn ang="0">
                      <a:pos x="180" y="51"/>
                    </a:cxn>
                    <a:cxn ang="0">
                      <a:pos x="176" y="56"/>
                    </a:cxn>
                    <a:cxn ang="0">
                      <a:pos x="171" y="60"/>
                    </a:cxn>
                    <a:cxn ang="0">
                      <a:pos x="166" y="62"/>
                    </a:cxn>
                    <a:cxn ang="0">
                      <a:pos x="153" y="60"/>
                    </a:cxn>
                    <a:cxn ang="0">
                      <a:pos x="148" y="55"/>
                    </a:cxn>
                    <a:cxn ang="0">
                      <a:pos x="147" y="48"/>
                    </a:cxn>
                    <a:cxn ang="0">
                      <a:pos x="152" y="32"/>
                    </a:cxn>
                    <a:cxn ang="0">
                      <a:pos x="167" y="21"/>
                    </a:cxn>
                    <a:cxn ang="0">
                      <a:pos x="161" y="12"/>
                    </a:cxn>
                    <a:cxn ang="0">
                      <a:pos x="161" y="6"/>
                    </a:cxn>
                    <a:cxn ang="0">
                      <a:pos x="164" y="2"/>
                    </a:cxn>
                    <a:cxn ang="0">
                      <a:pos x="168" y="1"/>
                    </a:cxn>
                  </a:cxnLst>
                  <a:rect l="0" t="0" r="r" b="b"/>
                  <a:pathLst>
                    <a:path w="188" h="62">
                      <a:moveTo>
                        <a:pt x="66" y="33"/>
                      </a:moveTo>
                      <a:lnTo>
                        <a:pt x="117" y="33"/>
                      </a:lnTo>
                      <a:lnTo>
                        <a:pt x="117" y="39"/>
                      </a:lnTo>
                      <a:lnTo>
                        <a:pt x="66" y="39"/>
                      </a:lnTo>
                      <a:lnTo>
                        <a:pt x="66" y="33"/>
                      </a:lnTo>
                      <a:close/>
                      <a:moveTo>
                        <a:pt x="169" y="24"/>
                      </a:moveTo>
                      <a:lnTo>
                        <a:pt x="166" y="26"/>
                      </a:lnTo>
                      <a:lnTo>
                        <a:pt x="163" y="28"/>
                      </a:lnTo>
                      <a:lnTo>
                        <a:pt x="159" y="34"/>
                      </a:lnTo>
                      <a:lnTo>
                        <a:pt x="156" y="41"/>
                      </a:lnTo>
                      <a:lnTo>
                        <a:pt x="154" y="48"/>
                      </a:lnTo>
                      <a:lnTo>
                        <a:pt x="154" y="51"/>
                      </a:lnTo>
                      <a:lnTo>
                        <a:pt x="155" y="54"/>
                      </a:lnTo>
                      <a:lnTo>
                        <a:pt x="158" y="57"/>
                      </a:lnTo>
                      <a:lnTo>
                        <a:pt x="160" y="59"/>
                      </a:lnTo>
                      <a:lnTo>
                        <a:pt x="163" y="59"/>
                      </a:lnTo>
                      <a:lnTo>
                        <a:pt x="167" y="58"/>
                      </a:lnTo>
                      <a:lnTo>
                        <a:pt x="169" y="56"/>
                      </a:lnTo>
                      <a:lnTo>
                        <a:pt x="174" y="50"/>
                      </a:lnTo>
                      <a:lnTo>
                        <a:pt x="175" y="41"/>
                      </a:lnTo>
                      <a:lnTo>
                        <a:pt x="175" y="37"/>
                      </a:lnTo>
                      <a:lnTo>
                        <a:pt x="174" y="34"/>
                      </a:lnTo>
                      <a:lnTo>
                        <a:pt x="174" y="32"/>
                      </a:lnTo>
                      <a:lnTo>
                        <a:pt x="171" y="26"/>
                      </a:lnTo>
                      <a:lnTo>
                        <a:pt x="169" y="24"/>
                      </a:lnTo>
                      <a:close/>
                      <a:moveTo>
                        <a:pt x="20" y="2"/>
                      </a:moveTo>
                      <a:lnTo>
                        <a:pt x="22" y="2"/>
                      </a:lnTo>
                      <a:lnTo>
                        <a:pt x="22" y="54"/>
                      </a:lnTo>
                      <a:lnTo>
                        <a:pt x="22" y="55"/>
                      </a:lnTo>
                      <a:lnTo>
                        <a:pt x="23" y="56"/>
                      </a:lnTo>
                      <a:lnTo>
                        <a:pt x="23" y="56"/>
                      </a:lnTo>
                      <a:lnTo>
                        <a:pt x="24" y="56"/>
                      </a:lnTo>
                      <a:lnTo>
                        <a:pt x="25" y="57"/>
                      </a:lnTo>
                      <a:lnTo>
                        <a:pt x="27" y="57"/>
                      </a:lnTo>
                      <a:lnTo>
                        <a:pt x="28" y="58"/>
                      </a:lnTo>
                      <a:lnTo>
                        <a:pt x="33" y="58"/>
                      </a:lnTo>
                      <a:lnTo>
                        <a:pt x="33" y="61"/>
                      </a:lnTo>
                      <a:lnTo>
                        <a:pt x="2" y="61"/>
                      </a:lnTo>
                      <a:lnTo>
                        <a:pt x="2" y="58"/>
                      </a:lnTo>
                      <a:lnTo>
                        <a:pt x="8" y="58"/>
                      </a:lnTo>
                      <a:lnTo>
                        <a:pt x="9" y="57"/>
                      </a:lnTo>
                      <a:lnTo>
                        <a:pt x="10" y="57"/>
                      </a:lnTo>
                      <a:lnTo>
                        <a:pt x="12" y="56"/>
                      </a:lnTo>
                      <a:lnTo>
                        <a:pt x="12" y="56"/>
                      </a:lnTo>
                      <a:lnTo>
                        <a:pt x="13" y="56"/>
                      </a:lnTo>
                      <a:lnTo>
                        <a:pt x="14" y="54"/>
                      </a:lnTo>
                      <a:lnTo>
                        <a:pt x="14" y="13"/>
                      </a:lnTo>
                      <a:lnTo>
                        <a:pt x="12" y="12"/>
                      </a:lnTo>
                      <a:lnTo>
                        <a:pt x="11" y="12"/>
                      </a:lnTo>
                      <a:lnTo>
                        <a:pt x="7" y="15"/>
                      </a:lnTo>
                      <a:lnTo>
                        <a:pt x="2" y="17"/>
                      </a:lnTo>
                      <a:lnTo>
                        <a:pt x="0" y="14"/>
                      </a:lnTo>
                      <a:lnTo>
                        <a:pt x="20" y="2"/>
                      </a:lnTo>
                      <a:close/>
                      <a:moveTo>
                        <a:pt x="170" y="0"/>
                      </a:moveTo>
                      <a:lnTo>
                        <a:pt x="175" y="0"/>
                      </a:lnTo>
                      <a:lnTo>
                        <a:pt x="178" y="1"/>
                      </a:lnTo>
                      <a:lnTo>
                        <a:pt x="180" y="1"/>
                      </a:lnTo>
                      <a:lnTo>
                        <a:pt x="183" y="2"/>
                      </a:lnTo>
                      <a:lnTo>
                        <a:pt x="185" y="3"/>
                      </a:lnTo>
                      <a:lnTo>
                        <a:pt x="188" y="6"/>
                      </a:lnTo>
                      <a:lnTo>
                        <a:pt x="187" y="12"/>
                      </a:lnTo>
                      <a:lnTo>
                        <a:pt x="183" y="12"/>
                      </a:lnTo>
                      <a:lnTo>
                        <a:pt x="182" y="9"/>
                      </a:lnTo>
                      <a:lnTo>
                        <a:pt x="181" y="7"/>
                      </a:lnTo>
                      <a:lnTo>
                        <a:pt x="179" y="6"/>
                      </a:lnTo>
                      <a:lnTo>
                        <a:pt x="177" y="4"/>
                      </a:lnTo>
                      <a:lnTo>
                        <a:pt x="175" y="3"/>
                      </a:lnTo>
                      <a:lnTo>
                        <a:pt x="171" y="3"/>
                      </a:lnTo>
                      <a:lnTo>
                        <a:pt x="168" y="5"/>
                      </a:lnTo>
                      <a:lnTo>
                        <a:pt x="167" y="6"/>
                      </a:lnTo>
                      <a:lnTo>
                        <a:pt x="167" y="9"/>
                      </a:lnTo>
                      <a:lnTo>
                        <a:pt x="167" y="9"/>
                      </a:lnTo>
                      <a:lnTo>
                        <a:pt x="167" y="11"/>
                      </a:lnTo>
                      <a:lnTo>
                        <a:pt x="167" y="12"/>
                      </a:lnTo>
                      <a:lnTo>
                        <a:pt x="168" y="13"/>
                      </a:lnTo>
                      <a:lnTo>
                        <a:pt x="169" y="15"/>
                      </a:lnTo>
                      <a:lnTo>
                        <a:pt x="170" y="16"/>
                      </a:lnTo>
                      <a:lnTo>
                        <a:pt x="172" y="18"/>
                      </a:lnTo>
                      <a:lnTo>
                        <a:pt x="174" y="20"/>
                      </a:lnTo>
                      <a:lnTo>
                        <a:pt x="177" y="24"/>
                      </a:lnTo>
                      <a:lnTo>
                        <a:pt x="178" y="26"/>
                      </a:lnTo>
                      <a:lnTo>
                        <a:pt x="180" y="28"/>
                      </a:lnTo>
                      <a:lnTo>
                        <a:pt x="181" y="31"/>
                      </a:lnTo>
                      <a:lnTo>
                        <a:pt x="182" y="34"/>
                      </a:lnTo>
                      <a:lnTo>
                        <a:pt x="182" y="37"/>
                      </a:lnTo>
                      <a:lnTo>
                        <a:pt x="182" y="40"/>
                      </a:lnTo>
                      <a:lnTo>
                        <a:pt x="182" y="46"/>
                      </a:lnTo>
                      <a:lnTo>
                        <a:pt x="180" y="51"/>
                      </a:lnTo>
                      <a:lnTo>
                        <a:pt x="178" y="54"/>
                      </a:lnTo>
                      <a:lnTo>
                        <a:pt x="176" y="56"/>
                      </a:lnTo>
                      <a:lnTo>
                        <a:pt x="173" y="59"/>
                      </a:lnTo>
                      <a:lnTo>
                        <a:pt x="171" y="60"/>
                      </a:lnTo>
                      <a:lnTo>
                        <a:pt x="168" y="61"/>
                      </a:lnTo>
                      <a:lnTo>
                        <a:pt x="166" y="62"/>
                      </a:lnTo>
                      <a:lnTo>
                        <a:pt x="159" y="62"/>
                      </a:lnTo>
                      <a:lnTo>
                        <a:pt x="153" y="60"/>
                      </a:lnTo>
                      <a:lnTo>
                        <a:pt x="151" y="58"/>
                      </a:lnTo>
                      <a:lnTo>
                        <a:pt x="148" y="55"/>
                      </a:lnTo>
                      <a:lnTo>
                        <a:pt x="148" y="52"/>
                      </a:lnTo>
                      <a:lnTo>
                        <a:pt x="147" y="48"/>
                      </a:lnTo>
                      <a:lnTo>
                        <a:pt x="148" y="40"/>
                      </a:lnTo>
                      <a:lnTo>
                        <a:pt x="152" y="32"/>
                      </a:lnTo>
                      <a:lnTo>
                        <a:pt x="159" y="26"/>
                      </a:lnTo>
                      <a:lnTo>
                        <a:pt x="167" y="21"/>
                      </a:lnTo>
                      <a:lnTo>
                        <a:pt x="164" y="17"/>
                      </a:lnTo>
                      <a:lnTo>
                        <a:pt x="161" y="12"/>
                      </a:lnTo>
                      <a:lnTo>
                        <a:pt x="161" y="6"/>
                      </a:lnTo>
                      <a:lnTo>
                        <a:pt x="161" y="6"/>
                      </a:lnTo>
                      <a:lnTo>
                        <a:pt x="163" y="3"/>
                      </a:lnTo>
                      <a:lnTo>
                        <a:pt x="164" y="2"/>
                      </a:lnTo>
                      <a:lnTo>
                        <a:pt x="167" y="1"/>
                      </a:lnTo>
                      <a:lnTo>
                        <a:pt x="168" y="1"/>
                      </a:lnTo>
                      <a:lnTo>
                        <a:pt x="170"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noEditPoints="1"/>
                </p:cNvSpPr>
                <p:nvPr/>
              </p:nvSpPr>
              <p:spPr bwMode="auto">
                <a:xfrm>
                  <a:off x="5068499" y="3353181"/>
                  <a:ext cx="120013" cy="140587"/>
                </a:xfrm>
                <a:custGeom>
                  <a:avLst/>
                  <a:gdLst/>
                  <a:ahLst/>
                  <a:cxnLst>
                    <a:cxn ang="0">
                      <a:pos x="17" y="4"/>
                    </a:cxn>
                    <a:cxn ang="0">
                      <a:pos x="12" y="9"/>
                    </a:cxn>
                    <a:cxn ang="0">
                      <a:pos x="10" y="12"/>
                    </a:cxn>
                    <a:cxn ang="0">
                      <a:pos x="7" y="18"/>
                    </a:cxn>
                    <a:cxn ang="0">
                      <a:pos x="7" y="22"/>
                    </a:cxn>
                    <a:cxn ang="0">
                      <a:pos x="6" y="27"/>
                    </a:cxn>
                    <a:cxn ang="0">
                      <a:pos x="7" y="34"/>
                    </a:cxn>
                    <a:cxn ang="0">
                      <a:pos x="12" y="37"/>
                    </a:cxn>
                    <a:cxn ang="0">
                      <a:pos x="18" y="37"/>
                    </a:cxn>
                    <a:cxn ang="0">
                      <a:pos x="20" y="34"/>
                    </a:cxn>
                    <a:cxn ang="0">
                      <a:pos x="25" y="28"/>
                    </a:cxn>
                    <a:cxn ang="0">
                      <a:pos x="27" y="23"/>
                    </a:cxn>
                    <a:cxn ang="0">
                      <a:pos x="28" y="19"/>
                    </a:cxn>
                    <a:cxn ang="0">
                      <a:pos x="28" y="8"/>
                    </a:cxn>
                    <a:cxn ang="0">
                      <a:pos x="25" y="3"/>
                    </a:cxn>
                    <a:cxn ang="0">
                      <a:pos x="20" y="3"/>
                    </a:cxn>
                    <a:cxn ang="0">
                      <a:pos x="25" y="0"/>
                    </a:cxn>
                    <a:cxn ang="0">
                      <a:pos x="31" y="2"/>
                    </a:cxn>
                    <a:cxn ang="0">
                      <a:pos x="33" y="4"/>
                    </a:cxn>
                    <a:cxn ang="0">
                      <a:pos x="35" y="9"/>
                    </a:cxn>
                    <a:cxn ang="0">
                      <a:pos x="34" y="18"/>
                    </a:cxn>
                    <a:cxn ang="0">
                      <a:pos x="33" y="25"/>
                    </a:cxn>
                    <a:cxn ang="0">
                      <a:pos x="31" y="28"/>
                    </a:cxn>
                    <a:cxn ang="0">
                      <a:pos x="29" y="33"/>
                    </a:cxn>
                    <a:cxn ang="0">
                      <a:pos x="24" y="37"/>
                    </a:cxn>
                    <a:cxn ang="0">
                      <a:pos x="16" y="41"/>
                    </a:cxn>
                    <a:cxn ang="0">
                      <a:pos x="4" y="39"/>
                    </a:cxn>
                    <a:cxn ang="0">
                      <a:pos x="2" y="37"/>
                    </a:cxn>
                    <a:cxn ang="0">
                      <a:pos x="1" y="33"/>
                    </a:cxn>
                    <a:cxn ang="0">
                      <a:pos x="0" y="22"/>
                    </a:cxn>
                    <a:cxn ang="0">
                      <a:pos x="4" y="12"/>
                    </a:cxn>
                    <a:cxn ang="0">
                      <a:pos x="7" y="6"/>
                    </a:cxn>
                    <a:cxn ang="0">
                      <a:pos x="11" y="3"/>
                    </a:cxn>
                    <a:cxn ang="0">
                      <a:pos x="15" y="1"/>
                    </a:cxn>
                  </a:cxnLst>
                  <a:rect l="0" t="0" r="r" b="b"/>
                  <a:pathLst>
                    <a:path w="35" h="41">
                      <a:moveTo>
                        <a:pt x="20" y="3"/>
                      </a:moveTo>
                      <a:lnTo>
                        <a:pt x="17" y="4"/>
                      </a:lnTo>
                      <a:lnTo>
                        <a:pt x="12" y="7"/>
                      </a:lnTo>
                      <a:lnTo>
                        <a:pt x="12" y="9"/>
                      </a:lnTo>
                      <a:lnTo>
                        <a:pt x="10" y="11"/>
                      </a:lnTo>
                      <a:lnTo>
                        <a:pt x="10" y="12"/>
                      </a:lnTo>
                      <a:lnTo>
                        <a:pt x="9" y="15"/>
                      </a:lnTo>
                      <a:lnTo>
                        <a:pt x="7" y="18"/>
                      </a:lnTo>
                      <a:lnTo>
                        <a:pt x="7" y="20"/>
                      </a:lnTo>
                      <a:lnTo>
                        <a:pt x="7" y="22"/>
                      </a:lnTo>
                      <a:lnTo>
                        <a:pt x="7" y="26"/>
                      </a:lnTo>
                      <a:lnTo>
                        <a:pt x="6" y="27"/>
                      </a:lnTo>
                      <a:lnTo>
                        <a:pt x="6" y="31"/>
                      </a:lnTo>
                      <a:lnTo>
                        <a:pt x="7" y="34"/>
                      </a:lnTo>
                      <a:lnTo>
                        <a:pt x="9" y="36"/>
                      </a:lnTo>
                      <a:lnTo>
                        <a:pt x="12" y="37"/>
                      </a:lnTo>
                      <a:lnTo>
                        <a:pt x="16" y="37"/>
                      </a:lnTo>
                      <a:lnTo>
                        <a:pt x="18" y="37"/>
                      </a:lnTo>
                      <a:lnTo>
                        <a:pt x="20" y="36"/>
                      </a:lnTo>
                      <a:lnTo>
                        <a:pt x="20" y="34"/>
                      </a:lnTo>
                      <a:lnTo>
                        <a:pt x="22" y="33"/>
                      </a:lnTo>
                      <a:lnTo>
                        <a:pt x="25" y="28"/>
                      </a:lnTo>
                      <a:lnTo>
                        <a:pt x="26" y="26"/>
                      </a:lnTo>
                      <a:lnTo>
                        <a:pt x="27" y="23"/>
                      </a:lnTo>
                      <a:lnTo>
                        <a:pt x="28" y="21"/>
                      </a:lnTo>
                      <a:lnTo>
                        <a:pt x="28" y="19"/>
                      </a:lnTo>
                      <a:lnTo>
                        <a:pt x="28" y="17"/>
                      </a:lnTo>
                      <a:lnTo>
                        <a:pt x="28" y="8"/>
                      </a:lnTo>
                      <a:lnTo>
                        <a:pt x="27" y="5"/>
                      </a:lnTo>
                      <a:lnTo>
                        <a:pt x="25" y="3"/>
                      </a:lnTo>
                      <a:lnTo>
                        <a:pt x="24" y="3"/>
                      </a:lnTo>
                      <a:lnTo>
                        <a:pt x="20" y="3"/>
                      </a:lnTo>
                      <a:close/>
                      <a:moveTo>
                        <a:pt x="18" y="0"/>
                      </a:moveTo>
                      <a:lnTo>
                        <a:pt x="25" y="0"/>
                      </a:lnTo>
                      <a:lnTo>
                        <a:pt x="28" y="1"/>
                      </a:lnTo>
                      <a:lnTo>
                        <a:pt x="31" y="2"/>
                      </a:lnTo>
                      <a:lnTo>
                        <a:pt x="31" y="3"/>
                      </a:lnTo>
                      <a:lnTo>
                        <a:pt x="33" y="4"/>
                      </a:lnTo>
                      <a:lnTo>
                        <a:pt x="34" y="7"/>
                      </a:lnTo>
                      <a:lnTo>
                        <a:pt x="35" y="9"/>
                      </a:lnTo>
                      <a:lnTo>
                        <a:pt x="35" y="17"/>
                      </a:lnTo>
                      <a:lnTo>
                        <a:pt x="34" y="18"/>
                      </a:lnTo>
                      <a:lnTo>
                        <a:pt x="33" y="22"/>
                      </a:lnTo>
                      <a:lnTo>
                        <a:pt x="33" y="25"/>
                      </a:lnTo>
                      <a:lnTo>
                        <a:pt x="32" y="27"/>
                      </a:lnTo>
                      <a:lnTo>
                        <a:pt x="31" y="28"/>
                      </a:lnTo>
                      <a:lnTo>
                        <a:pt x="30" y="31"/>
                      </a:lnTo>
                      <a:lnTo>
                        <a:pt x="29" y="33"/>
                      </a:lnTo>
                      <a:lnTo>
                        <a:pt x="26" y="36"/>
                      </a:lnTo>
                      <a:lnTo>
                        <a:pt x="24" y="37"/>
                      </a:lnTo>
                      <a:lnTo>
                        <a:pt x="23" y="39"/>
                      </a:lnTo>
                      <a:lnTo>
                        <a:pt x="16" y="41"/>
                      </a:lnTo>
                      <a:lnTo>
                        <a:pt x="9" y="41"/>
                      </a:lnTo>
                      <a:lnTo>
                        <a:pt x="4" y="39"/>
                      </a:lnTo>
                      <a:lnTo>
                        <a:pt x="4" y="37"/>
                      </a:lnTo>
                      <a:lnTo>
                        <a:pt x="2" y="37"/>
                      </a:lnTo>
                      <a:lnTo>
                        <a:pt x="2" y="35"/>
                      </a:lnTo>
                      <a:lnTo>
                        <a:pt x="1" y="33"/>
                      </a:lnTo>
                      <a:lnTo>
                        <a:pt x="0" y="31"/>
                      </a:lnTo>
                      <a:lnTo>
                        <a:pt x="0" y="22"/>
                      </a:lnTo>
                      <a:lnTo>
                        <a:pt x="2" y="15"/>
                      </a:lnTo>
                      <a:lnTo>
                        <a:pt x="4" y="12"/>
                      </a:lnTo>
                      <a:lnTo>
                        <a:pt x="4" y="9"/>
                      </a:lnTo>
                      <a:lnTo>
                        <a:pt x="7" y="6"/>
                      </a:lnTo>
                      <a:lnTo>
                        <a:pt x="9" y="4"/>
                      </a:lnTo>
                      <a:lnTo>
                        <a:pt x="11" y="3"/>
                      </a:lnTo>
                      <a:lnTo>
                        <a:pt x="12" y="2"/>
                      </a:lnTo>
                      <a:lnTo>
                        <a:pt x="15" y="1"/>
                      </a:lnTo>
                      <a:lnTo>
                        <a:pt x="18"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5226231" y="3202308"/>
                  <a:ext cx="233168" cy="277745"/>
                </a:xfrm>
                <a:custGeom>
                  <a:avLst/>
                  <a:gdLst/>
                  <a:ahLst/>
                  <a:cxnLst>
                    <a:cxn ang="0">
                      <a:pos x="67" y="0"/>
                    </a:cxn>
                    <a:cxn ang="0">
                      <a:pos x="68" y="4"/>
                    </a:cxn>
                    <a:cxn ang="0">
                      <a:pos x="60" y="9"/>
                    </a:cxn>
                    <a:cxn ang="0">
                      <a:pos x="54" y="17"/>
                    </a:cxn>
                    <a:cxn ang="0">
                      <a:pos x="50" y="28"/>
                    </a:cxn>
                    <a:cxn ang="0">
                      <a:pos x="49" y="41"/>
                    </a:cxn>
                    <a:cxn ang="0">
                      <a:pos x="50" y="54"/>
                    </a:cxn>
                    <a:cxn ang="0">
                      <a:pos x="54" y="65"/>
                    </a:cxn>
                    <a:cxn ang="0">
                      <a:pos x="58" y="71"/>
                    </a:cxn>
                    <a:cxn ang="0">
                      <a:pos x="63" y="75"/>
                    </a:cxn>
                    <a:cxn ang="0">
                      <a:pos x="68" y="78"/>
                    </a:cxn>
                    <a:cxn ang="0">
                      <a:pos x="67" y="81"/>
                    </a:cxn>
                    <a:cxn ang="0">
                      <a:pos x="60" y="78"/>
                    </a:cxn>
                    <a:cxn ang="0">
                      <a:pos x="53" y="74"/>
                    </a:cxn>
                    <a:cxn ang="0">
                      <a:pos x="48" y="67"/>
                    </a:cxn>
                    <a:cxn ang="0">
                      <a:pos x="43" y="56"/>
                    </a:cxn>
                    <a:cxn ang="0">
                      <a:pos x="42" y="41"/>
                    </a:cxn>
                    <a:cxn ang="0">
                      <a:pos x="42" y="31"/>
                    </a:cxn>
                    <a:cxn ang="0">
                      <a:pos x="45" y="22"/>
                    </a:cxn>
                    <a:cxn ang="0">
                      <a:pos x="48" y="15"/>
                    </a:cxn>
                    <a:cxn ang="0">
                      <a:pos x="53" y="8"/>
                    </a:cxn>
                    <a:cxn ang="0">
                      <a:pos x="60" y="3"/>
                    </a:cxn>
                    <a:cxn ang="0">
                      <a:pos x="67" y="0"/>
                    </a:cxn>
                    <a:cxn ang="0">
                      <a:pos x="1" y="0"/>
                    </a:cxn>
                    <a:cxn ang="0">
                      <a:pos x="8" y="3"/>
                    </a:cxn>
                    <a:cxn ang="0">
                      <a:pos x="15" y="8"/>
                    </a:cxn>
                    <a:cxn ang="0">
                      <a:pos x="20" y="15"/>
                    </a:cxn>
                    <a:cxn ang="0">
                      <a:pos x="24" y="22"/>
                    </a:cxn>
                    <a:cxn ang="0">
                      <a:pos x="26" y="31"/>
                    </a:cxn>
                    <a:cxn ang="0">
                      <a:pos x="26" y="41"/>
                    </a:cxn>
                    <a:cxn ang="0">
                      <a:pos x="25" y="56"/>
                    </a:cxn>
                    <a:cxn ang="0">
                      <a:pos x="20" y="67"/>
                    </a:cxn>
                    <a:cxn ang="0">
                      <a:pos x="15" y="74"/>
                    </a:cxn>
                    <a:cxn ang="0">
                      <a:pos x="8" y="78"/>
                    </a:cxn>
                    <a:cxn ang="0">
                      <a:pos x="1" y="81"/>
                    </a:cxn>
                    <a:cxn ang="0">
                      <a:pos x="0" y="78"/>
                    </a:cxn>
                    <a:cxn ang="0">
                      <a:pos x="6" y="75"/>
                    </a:cxn>
                    <a:cxn ang="0">
                      <a:pos x="11" y="71"/>
                    </a:cxn>
                    <a:cxn ang="0">
                      <a:pos x="15" y="65"/>
                    </a:cxn>
                    <a:cxn ang="0">
                      <a:pos x="19" y="54"/>
                    </a:cxn>
                    <a:cxn ang="0">
                      <a:pos x="19" y="41"/>
                    </a:cxn>
                    <a:cxn ang="0">
                      <a:pos x="19" y="28"/>
                    </a:cxn>
                    <a:cxn ang="0">
                      <a:pos x="15" y="17"/>
                    </a:cxn>
                    <a:cxn ang="0">
                      <a:pos x="11" y="11"/>
                    </a:cxn>
                    <a:cxn ang="0">
                      <a:pos x="6" y="7"/>
                    </a:cxn>
                    <a:cxn ang="0">
                      <a:pos x="0" y="4"/>
                    </a:cxn>
                    <a:cxn ang="0">
                      <a:pos x="1" y="0"/>
                    </a:cxn>
                  </a:cxnLst>
                  <a:rect l="0" t="0" r="r" b="b"/>
                  <a:pathLst>
                    <a:path w="68" h="81">
                      <a:moveTo>
                        <a:pt x="67" y="0"/>
                      </a:moveTo>
                      <a:lnTo>
                        <a:pt x="68" y="4"/>
                      </a:lnTo>
                      <a:lnTo>
                        <a:pt x="60" y="9"/>
                      </a:lnTo>
                      <a:lnTo>
                        <a:pt x="54" y="17"/>
                      </a:lnTo>
                      <a:lnTo>
                        <a:pt x="50" y="28"/>
                      </a:lnTo>
                      <a:lnTo>
                        <a:pt x="49" y="41"/>
                      </a:lnTo>
                      <a:lnTo>
                        <a:pt x="50" y="54"/>
                      </a:lnTo>
                      <a:lnTo>
                        <a:pt x="54" y="65"/>
                      </a:lnTo>
                      <a:lnTo>
                        <a:pt x="58" y="71"/>
                      </a:lnTo>
                      <a:lnTo>
                        <a:pt x="63" y="75"/>
                      </a:lnTo>
                      <a:lnTo>
                        <a:pt x="68" y="78"/>
                      </a:lnTo>
                      <a:lnTo>
                        <a:pt x="67" y="81"/>
                      </a:lnTo>
                      <a:lnTo>
                        <a:pt x="60" y="78"/>
                      </a:lnTo>
                      <a:lnTo>
                        <a:pt x="53" y="74"/>
                      </a:lnTo>
                      <a:lnTo>
                        <a:pt x="48" y="67"/>
                      </a:lnTo>
                      <a:lnTo>
                        <a:pt x="43" y="56"/>
                      </a:lnTo>
                      <a:lnTo>
                        <a:pt x="42" y="41"/>
                      </a:lnTo>
                      <a:lnTo>
                        <a:pt x="42" y="31"/>
                      </a:lnTo>
                      <a:lnTo>
                        <a:pt x="45" y="22"/>
                      </a:lnTo>
                      <a:lnTo>
                        <a:pt x="48" y="15"/>
                      </a:lnTo>
                      <a:lnTo>
                        <a:pt x="53" y="8"/>
                      </a:lnTo>
                      <a:lnTo>
                        <a:pt x="60" y="3"/>
                      </a:lnTo>
                      <a:lnTo>
                        <a:pt x="67" y="0"/>
                      </a:lnTo>
                      <a:close/>
                      <a:moveTo>
                        <a:pt x="1" y="0"/>
                      </a:moveTo>
                      <a:lnTo>
                        <a:pt x="8" y="3"/>
                      </a:lnTo>
                      <a:lnTo>
                        <a:pt x="15" y="8"/>
                      </a:lnTo>
                      <a:lnTo>
                        <a:pt x="20" y="15"/>
                      </a:lnTo>
                      <a:lnTo>
                        <a:pt x="24" y="22"/>
                      </a:lnTo>
                      <a:lnTo>
                        <a:pt x="26" y="31"/>
                      </a:lnTo>
                      <a:lnTo>
                        <a:pt x="26" y="41"/>
                      </a:lnTo>
                      <a:lnTo>
                        <a:pt x="25" y="56"/>
                      </a:lnTo>
                      <a:lnTo>
                        <a:pt x="20" y="67"/>
                      </a:lnTo>
                      <a:lnTo>
                        <a:pt x="15" y="74"/>
                      </a:lnTo>
                      <a:lnTo>
                        <a:pt x="8" y="78"/>
                      </a:lnTo>
                      <a:lnTo>
                        <a:pt x="1" y="81"/>
                      </a:lnTo>
                      <a:lnTo>
                        <a:pt x="0" y="78"/>
                      </a:lnTo>
                      <a:lnTo>
                        <a:pt x="6" y="75"/>
                      </a:lnTo>
                      <a:lnTo>
                        <a:pt x="11" y="71"/>
                      </a:lnTo>
                      <a:lnTo>
                        <a:pt x="15" y="65"/>
                      </a:lnTo>
                      <a:lnTo>
                        <a:pt x="19" y="54"/>
                      </a:lnTo>
                      <a:lnTo>
                        <a:pt x="19" y="41"/>
                      </a:lnTo>
                      <a:lnTo>
                        <a:pt x="19" y="28"/>
                      </a:lnTo>
                      <a:lnTo>
                        <a:pt x="15" y="17"/>
                      </a:lnTo>
                      <a:lnTo>
                        <a:pt x="11" y="11"/>
                      </a:lnTo>
                      <a:lnTo>
                        <a:pt x="6" y="7"/>
                      </a:lnTo>
                      <a:lnTo>
                        <a:pt x="0" y="4"/>
                      </a:lnTo>
                      <a:lnTo>
                        <a:pt x="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490260" y="3219452"/>
                  <a:ext cx="648071" cy="212595"/>
                </a:xfrm>
                <a:custGeom>
                  <a:avLst/>
                  <a:gdLst/>
                  <a:ahLst/>
                  <a:cxnLst>
                    <a:cxn ang="0">
                      <a:pos x="118" y="34"/>
                    </a:cxn>
                    <a:cxn ang="0">
                      <a:pos x="66" y="39"/>
                    </a:cxn>
                    <a:cxn ang="0">
                      <a:pos x="169" y="24"/>
                    </a:cxn>
                    <a:cxn ang="0">
                      <a:pos x="163" y="28"/>
                    </a:cxn>
                    <a:cxn ang="0">
                      <a:pos x="156" y="41"/>
                    </a:cxn>
                    <a:cxn ang="0">
                      <a:pos x="155" y="51"/>
                    </a:cxn>
                    <a:cxn ang="0">
                      <a:pos x="159" y="57"/>
                    </a:cxn>
                    <a:cxn ang="0">
                      <a:pos x="166" y="59"/>
                    </a:cxn>
                    <a:cxn ang="0">
                      <a:pos x="171" y="55"/>
                    </a:cxn>
                    <a:cxn ang="0">
                      <a:pos x="173" y="52"/>
                    </a:cxn>
                    <a:cxn ang="0">
                      <a:pos x="175" y="41"/>
                    </a:cxn>
                    <a:cxn ang="0">
                      <a:pos x="175" y="34"/>
                    </a:cxn>
                    <a:cxn ang="0">
                      <a:pos x="171" y="26"/>
                    </a:cxn>
                    <a:cxn ang="0">
                      <a:pos x="20" y="2"/>
                    </a:cxn>
                    <a:cxn ang="0">
                      <a:pos x="22" y="7"/>
                    </a:cxn>
                    <a:cxn ang="0">
                      <a:pos x="23" y="54"/>
                    </a:cxn>
                    <a:cxn ang="0">
                      <a:pos x="23" y="56"/>
                    </a:cxn>
                    <a:cxn ang="0">
                      <a:pos x="25" y="57"/>
                    </a:cxn>
                    <a:cxn ang="0">
                      <a:pos x="28" y="58"/>
                    </a:cxn>
                    <a:cxn ang="0">
                      <a:pos x="33" y="61"/>
                    </a:cxn>
                    <a:cxn ang="0">
                      <a:pos x="3" y="58"/>
                    </a:cxn>
                    <a:cxn ang="0">
                      <a:pos x="10" y="57"/>
                    </a:cxn>
                    <a:cxn ang="0">
                      <a:pos x="12" y="56"/>
                    </a:cxn>
                    <a:cxn ang="0">
                      <a:pos x="14" y="54"/>
                    </a:cxn>
                    <a:cxn ang="0">
                      <a:pos x="15" y="13"/>
                    </a:cxn>
                    <a:cxn ang="0">
                      <a:pos x="13" y="12"/>
                    </a:cxn>
                    <a:cxn ang="0">
                      <a:pos x="10" y="13"/>
                    </a:cxn>
                    <a:cxn ang="0">
                      <a:pos x="2" y="17"/>
                    </a:cxn>
                    <a:cxn ang="0">
                      <a:pos x="20" y="2"/>
                    </a:cxn>
                    <a:cxn ang="0">
                      <a:pos x="176" y="0"/>
                    </a:cxn>
                    <a:cxn ang="0">
                      <a:pos x="181" y="1"/>
                    </a:cxn>
                    <a:cxn ang="0">
                      <a:pos x="186" y="3"/>
                    </a:cxn>
                    <a:cxn ang="0">
                      <a:pos x="188" y="12"/>
                    </a:cxn>
                    <a:cxn ang="0">
                      <a:pos x="183" y="9"/>
                    </a:cxn>
                    <a:cxn ang="0">
                      <a:pos x="180" y="6"/>
                    </a:cxn>
                    <a:cxn ang="0">
                      <a:pos x="173" y="3"/>
                    </a:cxn>
                    <a:cxn ang="0">
                      <a:pos x="169" y="5"/>
                    </a:cxn>
                    <a:cxn ang="0">
                      <a:pos x="167" y="7"/>
                    </a:cxn>
                    <a:cxn ang="0">
                      <a:pos x="167" y="9"/>
                    </a:cxn>
                    <a:cxn ang="0">
                      <a:pos x="169" y="12"/>
                    </a:cxn>
                    <a:cxn ang="0">
                      <a:pos x="170" y="16"/>
                    </a:cxn>
                    <a:cxn ang="0">
                      <a:pos x="172" y="18"/>
                    </a:cxn>
                    <a:cxn ang="0">
                      <a:pos x="177" y="23"/>
                    </a:cxn>
                    <a:cxn ang="0">
                      <a:pos x="182" y="31"/>
                    </a:cxn>
                    <a:cxn ang="0">
                      <a:pos x="183" y="36"/>
                    </a:cxn>
                    <a:cxn ang="0">
                      <a:pos x="183" y="43"/>
                    </a:cxn>
                    <a:cxn ang="0">
                      <a:pos x="181" y="48"/>
                    </a:cxn>
                    <a:cxn ang="0">
                      <a:pos x="177" y="56"/>
                    </a:cxn>
                    <a:cxn ang="0">
                      <a:pos x="174" y="59"/>
                    </a:cxn>
                    <a:cxn ang="0">
                      <a:pos x="159" y="62"/>
                    </a:cxn>
                    <a:cxn ang="0">
                      <a:pos x="154" y="60"/>
                    </a:cxn>
                    <a:cxn ang="0">
                      <a:pos x="151" y="58"/>
                    </a:cxn>
                    <a:cxn ang="0">
                      <a:pos x="149" y="55"/>
                    </a:cxn>
                    <a:cxn ang="0">
                      <a:pos x="148" y="48"/>
                    </a:cxn>
                    <a:cxn ang="0">
                      <a:pos x="152" y="32"/>
                    </a:cxn>
                    <a:cxn ang="0">
                      <a:pos x="167" y="21"/>
                    </a:cxn>
                    <a:cxn ang="0">
                      <a:pos x="162" y="15"/>
                    </a:cxn>
                    <a:cxn ang="0">
                      <a:pos x="161" y="11"/>
                    </a:cxn>
                    <a:cxn ang="0">
                      <a:pos x="162" y="6"/>
                    </a:cxn>
                    <a:cxn ang="0">
                      <a:pos x="164" y="2"/>
                    </a:cxn>
                    <a:cxn ang="0">
                      <a:pos x="170" y="1"/>
                    </a:cxn>
                  </a:cxnLst>
                  <a:rect l="0" t="0" r="r" b="b"/>
                  <a:pathLst>
                    <a:path w="189" h="62">
                      <a:moveTo>
                        <a:pt x="66" y="34"/>
                      </a:moveTo>
                      <a:lnTo>
                        <a:pt x="118" y="34"/>
                      </a:lnTo>
                      <a:lnTo>
                        <a:pt x="118" y="39"/>
                      </a:lnTo>
                      <a:lnTo>
                        <a:pt x="66" y="39"/>
                      </a:lnTo>
                      <a:lnTo>
                        <a:pt x="66" y="34"/>
                      </a:lnTo>
                      <a:close/>
                      <a:moveTo>
                        <a:pt x="169" y="24"/>
                      </a:moveTo>
                      <a:lnTo>
                        <a:pt x="166" y="26"/>
                      </a:lnTo>
                      <a:lnTo>
                        <a:pt x="163" y="28"/>
                      </a:lnTo>
                      <a:lnTo>
                        <a:pt x="159" y="34"/>
                      </a:lnTo>
                      <a:lnTo>
                        <a:pt x="156" y="41"/>
                      </a:lnTo>
                      <a:lnTo>
                        <a:pt x="155" y="48"/>
                      </a:lnTo>
                      <a:lnTo>
                        <a:pt x="155" y="51"/>
                      </a:lnTo>
                      <a:lnTo>
                        <a:pt x="156" y="54"/>
                      </a:lnTo>
                      <a:lnTo>
                        <a:pt x="159" y="57"/>
                      </a:lnTo>
                      <a:lnTo>
                        <a:pt x="161" y="59"/>
                      </a:lnTo>
                      <a:lnTo>
                        <a:pt x="166" y="59"/>
                      </a:lnTo>
                      <a:lnTo>
                        <a:pt x="168" y="58"/>
                      </a:lnTo>
                      <a:lnTo>
                        <a:pt x="171" y="55"/>
                      </a:lnTo>
                      <a:lnTo>
                        <a:pt x="172" y="54"/>
                      </a:lnTo>
                      <a:lnTo>
                        <a:pt x="173" y="52"/>
                      </a:lnTo>
                      <a:lnTo>
                        <a:pt x="174" y="50"/>
                      </a:lnTo>
                      <a:lnTo>
                        <a:pt x="175" y="41"/>
                      </a:lnTo>
                      <a:lnTo>
                        <a:pt x="175" y="37"/>
                      </a:lnTo>
                      <a:lnTo>
                        <a:pt x="175" y="34"/>
                      </a:lnTo>
                      <a:lnTo>
                        <a:pt x="172" y="28"/>
                      </a:lnTo>
                      <a:lnTo>
                        <a:pt x="171" y="26"/>
                      </a:lnTo>
                      <a:lnTo>
                        <a:pt x="169" y="24"/>
                      </a:lnTo>
                      <a:close/>
                      <a:moveTo>
                        <a:pt x="20" y="2"/>
                      </a:moveTo>
                      <a:lnTo>
                        <a:pt x="23" y="2"/>
                      </a:lnTo>
                      <a:lnTo>
                        <a:pt x="22" y="7"/>
                      </a:lnTo>
                      <a:lnTo>
                        <a:pt x="22" y="53"/>
                      </a:lnTo>
                      <a:lnTo>
                        <a:pt x="23" y="54"/>
                      </a:lnTo>
                      <a:lnTo>
                        <a:pt x="23" y="55"/>
                      </a:lnTo>
                      <a:lnTo>
                        <a:pt x="23" y="56"/>
                      </a:lnTo>
                      <a:lnTo>
                        <a:pt x="25" y="56"/>
                      </a:lnTo>
                      <a:lnTo>
                        <a:pt x="25" y="57"/>
                      </a:lnTo>
                      <a:lnTo>
                        <a:pt x="27" y="57"/>
                      </a:lnTo>
                      <a:lnTo>
                        <a:pt x="28" y="58"/>
                      </a:lnTo>
                      <a:lnTo>
                        <a:pt x="33" y="58"/>
                      </a:lnTo>
                      <a:lnTo>
                        <a:pt x="33" y="61"/>
                      </a:lnTo>
                      <a:lnTo>
                        <a:pt x="3" y="61"/>
                      </a:lnTo>
                      <a:lnTo>
                        <a:pt x="3" y="58"/>
                      </a:lnTo>
                      <a:lnTo>
                        <a:pt x="8" y="58"/>
                      </a:lnTo>
                      <a:lnTo>
                        <a:pt x="10" y="57"/>
                      </a:lnTo>
                      <a:lnTo>
                        <a:pt x="11" y="57"/>
                      </a:lnTo>
                      <a:lnTo>
                        <a:pt x="12" y="56"/>
                      </a:lnTo>
                      <a:lnTo>
                        <a:pt x="13" y="56"/>
                      </a:lnTo>
                      <a:lnTo>
                        <a:pt x="14" y="54"/>
                      </a:lnTo>
                      <a:lnTo>
                        <a:pt x="15" y="54"/>
                      </a:lnTo>
                      <a:lnTo>
                        <a:pt x="15" y="13"/>
                      </a:lnTo>
                      <a:lnTo>
                        <a:pt x="14" y="13"/>
                      </a:lnTo>
                      <a:lnTo>
                        <a:pt x="13" y="12"/>
                      </a:lnTo>
                      <a:lnTo>
                        <a:pt x="10" y="12"/>
                      </a:lnTo>
                      <a:lnTo>
                        <a:pt x="10" y="13"/>
                      </a:lnTo>
                      <a:lnTo>
                        <a:pt x="7" y="15"/>
                      </a:lnTo>
                      <a:lnTo>
                        <a:pt x="2" y="17"/>
                      </a:lnTo>
                      <a:lnTo>
                        <a:pt x="0" y="14"/>
                      </a:lnTo>
                      <a:lnTo>
                        <a:pt x="20" y="2"/>
                      </a:lnTo>
                      <a:close/>
                      <a:moveTo>
                        <a:pt x="173" y="0"/>
                      </a:moveTo>
                      <a:lnTo>
                        <a:pt x="176" y="0"/>
                      </a:lnTo>
                      <a:lnTo>
                        <a:pt x="178" y="1"/>
                      </a:lnTo>
                      <a:lnTo>
                        <a:pt x="181" y="1"/>
                      </a:lnTo>
                      <a:lnTo>
                        <a:pt x="183" y="2"/>
                      </a:lnTo>
                      <a:lnTo>
                        <a:pt x="186" y="3"/>
                      </a:lnTo>
                      <a:lnTo>
                        <a:pt x="189" y="6"/>
                      </a:lnTo>
                      <a:lnTo>
                        <a:pt x="188" y="12"/>
                      </a:lnTo>
                      <a:lnTo>
                        <a:pt x="183" y="12"/>
                      </a:lnTo>
                      <a:lnTo>
                        <a:pt x="183" y="9"/>
                      </a:lnTo>
                      <a:lnTo>
                        <a:pt x="181" y="7"/>
                      </a:lnTo>
                      <a:lnTo>
                        <a:pt x="180" y="6"/>
                      </a:lnTo>
                      <a:lnTo>
                        <a:pt x="177" y="4"/>
                      </a:lnTo>
                      <a:lnTo>
                        <a:pt x="173" y="3"/>
                      </a:lnTo>
                      <a:lnTo>
                        <a:pt x="170" y="3"/>
                      </a:lnTo>
                      <a:lnTo>
                        <a:pt x="169" y="5"/>
                      </a:lnTo>
                      <a:lnTo>
                        <a:pt x="167" y="6"/>
                      </a:lnTo>
                      <a:lnTo>
                        <a:pt x="167" y="7"/>
                      </a:lnTo>
                      <a:lnTo>
                        <a:pt x="167" y="9"/>
                      </a:lnTo>
                      <a:lnTo>
                        <a:pt x="167" y="9"/>
                      </a:lnTo>
                      <a:lnTo>
                        <a:pt x="167" y="11"/>
                      </a:lnTo>
                      <a:lnTo>
                        <a:pt x="169" y="12"/>
                      </a:lnTo>
                      <a:lnTo>
                        <a:pt x="169" y="15"/>
                      </a:lnTo>
                      <a:lnTo>
                        <a:pt x="170" y="16"/>
                      </a:lnTo>
                      <a:lnTo>
                        <a:pt x="172" y="17"/>
                      </a:lnTo>
                      <a:lnTo>
                        <a:pt x="172" y="18"/>
                      </a:lnTo>
                      <a:lnTo>
                        <a:pt x="174" y="20"/>
                      </a:lnTo>
                      <a:lnTo>
                        <a:pt x="177" y="23"/>
                      </a:lnTo>
                      <a:lnTo>
                        <a:pt x="181" y="30"/>
                      </a:lnTo>
                      <a:lnTo>
                        <a:pt x="182" y="31"/>
                      </a:lnTo>
                      <a:lnTo>
                        <a:pt x="183" y="34"/>
                      </a:lnTo>
                      <a:lnTo>
                        <a:pt x="183" y="36"/>
                      </a:lnTo>
                      <a:lnTo>
                        <a:pt x="183" y="38"/>
                      </a:lnTo>
                      <a:lnTo>
                        <a:pt x="183" y="43"/>
                      </a:lnTo>
                      <a:lnTo>
                        <a:pt x="183" y="46"/>
                      </a:lnTo>
                      <a:lnTo>
                        <a:pt x="181" y="48"/>
                      </a:lnTo>
                      <a:lnTo>
                        <a:pt x="180" y="51"/>
                      </a:lnTo>
                      <a:lnTo>
                        <a:pt x="177" y="56"/>
                      </a:lnTo>
                      <a:lnTo>
                        <a:pt x="176" y="57"/>
                      </a:lnTo>
                      <a:lnTo>
                        <a:pt x="174" y="59"/>
                      </a:lnTo>
                      <a:lnTo>
                        <a:pt x="167" y="62"/>
                      </a:lnTo>
                      <a:lnTo>
                        <a:pt x="159" y="62"/>
                      </a:lnTo>
                      <a:lnTo>
                        <a:pt x="156" y="61"/>
                      </a:lnTo>
                      <a:lnTo>
                        <a:pt x="154" y="60"/>
                      </a:lnTo>
                      <a:lnTo>
                        <a:pt x="153" y="59"/>
                      </a:lnTo>
                      <a:lnTo>
                        <a:pt x="151" y="58"/>
                      </a:lnTo>
                      <a:lnTo>
                        <a:pt x="150" y="56"/>
                      </a:lnTo>
                      <a:lnTo>
                        <a:pt x="149" y="55"/>
                      </a:lnTo>
                      <a:lnTo>
                        <a:pt x="148" y="51"/>
                      </a:lnTo>
                      <a:lnTo>
                        <a:pt x="148" y="48"/>
                      </a:lnTo>
                      <a:lnTo>
                        <a:pt x="149" y="40"/>
                      </a:lnTo>
                      <a:lnTo>
                        <a:pt x="152" y="32"/>
                      </a:lnTo>
                      <a:lnTo>
                        <a:pt x="159" y="26"/>
                      </a:lnTo>
                      <a:lnTo>
                        <a:pt x="167" y="21"/>
                      </a:lnTo>
                      <a:lnTo>
                        <a:pt x="165" y="19"/>
                      </a:lnTo>
                      <a:lnTo>
                        <a:pt x="162" y="15"/>
                      </a:lnTo>
                      <a:lnTo>
                        <a:pt x="162" y="13"/>
                      </a:lnTo>
                      <a:lnTo>
                        <a:pt x="161" y="11"/>
                      </a:lnTo>
                      <a:lnTo>
                        <a:pt x="161" y="8"/>
                      </a:lnTo>
                      <a:lnTo>
                        <a:pt x="162" y="6"/>
                      </a:lnTo>
                      <a:lnTo>
                        <a:pt x="162" y="4"/>
                      </a:lnTo>
                      <a:lnTo>
                        <a:pt x="164" y="2"/>
                      </a:lnTo>
                      <a:lnTo>
                        <a:pt x="167" y="1"/>
                      </a:lnTo>
                      <a:lnTo>
                        <a:pt x="170" y="1"/>
                      </a:lnTo>
                      <a:lnTo>
                        <a:pt x="173"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138331" y="3353181"/>
                  <a:ext cx="68579" cy="137158"/>
                </a:xfrm>
                <a:custGeom>
                  <a:avLst/>
                  <a:gdLst/>
                  <a:ahLst/>
                  <a:cxnLst>
                    <a:cxn ang="0">
                      <a:pos x="7" y="0"/>
                    </a:cxn>
                    <a:cxn ang="0">
                      <a:pos x="20" y="0"/>
                    </a:cxn>
                    <a:cxn ang="0">
                      <a:pos x="20" y="2"/>
                    </a:cxn>
                    <a:cxn ang="0">
                      <a:pos x="18" y="2"/>
                    </a:cxn>
                    <a:cxn ang="0">
                      <a:pos x="18" y="3"/>
                    </a:cxn>
                    <a:cxn ang="0">
                      <a:pos x="17" y="3"/>
                    </a:cxn>
                    <a:cxn ang="0">
                      <a:pos x="17" y="3"/>
                    </a:cxn>
                    <a:cxn ang="0">
                      <a:pos x="17" y="4"/>
                    </a:cxn>
                    <a:cxn ang="0">
                      <a:pos x="17" y="6"/>
                    </a:cxn>
                    <a:cxn ang="0">
                      <a:pos x="16" y="6"/>
                    </a:cxn>
                    <a:cxn ang="0">
                      <a:pos x="16" y="8"/>
                    </a:cxn>
                    <a:cxn ang="0">
                      <a:pos x="15" y="9"/>
                    </a:cxn>
                    <a:cxn ang="0">
                      <a:pos x="11" y="31"/>
                    </a:cxn>
                    <a:cxn ang="0">
                      <a:pos x="10" y="33"/>
                    </a:cxn>
                    <a:cxn ang="0">
                      <a:pos x="10" y="37"/>
                    </a:cxn>
                    <a:cxn ang="0">
                      <a:pos x="11" y="38"/>
                    </a:cxn>
                    <a:cxn ang="0">
                      <a:pos x="13" y="38"/>
                    </a:cxn>
                    <a:cxn ang="0">
                      <a:pos x="13" y="40"/>
                    </a:cxn>
                    <a:cxn ang="0">
                      <a:pos x="0" y="40"/>
                    </a:cxn>
                    <a:cxn ang="0">
                      <a:pos x="0" y="38"/>
                    </a:cxn>
                    <a:cxn ang="0">
                      <a:pos x="2" y="38"/>
                    </a:cxn>
                    <a:cxn ang="0">
                      <a:pos x="2" y="37"/>
                    </a:cxn>
                    <a:cxn ang="0">
                      <a:pos x="3" y="37"/>
                    </a:cxn>
                    <a:cxn ang="0">
                      <a:pos x="4" y="37"/>
                    </a:cxn>
                    <a:cxn ang="0">
                      <a:pos x="4" y="34"/>
                    </a:cxn>
                    <a:cxn ang="0">
                      <a:pos x="4" y="33"/>
                    </a:cxn>
                    <a:cxn ang="0">
                      <a:pos x="4" y="31"/>
                    </a:cxn>
                    <a:cxn ang="0">
                      <a:pos x="9" y="9"/>
                    </a:cxn>
                    <a:cxn ang="0">
                      <a:pos x="10" y="8"/>
                    </a:cxn>
                    <a:cxn ang="0">
                      <a:pos x="10" y="3"/>
                    </a:cxn>
                    <a:cxn ang="0">
                      <a:pos x="9" y="3"/>
                    </a:cxn>
                    <a:cxn ang="0">
                      <a:pos x="9" y="2"/>
                    </a:cxn>
                    <a:cxn ang="0">
                      <a:pos x="7" y="2"/>
                    </a:cxn>
                    <a:cxn ang="0">
                      <a:pos x="7" y="0"/>
                    </a:cxn>
                  </a:cxnLst>
                  <a:rect l="0" t="0" r="r" b="b"/>
                  <a:pathLst>
                    <a:path w="20" h="40">
                      <a:moveTo>
                        <a:pt x="7" y="0"/>
                      </a:moveTo>
                      <a:lnTo>
                        <a:pt x="20" y="0"/>
                      </a:lnTo>
                      <a:lnTo>
                        <a:pt x="20" y="2"/>
                      </a:lnTo>
                      <a:lnTo>
                        <a:pt x="18" y="2"/>
                      </a:lnTo>
                      <a:lnTo>
                        <a:pt x="18" y="3"/>
                      </a:lnTo>
                      <a:lnTo>
                        <a:pt x="17" y="3"/>
                      </a:lnTo>
                      <a:lnTo>
                        <a:pt x="17" y="3"/>
                      </a:lnTo>
                      <a:lnTo>
                        <a:pt x="17" y="4"/>
                      </a:lnTo>
                      <a:lnTo>
                        <a:pt x="17" y="6"/>
                      </a:lnTo>
                      <a:lnTo>
                        <a:pt x="16" y="6"/>
                      </a:lnTo>
                      <a:lnTo>
                        <a:pt x="16" y="8"/>
                      </a:lnTo>
                      <a:lnTo>
                        <a:pt x="15" y="9"/>
                      </a:lnTo>
                      <a:lnTo>
                        <a:pt x="11" y="31"/>
                      </a:lnTo>
                      <a:lnTo>
                        <a:pt x="10" y="33"/>
                      </a:lnTo>
                      <a:lnTo>
                        <a:pt x="10" y="37"/>
                      </a:lnTo>
                      <a:lnTo>
                        <a:pt x="11" y="38"/>
                      </a:lnTo>
                      <a:lnTo>
                        <a:pt x="13" y="38"/>
                      </a:lnTo>
                      <a:lnTo>
                        <a:pt x="13" y="40"/>
                      </a:lnTo>
                      <a:lnTo>
                        <a:pt x="0" y="40"/>
                      </a:lnTo>
                      <a:lnTo>
                        <a:pt x="0" y="38"/>
                      </a:lnTo>
                      <a:lnTo>
                        <a:pt x="2" y="38"/>
                      </a:lnTo>
                      <a:lnTo>
                        <a:pt x="2" y="37"/>
                      </a:lnTo>
                      <a:lnTo>
                        <a:pt x="3" y="37"/>
                      </a:lnTo>
                      <a:lnTo>
                        <a:pt x="4" y="37"/>
                      </a:lnTo>
                      <a:lnTo>
                        <a:pt x="4" y="34"/>
                      </a:lnTo>
                      <a:lnTo>
                        <a:pt x="4" y="33"/>
                      </a:lnTo>
                      <a:lnTo>
                        <a:pt x="4" y="31"/>
                      </a:lnTo>
                      <a:lnTo>
                        <a:pt x="9" y="9"/>
                      </a:lnTo>
                      <a:lnTo>
                        <a:pt x="10" y="8"/>
                      </a:lnTo>
                      <a:lnTo>
                        <a:pt x="10" y="3"/>
                      </a:lnTo>
                      <a:lnTo>
                        <a:pt x="9" y="3"/>
                      </a:lnTo>
                      <a:lnTo>
                        <a:pt x="9" y="2"/>
                      </a:lnTo>
                      <a:lnTo>
                        <a:pt x="7" y="2"/>
                      </a:lnTo>
                      <a:lnTo>
                        <a:pt x="7"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6241199" y="3202308"/>
                  <a:ext cx="89153" cy="277745"/>
                </a:xfrm>
                <a:custGeom>
                  <a:avLst/>
                  <a:gdLst/>
                  <a:ahLst/>
                  <a:cxnLst>
                    <a:cxn ang="0">
                      <a:pos x="0" y="0"/>
                    </a:cxn>
                    <a:cxn ang="0">
                      <a:pos x="8" y="3"/>
                    </a:cxn>
                    <a:cxn ang="0">
                      <a:pos x="14" y="8"/>
                    </a:cxn>
                    <a:cxn ang="0">
                      <a:pos x="19" y="15"/>
                    </a:cxn>
                    <a:cxn ang="0">
                      <a:pos x="23" y="22"/>
                    </a:cxn>
                    <a:cxn ang="0">
                      <a:pos x="25" y="31"/>
                    </a:cxn>
                    <a:cxn ang="0">
                      <a:pos x="26" y="41"/>
                    </a:cxn>
                    <a:cxn ang="0">
                      <a:pos x="24" y="56"/>
                    </a:cxn>
                    <a:cxn ang="0">
                      <a:pos x="19" y="67"/>
                    </a:cxn>
                    <a:cxn ang="0">
                      <a:pos x="14" y="74"/>
                    </a:cxn>
                    <a:cxn ang="0">
                      <a:pos x="8" y="78"/>
                    </a:cxn>
                    <a:cxn ang="0">
                      <a:pos x="0" y="81"/>
                    </a:cxn>
                    <a:cxn ang="0">
                      <a:pos x="0" y="78"/>
                    </a:cxn>
                    <a:cxn ang="0">
                      <a:pos x="5" y="75"/>
                    </a:cxn>
                    <a:cxn ang="0">
                      <a:pos x="11" y="71"/>
                    </a:cxn>
                    <a:cxn ang="0">
                      <a:pos x="14" y="65"/>
                    </a:cxn>
                    <a:cxn ang="0">
                      <a:pos x="18" y="54"/>
                    </a:cxn>
                    <a:cxn ang="0">
                      <a:pos x="19" y="41"/>
                    </a:cxn>
                    <a:cxn ang="0">
                      <a:pos x="18" y="28"/>
                    </a:cxn>
                    <a:cxn ang="0">
                      <a:pos x="14" y="17"/>
                    </a:cxn>
                    <a:cxn ang="0">
                      <a:pos x="8" y="9"/>
                    </a:cxn>
                    <a:cxn ang="0">
                      <a:pos x="0" y="4"/>
                    </a:cxn>
                    <a:cxn ang="0">
                      <a:pos x="0" y="0"/>
                    </a:cxn>
                  </a:cxnLst>
                  <a:rect l="0" t="0" r="r" b="b"/>
                  <a:pathLst>
                    <a:path w="26" h="81">
                      <a:moveTo>
                        <a:pt x="0" y="0"/>
                      </a:moveTo>
                      <a:lnTo>
                        <a:pt x="8" y="3"/>
                      </a:lnTo>
                      <a:lnTo>
                        <a:pt x="14" y="8"/>
                      </a:lnTo>
                      <a:lnTo>
                        <a:pt x="19" y="15"/>
                      </a:lnTo>
                      <a:lnTo>
                        <a:pt x="23" y="22"/>
                      </a:lnTo>
                      <a:lnTo>
                        <a:pt x="25" y="31"/>
                      </a:lnTo>
                      <a:lnTo>
                        <a:pt x="26" y="41"/>
                      </a:lnTo>
                      <a:lnTo>
                        <a:pt x="24" y="56"/>
                      </a:lnTo>
                      <a:lnTo>
                        <a:pt x="19" y="67"/>
                      </a:lnTo>
                      <a:lnTo>
                        <a:pt x="14" y="74"/>
                      </a:lnTo>
                      <a:lnTo>
                        <a:pt x="8" y="78"/>
                      </a:lnTo>
                      <a:lnTo>
                        <a:pt x="0" y="81"/>
                      </a:lnTo>
                      <a:lnTo>
                        <a:pt x="0" y="78"/>
                      </a:lnTo>
                      <a:lnTo>
                        <a:pt x="5" y="75"/>
                      </a:lnTo>
                      <a:lnTo>
                        <a:pt x="11" y="71"/>
                      </a:lnTo>
                      <a:lnTo>
                        <a:pt x="14" y="65"/>
                      </a:lnTo>
                      <a:lnTo>
                        <a:pt x="18" y="54"/>
                      </a:lnTo>
                      <a:lnTo>
                        <a:pt x="19" y="41"/>
                      </a:lnTo>
                      <a:lnTo>
                        <a:pt x="18" y="28"/>
                      </a:lnTo>
                      <a:lnTo>
                        <a:pt x="14" y="17"/>
                      </a:lnTo>
                      <a:lnTo>
                        <a:pt x="8" y="9"/>
                      </a:lnTo>
                      <a:lnTo>
                        <a:pt x="0" y="4"/>
                      </a:lnTo>
                      <a:lnTo>
                        <a:pt x="0"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6697249" y="2979426"/>
                  <a:ext cx="185163" cy="270887"/>
                </a:xfrm>
                <a:custGeom>
                  <a:avLst/>
                  <a:gdLst/>
                  <a:ahLst/>
                  <a:cxnLst>
                    <a:cxn ang="0">
                      <a:pos x="1" y="0"/>
                    </a:cxn>
                    <a:cxn ang="0">
                      <a:pos x="53" y="0"/>
                    </a:cxn>
                    <a:cxn ang="0">
                      <a:pos x="53" y="19"/>
                    </a:cxn>
                    <a:cxn ang="0">
                      <a:pos x="49" y="19"/>
                    </a:cxn>
                    <a:cxn ang="0">
                      <a:pos x="48" y="15"/>
                    </a:cxn>
                    <a:cxn ang="0">
                      <a:pos x="47" y="12"/>
                    </a:cxn>
                    <a:cxn ang="0">
                      <a:pos x="46" y="9"/>
                    </a:cxn>
                    <a:cxn ang="0">
                      <a:pos x="43" y="6"/>
                    </a:cxn>
                    <a:cxn ang="0">
                      <a:pos x="43" y="5"/>
                    </a:cxn>
                    <a:cxn ang="0">
                      <a:pos x="41" y="5"/>
                    </a:cxn>
                    <a:cxn ang="0">
                      <a:pos x="40" y="4"/>
                    </a:cxn>
                    <a:cxn ang="0">
                      <a:pos x="14" y="4"/>
                    </a:cxn>
                    <a:cxn ang="0">
                      <a:pos x="34" y="36"/>
                    </a:cxn>
                    <a:cxn ang="0">
                      <a:pos x="34" y="39"/>
                    </a:cxn>
                    <a:cxn ang="0">
                      <a:pos x="11" y="71"/>
                    </a:cxn>
                    <a:cxn ang="0">
                      <a:pos x="40" y="71"/>
                    </a:cxn>
                    <a:cxn ang="0">
                      <a:pos x="42" y="71"/>
                    </a:cxn>
                    <a:cxn ang="0">
                      <a:pos x="43" y="71"/>
                    </a:cxn>
                    <a:cxn ang="0">
                      <a:pos x="44" y="70"/>
                    </a:cxn>
                    <a:cxn ang="0">
                      <a:pos x="45" y="70"/>
                    </a:cxn>
                    <a:cxn ang="0">
                      <a:pos x="47" y="68"/>
                    </a:cxn>
                    <a:cxn ang="0">
                      <a:pos x="47" y="67"/>
                    </a:cxn>
                    <a:cxn ang="0">
                      <a:pos x="48" y="64"/>
                    </a:cxn>
                    <a:cxn ang="0">
                      <a:pos x="48" y="62"/>
                    </a:cxn>
                    <a:cxn ang="0">
                      <a:pos x="50" y="58"/>
                    </a:cxn>
                    <a:cxn ang="0">
                      <a:pos x="54" y="58"/>
                    </a:cxn>
                    <a:cxn ang="0">
                      <a:pos x="53" y="79"/>
                    </a:cxn>
                    <a:cxn ang="0">
                      <a:pos x="0" y="79"/>
                    </a:cxn>
                    <a:cxn ang="0">
                      <a:pos x="0" y="77"/>
                    </a:cxn>
                    <a:cxn ang="0">
                      <a:pos x="26" y="40"/>
                    </a:cxn>
                    <a:cxn ang="0">
                      <a:pos x="1" y="2"/>
                    </a:cxn>
                    <a:cxn ang="0">
                      <a:pos x="1" y="0"/>
                    </a:cxn>
                  </a:cxnLst>
                  <a:rect l="0" t="0" r="r" b="b"/>
                  <a:pathLst>
                    <a:path w="54" h="79">
                      <a:moveTo>
                        <a:pt x="1" y="0"/>
                      </a:moveTo>
                      <a:lnTo>
                        <a:pt x="53" y="0"/>
                      </a:lnTo>
                      <a:lnTo>
                        <a:pt x="53" y="19"/>
                      </a:lnTo>
                      <a:lnTo>
                        <a:pt x="49" y="19"/>
                      </a:lnTo>
                      <a:lnTo>
                        <a:pt x="48" y="15"/>
                      </a:lnTo>
                      <a:lnTo>
                        <a:pt x="47" y="12"/>
                      </a:lnTo>
                      <a:lnTo>
                        <a:pt x="46" y="9"/>
                      </a:lnTo>
                      <a:lnTo>
                        <a:pt x="43" y="6"/>
                      </a:lnTo>
                      <a:lnTo>
                        <a:pt x="43" y="5"/>
                      </a:lnTo>
                      <a:lnTo>
                        <a:pt x="41" y="5"/>
                      </a:lnTo>
                      <a:lnTo>
                        <a:pt x="40" y="4"/>
                      </a:lnTo>
                      <a:lnTo>
                        <a:pt x="14" y="4"/>
                      </a:lnTo>
                      <a:lnTo>
                        <a:pt x="34" y="36"/>
                      </a:lnTo>
                      <a:lnTo>
                        <a:pt x="34" y="39"/>
                      </a:lnTo>
                      <a:lnTo>
                        <a:pt x="11" y="71"/>
                      </a:lnTo>
                      <a:lnTo>
                        <a:pt x="40" y="71"/>
                      </a:lnTo>
                      <a:lnTo>
                        <a:pt x="42" y="71"/>
                      </a:lnTo>
                      <a:lnTo>
                        <a:pt x="43" y="71"/>
                      </a:lnTo>
                      <a:lnTo>
                        <a:pt x="44" y="70"/>
                      </a:lnTo>
                      <a:lnTo>
                        <a:pt x="45" y="70"/>
                      </a:lnTo>
                      <a:lnTo>
                        <a:pt x="47" y="68"/>
                      </a:lnTo>
                      <a:lnTo>
                        <a:pt x="47" y="67"/>
                      </a:lnTo>
                      <a:lnTo>
                        <a:pt x="48" y="64"/>
                      </a:lnTo>
                      <a:lnTo>
                        <a:pt x="48" y="62"/>
                      </a:lnTo>
                      <a:lnTo>
                        <a:pt x="50" y="58"/>
                      </a:lnTo>
                      <a:lnTo>
                        <a:pt x="54" y="58"/>
                      </a:lnTo>
                      <a:lnTo>
                        <a:pt x="53" y="79"/>
                      </a:lnTo>
                      <a:lnTo>
                        <a:pt x="0" y="79"/>
                      </a:lnTo>
                      <a:lnTo>
                        <a:pt x="0" y="77"/>
                      </a:lnTo>
                      <a:lnTo>
                        <a:pt x="26" y="40"/>
                      </a:lnTo>
                      <a:lnTo>
                        <a:pt x="1" y="2"/>
                      </a:lnTo>
                      <a:lnTo>
                        <a:pt x="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7427615" y="3003429"/>
                  <a:ext cx="161161" cy="198879"/>
                </a:xfrm>
                <a:custGeom>
                  <a:avLst/>
                  <a:gdLst/>
                  <a:ahLst/>
                  <a:cxnLst>
                    <a:cxn ang="0">
                      <a:pos x="23" y="3"/>
                    </a:cxn>
                    <a:cxn ang="0">
                      <a:pos x="18" y="29"/>
                    </a:cxn>
                    <a:cxn ang="0">
                      <a:pos x="28" y="29"/>
                    </a:cxn>
                    <a:cxn ang="0">
                      <a:pos x="32" y="27"/>
                    </a:cxn>
                    <a:cxn ang="0">
                      <a:pos x="37" y="23"/>
                    </a:cxn>
                    <a:cxn ang="0">
                      <a:pos x="37" y="22"/>
                    </a:cxn>
                    <a:cxn ang="0">
                      <a:pos x="39" y="19"/>
                    </a:cxn>
                    <a:cxn ang="0">
                      <a:pos x="39" y="16"/>
                    </a:cxn>
                    <a:cxn ang="0">
                      <a:pos x="39" y="11"/>
                    </a:cxn>
                    <a:cxn ang="0">
                      <a:pos x="39" y="8"/>
                    </a:cxn>
                    <a:cxn ang="0">
                      <a:pos x="37" y="5"/>
                    </a:cxn>
                    <a:cxn ang="0">
                      <a:pos x="36" y="5"/>
                    </a:cxn>
                    <a:cxn ang="0">
                      <a:pos x="31" y="3"/>
                    </a:cxn>
                    <a:cxn ang="0">
                      <a:pos x="23" y="3"/>
                    </a:cxn>
                    <a:cxn ang="0">
                      <a:pos x="11" y="0"/>
                    </a:cxn>
                    <a:cxn ang="0">
                      <a:pos x="36" y="0"/>
                    </a:cxn>
                    <a:cxn ang="0">
                      <a:pos x="38" y="0"/>
                    </a:cxn>
                    <a:cxn ang="0">
                      <a:pos x="41" y="1"/>
                    </a:cxn>
                    <a:cxn ang="0">
                      <a:pos x="43" y="2"/>
                    </a:cxn>
                    <a:cxn ang="0">
                      <a:pos x="46" y="7"/>
                    </a:cxn>
                    <a:cxn ang="0">
                      <a:pos x="47" y="13"/>
                    </a:cxn>
                    <a:cxn ang="0">
                      <a:pos x="47" y="16"/>
                    </a:cxn>
                    <a:cxn ang="0">
                      <a:pos x="47" y="19"/>
                    </a:cxn>
                    <a:cxn ang="0">
                      <a:pos x="45" y="22"/>
                    </a:cxn>
                    <a:cxn ang="0">
                      <a:pos x="44" y="24"/>
                    </a:cxn>
                    <a:cxn ang="0">
                      <a:pos x="42" y="27"/>
                    </a:cxn>
                    <a:cxn ang="0">
                      <a:pos x="39" y="29"/>
                    </a:cxn>
                    <a:cxn ang="0">
                      <a:pos x="37" y="30"/>
                    </a:cxn>
                    <a:cxn ang="0">
                      <a:pos x="31" y="32"/>
                    </a:cxn>
                    <a:cxn ang="0">
                      <a:pos x="24" y="33"/>
                    </a:cxn>
                    <a:cxn ang="0">
                      <a:pos x="17" y="33"/>
                    </a:cxn>
                    <a:cxn ang="0">
                      <a:pos x="14" y="45"/>
                    </a:cxn>
                    <a:cxn ang="0">
                      <a:pos x="14" y="47"/>
                    </a:cxn>
                    <a:cxn ang="0">
                      <a:pos x="13" y="47"/>
                    </a:cxn>
                    <a:cxn ang="0">
                      <a:pos x="13" y="54"/>
                    </a:cxn>
                    <a:cxn ang="0">
                      <a:pos x="15" y="55"/>
                    </a:cxn>
                    <a:cxn ang="0">
                      <a:pos x="18" y="55"/>
                    </a:cxn>
                    <a:cxn ang="0">
                      <a:pos x="18" y="58"/>
                    </a:cxn>
                    <a:cxn ang="0">
                      <a:pos x="0" y="58"/>
                    </a:cxn>
                    <a:cxn ang="0">
                      <a:pos x="0" y="55"/>
                    </a:cxn>
                    <a:cxn ang="0">
                      <a:pos x="2" y="55"/>
                    </a:cxn>
                    <a:cxn ang="0">
                      <a:pos x="3" y="55"/>
                    </a:cxn>
                    <a:cxn ang="0">
                      <a:pos x="5" y="53"/>
                    </a:cxn>
                    <a:cxn ang="0">
                      <a:pos x="5" y="52"/>
                    </a:cxn>
                    <a:cxn ang="0">
                      <a:pos x="5" y="51"/>
                    </a:cxn>
                    <a:cxn ang="0">
                      <a:pos x="5" y="50"/>
                    </a:cxn>
                    <a:cxn ang="0">
                      <a:pos x="7" y="45"/>
                    </a:cxn>
                    <a:cxn ang="0">
                      <a:pos x="14" y="12"/>
                    </a:cxn>
                    <a:cxn ang="0">
                      <a:pos x="15" y="9"/>
                    </a:cxn>
                    <a:cxn ang="0">
                      <a:pos x="15" y="4"/>
                    </a:cxn>
                    <a:cxn ang="0">
                      <a:pos x="14" y="2"/>
                    </a:cxn>
                    <a:cxn ang="0">
                      <a:pos x="13" y="2"/>
                    </a:cxn>
                    <a:cxn ang="0">
                      <a:pos x="10" y="2"/>
                    </a:cxn>
                    <a:cxn ang="0">
                      <a:pos x="11" y="0"/>
                    </a:cxn>
                  </a:cxnLst>
                  <a:rect l="0" t="0" r="r" b="b"/>
                  <a:pathLst>
                    <a:path w="47" h="58">
                      <a:moveTo>
                        <a:pt x="23" y="3"/>
                      </a:moveTo>
                      <a:lnTo>
                        <a:pt x="18" y="29"/>
                      </a:lnTo>
                      <a:lnTo>
                        <a:pt x="28" y="29"/>
                      </a:lnTo>
                      <a:lnTo>
                        <a:pt x="32" y="27"/>
                      </a:lnTo>
                      <a:lnTo>
                        <a:pt x="37" y="23"/>
                      </a:lnTo>
                      <a:lnTo>
                        <a:pt x="37" y="22"/>
                      </a:lnTo>
                      <a:lnTo>
                        <a:pt x="39" y="19"/>
                      </a:lnTo>
                      <a:lnTo>
                        <a:pt x="39" y="16"/>
                      </a:lnTo>
                      <a:lnTo>
                        <a:pt x="39" y="11"/>
                      </a:lnTo>
                      <a:lnTo>
                        <a:pt x="39" y="8"/>
                      </a:lnTo>
                      <a:lnTo>
                        <a:pt x="37" y="5"/>
                      </a:lnTo>
                      <a:lnTo>
                        <a:pt x="36" y="5"/>
                      </a:lnTo>
                      <a:lnTo>
                        <a:pt x="31" y="3"/>
                      </a:lnTo>
                      <a:lnTo>
                        <a:pt x="23" y="3"/>
                      </a:lnTo>
                      <a:close/>
                      <a:moveTo>
                        <a:pt x="11" y="0"/>
                      </a:moveTo>
                      <a:lnTo>
                        <a:pt x="36" y="0"/>
                      </a:lnTo>
                      <a:lnTo>
                        <a:pt x="38" y="0"/>
                      </a:lnTo>
                      <a:lnTo>
                        <a:pt x="41" y="1"/>
                      </a:lnTo>
                      <a:lnTo>
                        <a:pt x="43" y="2"/>
                      </a:lnTo>
                      <a:lnTo>
                        <a:pt x="46" y="7"/>
                      </a:lnTo>
                      <a:lnTo>
                        <a:pt x="47" y="13"/>
                      </a:lnTo>
                      <a:lnTo>
                        <a:pt x="47" y="16"/>
                      </a:lnTo>
                      <a:lnTo>
                        <a:pt x="47" y="19"/>
                      </a:lnTo>
                      <a:lnTo>
                        <a:pt x="45" y="22"/>
                      </a:lnTo>
                      <a:lnTo>
                        <a:pt x="44" y="24"/>
                      </a:lnTo>
                      <a:lnTo>
                        <a:pt x="42" y="27"/>
                      </a:lnTo>
                      <a:lnTo>
                        <a:pt x="39" y="29"/>
                      </a:lnTo>
                      <a:lnTo>
                        <a:pt x="37" y="30"/>
                      </a:lnTo>
                      <a:lnTo>
                        <a:pt x="31" y="32"/>
                      </a:lnTo>
                      <a:lnTo>
                        <a:pt x="24" y="33"/>
                      </a:lnTo>
                      <a:lnTo>
                        <a:pt x="17" y="33"/>
                      </a:lnTo>
                      <a:lnTo>
                        <a:pt x="14" y="45"/>
                      </a:lnTo>
                      <a:lnTo>
                        <a:pt x="14" y="47"/>
                      </a:lnTo>
                      <a:lnTo>
                        <a:pt x="13" y="47"/>
                      </a:lnTo>
                      <a:lnTo>
                        <a:pt x="13" y="54"/>
                      </a:lnTo>
                      <a:lnTo>
                        <a:pt x="15" y="55"/>
                      </a:lnTo>
                      <a:lnTo>
                        <a:pt x="18" y="55"/>
                      </a:lnTo>
                      <a:lnTo>
                        <a:pt x="18" y="58"/>
                      </a:lnTo>
                      <a:lnTo>
                        <a:pt x="0" y="58"/>
                      </a:lnTo>
                      <a:lnTo>
                        <a:pt x="0" y="55"/>
                      </a:lnTo>
                      <a:lnTo>
                        <a:pt x="2" y="55"/>
                      </a:lnTo>
                      <a:lnTo>
                        <a:pt x="3" y="55"/>
                      </a:lnTo>
                      <a:lnTo>
                        <a:pt x="5" y="53"/>
                      </a:lnTo>
                      <a:lnTo>
                        <a:pt x="5" y="52"/>
                      </a:lnTo>
                      <a:lnTo>
                        <a:pt x="5" y="51"/>
                      </a:lnTo>
                      <a:lnTo>
                        <a:pt x="5" y="50"/>
                      </a:lnTo>
                      <a:lnTo>
                        <a:pt x="7" y="45"/>
                      </a:lnTo>
                      <a:lnTo>
                        <a:pt x="14" y="12"/>
                      </a:lnTo>
                      <a:lnTo>
                        <a:pt x="15" y="9"/>
                      </a:lnTo>
                      <a:lnTo>
                        <a:pt x="15" y="4"/>
                      </a:lnTo>
                      <a:lnTo>
                        <a:pt x="14" y="2"/>
                      </a:lnTo>
                      <a:lnTo>
                        <a:pt x="13" y="2"/>
                      </a:lnTo>
                      <a:lnTo>
                        <a:pt x="10" y="2"/>
                      </a:lnTo>
                      <a:lnTo>
                        <a:pt x="1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7578488" y="3126871"/>
                  <a:ext cx="126871" cy="137158"/>
                </a:xfrm>
                <a:custGeom>
                  <a:avLst/>
                  <a:gdLst/>
                  <a:ahLst/>
                  <a:cxnLst>
                    <a:cxn ang="0">
                      <a:pos x="7" y="0"/>
                    </a:cxn>
                    <a:cxn ang="0">
                      <a:pos x="37" y="0"/>
                    </a:cxn>
                    <a:cxn ang="0">
                      <a:pos x="34" y="9"/>
                    </a:cxn>
                    <a:cxn ang="0">
                      <a:pos x="31" y="9"/>
                    </a:cxn>
                    <a:cxn ang="0">
                      <a:pos x="31" y="5"/>
                    </a:cxn>
                    <a:cxn ang="0">
                      <a:pos x="30" y="4"/>
                    </a:cxn>
                    <a:cxn ang="0">
                      <a:pos x="29" y="4"/>
                    </a:cxn>
                    <a:cxn ang="0">
                      <a:pos x="29" y="3"/>
                    </a:cxn>
                    <a:cxn ang="0">
                      <a:pos x="16" y="3"/>
                    </a:cxn>
                    <a:cxn ang="0">
                      <a:pos x="13" y="17"/>
                    </a:cxn>
                    <a:cxn ang="0">
                      <a:pos x="21" y="17"/>
                    </a:cxn>
                    <a:cxn ang="0">
                      <a:pos x="22" y="17"/>
                    </a:cxn>
                    <a:cxn ang="0">
                      <a:pos x="23" y="17"/>
                    </a:cxn>
                    <a:cxn ang="0">
                      <a:pos x="23" y="16"/>
                    </a:cxn>
                    <a:cxn ang="0">
                      <a:pos x="24" y="14"/>
                    </a:cxn>
                    <a:cxn ang="0">
                      <a:pos x="24" y="13"/>
                    </a:cxn>
                    <a:cxn ang="0">
                      <a:pos x="28" y="13"/>
                    </a:cxn>
                    <a:cxn ang="0">
                      <a:pos x="25" y="25"/>
                    </a:cxn>
                    <a:cxn ang="0">
                      <a:pos x="22" y="25"/>
                    </a:cxn>
                    <a:cxn ang="0">
                      <a:pos x="22" y="22"/>
                    </a:cxn>
                    <a:cxn ang="0">
                      <a:pos x="21" y="22"/>
                    </a:cxn>
                    <a:cxn ang="0">
                      <a:pos x="21" y="21"/>
                    </a:cxn>
                    <a:cxn ang="0">
                      <a:pos x="13" y="21"/>
                    </a:cxn>
                    <a:cxn ang="0">
                      <a:pos x="9" y="36"/>
                    </a:cxn>
                    <a:cxn ang="0">
                      <a:pos x="21" y="36"/>
                    </a:cxn>
                    <a:cxn ang="0">
                      <a:pos x="22" y="36"/>
                    </a:cxn>
                    <a:cxn ang="0">
                      <a:pos x="23" y="36"/>
                    </a:cxn>
                    <a:cxn ang="0">
                      <a:pos x="24" y="34"/>
                    </a:cxn>
                    <a:cxn ang="0">
                      <a:pos x="25" y="33"/>
                    </a:cxn>
                    <a:cxn ang="0">
                      <a:pos x="25" y="32"/>
                    </a:cxn>
                    <a:cxn ang="0">
                      <a:pos x="26" y="30"/>
                    </a:cxn>
                    <a:cxn ang="0">
                      <a:pos x="27" y="29"/>
                    </a:cxn>
                    <a:cxn ang="0">
                      <a:pos x="30" y="29"/>
                    </a:cxn>
                    <a:cxn ang="0">
                      <a:pos x="28" y="40"/>
                    </a:cxn>
                    <a:cxn ang="0">
                      <a:pos x="0" y="40"/>
                    </a:cxn>
                    <a:cxn ang="0">
                      <a:pos x="0" y="38"/>
                    </a:cxn>
                    <a:cxn ang="0">
                      <a:pos x="1" y="38"/>
                    </a:cxn>
                    <a:cxn ang="0">
                      <a:pos x="3" y="36"/>
                    </a:cxn>
                    <a:cxn ang="0">
                      <a:pos x="3" y="36"/>
                    </a:cxn>
                    <a:cxn ang="0">
                      <a:pos x="3" y="35"/>
                    </a:cxn>
                    <a:cxn ang="0">
                      <a:pos x="3" y="34"/>
                    </a:cxn>
                    <a:cxn ang="0">
                      <a:pos x="4" y="33"/>
                    </a:cxn>
                    <a:cxn ang="0">
                      <a:pos x="4" y="31"/>
                    </a:cxn>
                    <a:cxn ang="0">
                      <a:pos x="9" y="8"/>
                    </a:cxn>
                    <a:cxn ang="0">
                      <a:pos x="9" y="7"/>
                    </a:cxn>
                    <a:cxn ang="0">
                      <a:pos x="10" y="6"/>
                    </a:cxn>
                    <a:cxn ang="0">
                      <a:pos x="10" y="3"/>
                    </a:cxn>
                    <a:cxn ang="0">
                      <a:pos x="9" y="3"/>
                    </a:cxn>
                    <a:cxn ang="0">
                      <a:pos x="8" y="2"/>
                    </a:cxn>
                    <a:cxn ang="0">
                      <a:pos x="6" y="2"/>
                    </a:cxn>
                    <a:cxn ang="0">
                      <a:pos x="7" y="0"/>
                    </a:cxn>
                  </a:cxnLst>
                  <a:rect l="0" t="0" r="r" b="b"/>
                  <a:pathLst>
                    <a:path w="37" h="40">
                      <a:moveTo>
                        <a:pt x="7" y="0"/>
                      </a:moveTo>
                      <a:lnTo>
                        <a:pt x="37" y="0"/>
                      </a:lnTo>
                      <a:lnTo>
                        <a:pt x="34" y="9"/>
                      </a:lnTo>
                      <a:lnTo>
                        <a:pt x="31" y="9"/>
                      </a:lnTo>
                      <a:lnTo>
                        <a:pt x="31" y="5"/>
                      </a:lnTo>
                      <a:lnTo>
                        <a:pt x="30" y="4"/>
                      </a:lnTo>
                      <a:lnTo>
                        <a:pt x="29" y="4"/>
                      </a:lnTo>
                      <a:lnTo>
                        <a:pt x="29" y="3"/>
                      </a:lnTo>
                      <a:lnTo>
                        <a:pt x="16" y="3"/>
                      </a:lnTo>
                      <a:lnTo>
                        <a:pt x="13" y="17"/>
                      </a:lnTo>
                      <a:lnTo>
                        <a:pt x="21" y="17"/>
                      </a:lnTo>
                      <a:lnTo>
                        <a:pt x="22" y="17"/>
                      </a:lnTo>
                      <a:lnTo>
                        <a:pt x="23" y="17"/>
                      </a:lnTo>
                      <a:lnTo>
                        <a:pt x="23" y="16"/>
                      </a:lnTo>
                      <a:lnTo>
                        <a:pt x="24" y="14"/>
                      </a:lnTo>
                      <a:lnTo>
                        <a:pt x="24" y="13"/>
                      </a:lnTo>
                      <a:lnTo>
                        <a:pt x="28" y="13"/>
                      </a:lnTo>
                      <a:lnTo>
                        <a:pt x="25" y="25"/>
                      </a:lnTo>
                      <a:lnTo>
                        <a:pt x="22" y="25"/>
                      </a:lnTo>
                      <a:lnTo>
                        <a:pt x="22" y="22"/>
                      </a:lnTo>
                      <a:lnTo>
                        <a:pt x="21" y="22"/>
                      </a:lnTo>
                      <a:lnTo>
                        <a:pt x="21" y="21"/>
                      </a:lnTo>
                      <a:lnTo>
                        <a:pt x="13" y="21"/>
                      </a:lnTo>
                      <a:lnTo>
                        <a:pt x="9" y="36"/>
                      </a:lnTo>
                      <a:lnTo>
                        <a:pt x="21" y="36"/>
                      </a:lnTo>
                      <a:lnTo>
                        <a:pt x="22" y="36"/>
                      </a:lnTo>
                      <a:lnTo>
                        <a:pt x="23" y="36"/>
                      </a:lnTo>
                      <a:lnTo>
                        <a:pt x="24" y="34"/>
                      </a:lnTo>
                      <a:lnTo>
                        <a:pt x="25" y="33"/>
                      </a:lnTo>
                      <a:lnTo>
                        <a:pt x="25" y="32"/>
                      </a:lnTo>
                      <a:lnTo>
                        <a:pt x="26" y="30"/>
                      </a:lnTo>
                      <a:lnTo>
                        <a:pt x="27" y="29"/>
                      </a:lnTo>
                      <a:lnTo>
                        <a:pt x="30" y="29"/>
                      </a:lnTo>
                      <a:lnTo>
                        <a:pt x="28" y="40"/>
                      </a:lnTo>
                      <a:lnTo>
                        <a:pt x="0" y="40"/>
                      </a:lnTo>
                      <a:lnTo>
                        <a:pt x="0" y="38"/>
                      </a:lnTo>
                      <a:lnTo>
                        <a:pt x="1" y="38"/>
                      </a:lnTo>
                      <a:lnTo>
                        <a:pt x="3" y="36"/>
                      </a:lnTo>
                      <a:lnTo>
                        <a:pt x="3" y="36"/>
                      </a:lnTo>
                      <a:lnTo>
                        <a:pt x="3" y="35"/>
                      </a:lnTo>
                      <a:lnTo>
                        <a:pt x="3" y="34"/>
                      </a:lnTo>
                      <a:lnTo>
                        <a:pt x="4" y="33"/>
                      </a:lnTo>
                      <a:lnTo>
                        <a:pt x="4" y="31"/>
                      </a:lnTo>
                      <a:lnTo>
                        <a:pt x="9" y="8"/>
                      </a:lnTo>
                      <a:lnTo>
                        <a:pt x="9" y="7"/>
                      </a:lnTo>
                      <a:lnTo>
                        <a:pt x="10" y="6"/>
                      </a:lnTo>
                      <a:lnTo>
                        <a:pt x="10" y="3"/>
                      </a:lnTo>
                      <a:lnTo>
                        <a:pt x="9" y="3"/>
                      </a:lnTo>
                      <a:lnTo>
                        <a:pt x="8" y="2"/>
                      </a:lnTo>
                      <a:lnTo>
                        <a:pt x="6" y="2"/>
                      </a:lnTo>
                      <a:lnTo>
                        <a:pt x="7"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7753365" y="2975997"/>
                  <a:ext cx="92582" cy="277745"/>
                </a:xfrm>
                <a:custGeom>
                  <a:avLst/>
                  <a:gdLst/>
                  <a:ahLst/>
                  <a:cxnLst>
                    <a:cxn ang="0">
                      <a:pos x="26" y="0"/>
                    </a:cxn>
                    <a:cxn ang="0">
                      <a:pos x="27" y="4"/>
                    </a:cxn>
                    <a:cxn ang="0">
                      <a:pos x="21" y="7"/>
                    </a:cxn>
                    <a:cxn ang="0">
                      <a:pos x="16" y="10"/>
                    </a:cxn>
                    <a:cxn ang="0">
                      <a:pos x="12" y="16"/>
                    </a:cxn>
                    <a:cxn ang="0">
                      <a:pos x="10" y="23"/>
                    </a:cxn>
                    <a:cxn ang="0">
                      <a:pos x="9" y="31"/>
                    </a:cxn>
                    <a:cxn ang="0">
                      <a:pos x="8" y="41"/>
                    </a:cxn>
                    <a:cxn ang="0">
                      <a:pos x="10" y="54"/>
                    </a:cxn>
                    <a:cxn ang="0">
                      <a:pos x="12" y="65"/>
                    </a:cxn>
                    <a:cxn ang="0">
                      <a:pos x="16" y="71"/>
                    </a:cxn>
                    <a:cxn ang="0">
                      <a:pos x="21" y="75"/>
                    </a:cxn>
                    <a:cxn ang="0">
                      <a:pos x="27" y="78"/>
                    </a:cxn>
                    <a:cxn ang="0">
                      <a:pos x="26" y="81"/>
                    </a:cxn>
                    <a:cxn ang="0">
                      <a:pos x="18" y="78"/>
                    </a:cxn>
                    <a:cxn ang="0">
                      <a:pos x="12" y="74"/>
                    </a:cxn>
                    <a:cxn ang="0">
                      <a:pos x="7" y="67"/>
                    </a:cxn>
                    <a:cxn ang="0">
                      <a:pos x="3" y="59"/>
                    </a:cxn>
                    <a:cxn ang="0">
                      <a:pos x="1" y="50"/>
                    </a:cxn>
                    <a:cxn ang="0">
                      <a:pos x="0" y="41"/>
                    </a:cxn>
                    <a:cxn ang="0">
                      <a:pos x="1" y="31"/>
                    </a:cxn>
                    <a:cxn ang="0">
                      <a:pos x="4" y="22"/>
                    </a:cxn>
                    <a:cxn ang="0">
                      <a:pos x="7" y="14"/>
                    </a:cxn>
                    <a:cxn ang="0">
                      <a:pos x="12" y="8"/>
                    </a:cxn>
                    <a:cxn ang="0">
                      <a:pos x="18" y="3"/>
                    </a:cxn>
                    <a:cxn ang="0">
                      <a:pos x="26" y="0"/>
                    </a:cxn>
                  </a:cxnLst>
                  <a:rect l="0" t="0" r="r" b="b"/>
                  <a:pathLst>
                    <a:path w="27" h="81">
                      <a:moveTo>
                        <a:pt x="26" y="0"/>
                      </a:moveTo>
                      <a:lnTo>
                        <a:pt x="27" y="4"/>
                      </a:lnTo>
                      <a:lnTo>
                        <a:pt x="21" y="7"/>
                      </a:lnTo>
                      <a:lnTo>
                        <a:pt x="16" y="10"/>
                      </a:lnTo>
                      <a:lnTo>
                        <a:pt x="12" y="16"/>
                      </a:lnTo>
                      <a:lnTo>
                        <a:pt x="10" y="23"/>
                      </a:lnTo>
                      <a:lnTo>
                        <a:pt x="9" y="31"/>
                      </a:lnTo>
                      <a:lnTo>
                        <a:pt x="8" y="41"/>
                      </a:lnTo>
                      <a:lnTo>
                        <a:pt x="10" y="54"/>
                      </a:lnTo>
                      <a:lnTo>
                        <a:pt x="12" y="65"/>
                      </a:lnTo>
                      <a:lnTo>
                        <a:pt x="16" y="71"/>
                      </a:lnTo>
                      <a:lnTo>
                        <a:pt x="21" y="75"/>
                      </a:lnTo>
                      <a:lnTo>
                        <a:pt x="27" y="78"/>
                      </a:lnTo>
                      <a:lnTo>
                        <a:pt x="26" y="81"/>
                      </a:lnTo>
                      <a:lnTo>
                        <a:pt x="18" y="78"/>
                      </a:lnTo>
                      <a:lnTo>
                        <a:pt x="12" y="74"/>
                      </a:lnTo>
                      <a:lnTo>
                        <a:pt x="7" y="67"/>
                      </a:lnTo>
                      <a:lnTo>
                        <a:pt x="3" y="59"/>
                      </a:lnTo>
                      <a:lnTo>
                        <a:pt x="1" y="50"/>
                      </a:lnTo>
                      <a:lnTo>
                        <a:pt x="0" y="41"/>
                      </a:lnTo>
                      <a:lnTo>
                        <a:pt x="1" y="31"/>
                      </a:lnTo>
                      <a:lnTo>
                        <a:pt x="4" y="22"/>
                      </a:lnTo>
                      <a:lnTo>
                        <a:pt x="7" y="14"/>
                      </a:lnTo>
                      <a:lnTo>
                        <a:pt x="12" y="8"/>
                      </a:lnTo>
                      <a:lnTo>
                        <a:pt x="18" y="3"/>
                      </a:lnTo>
                      <a:lnTo>
                        <a:pt x="26"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noEditPoints="1"/>
                </p:cNvSpPr>
                <p:nvPr/>
              </p:nvSpPr>
              <p:spPr bwMode="auto">
                <a:xfrm>
                  <a:off x="7856233" y="3058292"/>
                  <a:ext cx="414903" cy="181734"/>
                </a:xfrm>
                <a:custGeom>
                  <a:avLst/>
                  <a:gdLst/>
                  <a:ahLst/>
                  <a:cxnLst>
                    <a:cxn ang="0">
                      <a:pos x="63" y="34"/>
                    </a:cxn>
                    <a:cxn ang="0">
                      <a:pos x="63" y="42"/>
                    </a:cxn>
                    <a:cxn ang="0">
                      <a:pos x="58" y="50"/>
                    </a:cxn>
                    <a:cxn ang="0">
                      <a:pos x="51" y="51"/>
                    </a:cxn>
                    <a:cxn ang="0">
                      <a:pos x="56" y="43"/>
                    </a:cxn>
                    <a:cxn ang="0">
                      <a:pos x="92" y="0"/>
                    </a:cxn>
                    <a:cxn ang="0">
                      <a:pos x="100" y="2"/>
                    </a:cxn>
                    <a:cxn ang="0">
                      <a:pos x="100" y="11"/>
                    </a:cxn>
                    <a:cxn ang="0">
                      <a:pos x="106" y="5"/>
                    </a:cxn>
                    <a:cxn ang="0">
                      <a:pos x="114" y="0"/>
                    </a:cxn>
                    <a:cxn ang="0">
                      <a:pos x="116" y="10"/>
                    </a:cxn>
                    <a:cxn ang="0">
                      <a:pos x="114" y="7"/>
                    </a:cxn>
                    <a:cxn ang="0">
                      <a:pos x="113" y="6"/>
                    </a:cxn>
                    <a:cxn ang="0">
                      <a:pos x="108" y="7"/>
                    </a:cxn>
                    <a:cxn ang="0">
                      <a:pos x="103" y="13"/>
                    </a:cxn>
                    <a:cxn ang="0">
                      <a:pos x="100" y="20"/>
                    </a:cxn>
                    <a:cxn ang="0">
                      <a:pos x="87" y="42"/>
                    </a:cxn>
                    <a:cxn ang="0">
                      <a:pos x="95" y="11"/>
                    </a:cxn>
                    <a:cxn ang="0">
                      <a:pos x="93" y="5"/>
                    </a:cxn>
                    <a:cxn ang="0">
                      <a:pos x="86" y="10"/>
                    </a:cxn>
                    <a:cxn ang="0">
                      <a:pos x="88" y="3"/>
                    </a:cxn>
                    <a:cxn ang="0">
                      <a:pos x="8" y="0"/>
                    </a:cxn>
                    <a:cxn ang="0">
                      <a:pos x="16" y="2"/>
                    </a:cxn>
                    <a:cxn ang="0">
                      <a:pos x="16" y="15"/>
                    </a:cxn>
                    <a:cxn ang="0">
                      <a:pos x="14" y="26"/>
                    </a:cxn>
                    <a:cxn ang="0">
                      <a:pos x="13" y="32"/>
                    </a:cxn>
                    <a:cxn ang="0">
                      <a:pos x="16" y="37"/>
                    </a:cxn>
                    <a:cxn ang="0">
                      <a:pos x="23" y="34"/>
                    </a:cxn>
                    <a:cxn ang="0">
                      <a:pos x="28" y="28"/>
                    </a:cxn>
                    <a:cxn ang="0">
                      <a:pos x="32" y="20"/>
                    </a:cxn>
                    <a:cxn ang="0">
                      <a:pos x="37" y="28"/>
                    </a:cxn>
                    <a:cxn ang="0">
                      <a:pos x="35" y="36"/>
                    </a:cxn>
                    <a:cxn ang="0">
                      <a:pos x="40" y="37"/>
                    </a:cxn>
                    <a:cxn ang="0">
                      <a:pos x="47" y="35"/>
                    </a:cxn>
                    <a:cxn ang="0">
                      <a:pos x="35" y="42"/>
                    </a:cxn>
                    <a:cxn ang="0">
                      <a:pos x="29" y="36"/>
                    </a:cxn>
                    <a:cxn ang="0">
                      <a:pos x="29" y="31"/>
                    </a:cxn>
                    <a:cxn ang="0">
                      <a:pos x="24" y="38"/>
                    </a:cxn>
                    <a:cxn ang="0">
                      <a:pos x="16" y="42"/>
                    </a:cxn>
                    <a:cxn ang="0">
                      <a:pos x="6" y="39"/>
                    </a:cxn>
                    <a:cxn ang="0">
                      <a:pos x="6" y="31"/>
                    </a:cxn>
                    <a:cxn ang="0">
                      <a:pos x="10" y="15"/>
                    </a:cxn>
                    <a:cxn ang="0">
                      <a:pos x="10" y="5"/>
                    </a:cxn>
                    <a:cxn ang="0">
                      <a:pos x="6" y="6"/>
                    </a:cxn>
                    <a:cxn ang="0">
                      <a:pos x="0" y="8"/>
                    </a:cxn>
                    <a:cxn ang="0">
                      <a:pos x="8" y="0"/>
                    </a:cxn>
                  </a:cxnLst>
                  <a:rect l="0" t="0" r="r" b="b"/>
                  <a:pathLst>
                    <a:path w="121" h="53">
                      <a:moveTo>
                        <a:pt x="56" y="32"/>
                      </a:moveTo>
                      <a:lnTo>
                        <a:pt x="63" y="32"/>
                      </a:lnTo>
                      <a:lnTo>
                        <a:pt x="63" y="34"/>
                      </a:lnTo>
                      <a:lnTo>
                        <a:pt x="64" y="36"/>
                      </a:lnTo>
                      <a:lnTo>
                        <a:pt x="64" y="39"/>
                      </a:lnTo>
                      <a:lnTo>
                        <a:pt x="63" y="42"/>
                      </a:lnTo>
                      <a:lnTo>
                        <a:pt x="62" y="45"/>
                      </a:lnTo>
                      <a:lnTo>
                        <a:pt x="61" y="47"/>
                      </a:lnTo>
                      <a:lnTo>
                        <a:pt x="58" y="50"/>
                      </a:lnTo>
                      <a:lnTo>
                        <a:pt x="56" y="51"/>
                      </a:lnTo>
                      <a:lnTo>
                        <a:pt x="53" y="53"/>
                      </a:lnTo>
                      <a:lnTo>
                        <a:pt x="51" y="51"/>
                      </a:lnTo>
                      <a:lnTo>
                        <a:pt x="54" y="48"/>
                      </a:lnTo>
                      <a:lnTo>
                        <a:pt x="54" y="48"/>
                      </a:lnTo>
                      <a:lnTo>
                        <a:pt x="56" y="43"/>
                      </a:lnTo>
                      <a:lnTo>
                        <a:pt x="56" y="42"/>
                      </a:lnTo>
                      <a:lnTo>
                        <a:pt x="56" y="32"/>
                      </a:lnTo>
                      <a:close/>
                      <a:moveTo>
                        <a:pt x="92" y="0"/>
                      </a:moveTo>
                      <a:lnTo>
                        <a:pt x="98" y="0"/>
                      </a:lnTo>
                      <a:lnTo>
                        <a:pt x="99" y="1"/>
                      </a:lnTo>
                      <a:lnTo>
                        <a:pt x="100" y="2"/>
                      </a:lnTo>
                      <a:lnTo>
                        <a:pt x="101" y="6"/>
                      </a:lnTo>
                      <a:lnTo>
                        <a:pt x="101" y="9"/>
                      </a:lnTo>
                      <a:lnTo>
                        <a:pt x="100" y="11"/>
                      </a:lnTo>
                      <a:lnTo>
                        <a:pt x="101" y="11"/>
                      </a:lnTo>
                      <a:lnTo>
                        <a:pt x="103" y="8"/>
                      </a:lnTo>
                      <a:lnTo>
                        <a:pt x="106" y="5"/>
                      </a:lnTo>
                      <a:lnTo>
                        <a:pt x="109" y="3"/>
                      </a:lnTo>
                      <a:lnTo>
                        <a:pt x="111" y="1"/>
                      </a:lnTo>
                      <a:lnTo>
                        <a:pt x="114" y="0"/>
                      </a:lnTo>
                      <a:lnTo>
                        <a:pt x="121" y="0"/>
                      </a:lnTo>
                      <a:lnTo>
                        <a:pt x="120" y="10"/>
                      </a:lnTo>
                      <a:lnTo>
                        <a:pt x="116" y="10"/>
                      </a:lnTo>
                      <a:lnTo>
                        <a:pt x="115" y="9"/>
                      </a:lnTo>
                      <a:lnTo>
                        <a:pt x="115" y="8"/>
                      </a:lnTo>
                      <a:lnTo>
                        <a:pt x="114" y="7"/>
                      </a:lnTo>
                      <a:lnTo>
                        <a:pt x="114" y="6"/>
                      </a:lnTo>
                      <a:lnTo>
                        <a:pt x="113" y="6"/>
                      </a:lnTo>
                      <a:lnTo>
                        <a:pt x="113" y="6"/>
                      </a:lnTo>
                      <a:lnTo>
                        <a:pt x="111" y="6"/>
                      </a:lnTo>
                      <a:lnTo>
                        <a:pt x="110" y="6"/>
                      </a:lnTo>
                      <a:lnTo>
                        <a:pt x="108" y="7"/>
                      </a:lnTo>
                      <a:lnTo>
                        <a:pt x="106" y="9"/>
                      </a:lnTo>
                      <a:lnTo>
                        <a:pt x="105" y="11"/>
                      </a:lnTo>
                      <a:lnTo>
                        <a:pt x="103" y="13"/>
                      </a:lnTo>
                      <a:lnTo>
                        <a:pt x="102" y="15"/>
                      </a:lnTo>
                      <a:lnTo>
                        <a:pt x="101" y="17"/>
                      </a:lnTo>
                      <a:lnTo>
                        <a:pt x="100" y="20"/>
                      </a:lnTo>
                      <a:lnTo>
                        <a:pt x="99" y="23"/>
                      </a:lnTo>
                      <a:lnTo>
                        <a:pt x="95" y="42"/>
                      </a:lnTo>
                      <a:lnTo>
                        <a:pt x="87" y="42"/>
                      </a:lnTo>
                      <a:lnTo>
                        <a:pt x="94" y="14"/>
                      </a:lnTo>
                      <a:lnTo>
                        <a:pt x="94" y="13"/>
                      </a:lnTo>
                      <a:lnTo>
                        <a:pt x="95" y="11"/>
                      </a:lnTo>
                      <a:lnTo>
                        <a:pt x="95" y="7"/>
                      </a:lnTo>
                      <a:lnTo>
                        <a:pt x="94" y="6"/>
                      </a:lnTo>
                      <a:lnTo>
                        <a:pt x="93" y="5"/>
                      </a:lnTo>
                      <a:lnTo>
                        <a:pt x="92" y="5"/>
                      </a:lnTo>
                      <a:lnTo>
                        <a:pt x="90" y="6"/>
                      </a:lnTo>
                      <a:lnTo>
                        <a:pt x="86" y="10"/>
                      </a:lnTo>
                      <a:lnTo>
                        <a:pt x="83" y="8"/>
                      </a:lnTo>
                      <a:lnTo>
                        <a:pt x="87" y="4"/>
                      </a:lnTo>
                      <a:lnTo>
                        <a:pt x="88" y="3"/>
                      </a:lnTo>
                      <a:lnTo>
                        <a:pt x="90" y="2"/>
                      </a:lnTo>
                      <a:lnTo>
                        <a:pt x="92" y="0"/>
                      </a:lnTo>
                      <a:close/>
                      <a:moveTo>
                        <a:pt x="8" y="0"/>
                      </a:moveTo>
                      <a:lnTo>
                        <a:pt x="14" y="0"/>
                      </a:lnTo>
                      <a:lnTo>
                        <a:pt x="16" y="1"/>
                      </a:lnTo>
                      <a:lnTo>
                        <a:pt x="16" y="2"/>
                      </a:lnTo>
                      <a:lnTo>
                        <a:pt x="18" y="5"/>
                      </a:lnTo>
                      <a:lnTo>
                        <a:pt x="18" y="9"/>
                      </a:lnTo>
                      <a:lnTo>
                        <a:pt x="16" y="15"/>
                      </a:lnTo>
                      <a:lnTo>
                        <a:pt x="15" y="23"/>
                      </a:lnTo>
                      <a:lnTo>
                        <a:pt x="14" y="25"/>
                      </a:lnTo>
                      <a:lnTo>
                        <a:pt x="14" y="26"/>
                      </a:lnTo>
                      <a:lnTo>
                        <a:pt x="14" y="27"/>
                      </a:lnTo>
                      <a:lnTo>
                        <a:pt x="14" y="31"/>
                      </a:lnTo>
                      <a:lnTo>
                        <a:pt x="13" y="32"/>
                      </a:lnTo>
                      <a:lnTo>
                        <a:pt x="14" y="34"/>
                      </a:lnTo>
                      <a:lnTo>
                        <a:pt x="14" y="36"/>
                      </a:lnTo>
                      <a:lnTo>
                        <a:pt x="16" y="37"/>
                      </a:lnTo>
                      <a:lnTo>
                        <a:pt x="19" y="37"/>
                      </a:lnTo>
                      <a:lnTo>
                        <a:pt x="21" y="36"/>
                      </a:lnTo>
                      <a:lnTo>
                        <a:pt x="23" y="34"/>
                      </a:lnTo>
                      <a:lnTo>
                        <a:pt x="25" y="31"/>
                      </a:lnTo>
                      <a:lnTo>
                        <a:pt x="27" y="30"/>
                      </a:lnTo>
                      <a:lnTo>
                        <a:pt x="28" y="28"/>
                      </a:lnTo>
                      <a:lnTo>
                        <a:pt x="29" y="26"/>
                      </a:lnTo>
                      <a:lnTo>
                        <a:pt x="30" y="23"/>
                      </a:lnTo>
                      <a:lnTo>
                        <a:pt x="32" y="20"/>
                      </a:lnTo>
                      <a:lnTo>
                        <a:pt x="35" y="1"/>
                      </a:lnTo>
                      <a:lnTo>
                        <a:pt x="43" y="1"/>
                      </a:lnTo>
                      <a:lnTo>
                        <a:pt x="37" y="28"/>
                      </a:lnTo>
                      <a:lnTo>
                        <a:pt x="36" y="31"/>
                      </a:lnTo>
                      <a:lnTo>
                        <a:pt x="35" y="33"/>
                      </a:lnTo>
                      <a:lnTo>
                        <a:pt x="35" y="36"/>
                      </a:lnTo>
                      <a:lnTo>
                        <a:pt x="37" y="37"/>
                      </a:lnTo>
                      <a:lnTo>
                        <a:pt x="40" y="37"/>
                      </a:lnTo>
                      <a:lnTo>
                        <a:pt x="40" y="37"/>
                      </a:lnTo>
                      <a:lnTo>
                        <a:pt x="42" y="36"/>
                      </a:lnTo>
                      <a:lnTo>
                        <a:pt x="45" y="33"/>
                      </a:lnTo>
                      <a:lnTo>
                        <a:pt x="47" y="35"/>
                      </a:lnTo>
                      <a:lnTo>
                        <a:pt x="43" y="39"/>
                      </a:lnTo>
                      <a:lnTo>
                        <a:pt x="40" y="41"/>
                      </a:lnTo>
                      <a:lnTo>
                        <a:pt x="35" y="42"/>
                      </a:lnTo>
                      <a:lnTo>
                        <a:pt x="30" y="41"/>
                      </a:lnTo>
                      <a:lnTo>
                        <a:pt x="29" y="38"/>
                      </a:lnTo>
                      <a:lnTo>
                        <a:pt x="29" y="36"/>
                      </a:lnTo>
                      <a:lnTo>
                        <a:pt x="29" y="34"/>
                      </a:lnTo>
                      <a:lnTo>
                        <a:pt x="30" y="31"/>
                      </a:lnTo>
                      <a:lnTo>
                        <a:pt x="29" y="31"/>
                      </a:lnTo>
                      <a:lnTo>
                        <a:pt x="27" y="34"/>
                      </a:lnTo>
                      <a:lnTo>
                        <a:pt x="26" y="36"/>
                      </a:lnTo>
                      <a:lnTo>
                        <a:pt x="24" y="38"/>
                      </a:lnTo>
                      <a:lnTo>
                        <a:pt x="22" y="39"/>
                      </a:lnTo>
                      <a:lnTo>
                        <a:pt x="20" y="41"/>
                      </a:lnTo>
                      <a:lnTo>
                        <a:pt x="16" y="42"/>
                      </a:lnTo>
                      <a:lnTo>
                        <a:pt x="11" y="42"/>
                      </a:lnTo>
                      <a:lnTo>
                        <a:pt x="9" y="42"/>
                      </a:lnTo>
                      <a:lnTo>
                        <a:pt x="6" y="39"/>
                      </a:lnTo>
                      <a:lnTo>
                        <a:pt x="6" y="37"/>
                      </a:lnTo>
                      <a:lnTo>
                        <a:pt x="6" y="32"/>
                      </a:lnTo>
                      <a:lnTo>
                        <a:pt x="6" y="31"/>
                      </a:lnTo>
                      <a:lnTo>
                        <a:pt x="6" y="28"/>
                      </a:lnTo>
                      <a:lnTo>
                        <a:pt x="7" y="26"/>
                      </a:lnTo>
                      <a:lnTo>
                        <a:pt x="10" y="15"/>
                      </a:lnTo>
                      <a:lnTo>
                        <a:pt x="11" y="13"/>
                      </a:lnTo>
                      <a:lnTo>
                        <a:pt x="11" y="6"/>
                      </a:lnTo>
                      <a:lnTo>
                        <a:pt x="10" y="5"/>
                      </a:lnTo>
                      <a:lnTo>
                        <a:pt x="8" y="5"/>
                      </a:lnTo>
                      <a:lnTo>
                        <a:pt x="8" y="6"/>
                      </a:lnTo>
                      <a:lnTo>
                        <a:pt x="6" y="6"/>
                      </a:lnTo>
                      <a:lnTo>
                        <a:pt x="4" y="8"/>
                      </a:lnTo>
                      <a:lnTo>
                        <a:pt x="2" y="10"/>
                      </a:lnTo>
                      <a:lnTo>
                        <a:pt x="0" y="8"/>
                      </a:lnTo>
                      <a:lnTo>
                        <a:pt x="5" y="3"/>
                      </a:lnTo>
                      <a:lnTo>
                        <a:pt x="7" y="1"/>
                      </a:lnTo>
                      <a:lnTo>
                        <a:pt x="8"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8288280" y="2975997"/>
                  <a:ext cx="92582" cy="277745"/>
                </a:xfrm>
                <a:custGeom>
                  <a:avLst/>
                  <a:gdLst/>
                  <a:ahLst/>
                  <a:cxnLst>
                    <a:cxn ang="0">
                      <a:pos x="2" y="0"/>
                    </a:cxn>
                    <a:cxn ang="0">
                      <a:pos x="9" y="3"/>
                    </a:cxn>
                    <a:cxn ang="0">
                      <a:pos x="16" y="8"/>
                    </a:cxn>
                    <a:cxn ang="0">
                      <a:pos x="21" y="14"/>
                    </a:cxn>
                    <a:cxn ang="0">
                      <a:pos x="26" y="26"/>
                    </a:cxn>
                    <a:cxn ang="0">
                      <a:pos x="27" y="41"/>
                    </a:cxn>
                    <a:cxn ang="0">
                      <a:pos x="26" y="55"/>
                    </a:cxn>
                    <a:cxn ang="0">
                      <a:pos x="21" y="67"/>
                    </a:cxn>
                    <a:cxn ang="0">
                      <a:pos x="16" y="74"/>
                    </a:cxn>
                    <a:cxn ang="0">
                      <a:pos x="9" y="78"/>
                    </a:cxn>
                    <a:cxn ang="0">
                      <a:pos x="2" y="81"/>
                    </a:cxn>
                    <a:cxn ang="0">
                      <a:pos x="0" y="78"/>
                    </a:cxn>
                    <a:cxn ang="0">
                      <a:pos x="6" y="75"/>
                    </a:cxn>
                    <a:cxn ang="0">
                      <a:pos x="11" y="71"/>
                    </a:cxn>
                    <a:cxn ang="0">
                      <a:pos x="15" y="65"/>
                    </a:cxn>
                    <a:cxn ang="0">
                      <a:pos x="19" y="54"/>
                    </a:cxn>
                    <a:cxn ang="0">
                      <a:pos x="20" y="41"/>
                    </a:cxn>
                    <a:cxn ang="0">
                      <a:pos x="19" y="31"/>
                    </a:cxn>
                    <a:cxn ang="0">
                      <a:pos x="18" y="23"/>
                    </a:cxn>
                    <a:cxn ang="0">
                      <a:pos x="15" y="16"/>
                    </a:cxn>
                    <a:cxn ang="0">
                      <a:pos x="11" y="10"/>
                    </a:cxn>
                    <a:cxn ang="0">
                      <a:pos x="6" y="7"/>
                    </a:cxn>
                    <a:cxn ang="0">
                      <a:pos x="0" y="4"/>
                    </a:cxn>
                    <a:cxn ang="0">
                      <a:pos x="2" y="0"/>
                    </a:cxn>
                  </a:cxnLst>
                  <a:rect l="0" t="0" r="r" b="b"/>
                  <a:pathLst>
                    <a:path w="27" h="81">
                      <a:moveTo>
                        <a:pt x="2" y="0"/>
                      </a:moveTo>
                      <a:lnTo>
                        <a:pt x="9" y="3"/>
                      </a:lnTo>
                      <a:lnTo>
                        <a:pt x="16" y="8"/>
                      </a:lnTo>
                      <a:lnTo>
                        <a:pt x="21" y="14"/>
                      </a:lnTo>
                      <a:lnTo>
                        <a:pt x="26" y="26"/>
                      </a:lnTo>
                      <a:lnTo>
                        <a:pt x="27" y="41"/>
                      </a:lnTo>
                      <a:lnTo>
                        <a:pt x="26" y="55"/>
                      </a:lnTo>
                      <a:lnTo>
                        <a:pt x="21" y="67"/>
                      </a:lnTo>
                      <a:lnTo>
                        <a:pt x="16" y="74"/>
                      </a:lnTo>
                      <a:lnTo>
                        <a:pt x="9" y="78"/>
                      </a:lnTo>
                      <a:lnTo>
                        <a:pt x="2" y="81"/>
                      </a:lnTo>
                      <a:lnTo>
                        <a:pt x="0" y="78"/>
                      </a:lnTo>
                      <a:lnTo>
                        <a:pt x="6" y="75"/>
                      </a:lnTo>
                      <a:lnTo>
                        <a:pt x="11" y="71"/>
                      </a:lnTo>
                      <a:lnTo>
                        <a:pt x="15" y="65"/>
                      </a:lnTo>
                      <a:lnTo>
                        <a:pt x="19" y="54"/>
                      </a:lnTo>
                      <a:lnTo>
                        <a:pt x="20" y="41"/>
                      </a:lnTo>
                      <a:lnTo>
                        <a:pt x="19" y="31"/>
                      </a:lnTo>
                      <a:lnTo>
                        <a:pt x="18" y="23"/>
                      </a:lnTo>
                      <a:lnTo>
                        <a:pt x="15" y="16"/>
                      </a:lnTo>
                      <a:lnTo>
                        <a:pt x="11" y="10"/>
                      </a:lnTo>
                      <a:lnTo>
                        <a:pt x="6" y="7"/>
                      </a:lnTo>
                      <a:lnTo>
                        <a:pt x="0" y="4"/>
                      </a:lnTo>
                      <a:lnTo>
                        <a:pt x="2"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6906415" y="3150873"/>
                  <a:ext cx="449192" cy="113155"/>
                </a:xfrm>
                <a:custGeom>
                  <a:avLst/>
                  <a:gdLst/>
                  <a:ahLst/>
                  <a:cxnLst>
                    <a:cxn ang="0">
                      <a:pos x="74" y="19"/>
                    </a:cxn>
                    <a:cxn ang="0">
                      <a:pos x="39" y="23"/>
                    </a:cxn>
                    <a:cxn ang="0">
                      <a:pos x="39" y="6"/>
                    </a:cxn>
                    <a:cxn ang="0">
                      <a:pos x="74" y="10"/>
                    </a:cxn>
                    <a:cxn ang="0">
                      <a:pos x="39" y="6"/>
                    </a:cxn>
                    <a:cxn ang="0">
                      <a:pos x="93" y="1"/>
                    </a:cxn>
                    <a:cxn ang="0">
                      <a:pos x="95" y="4"/>
                    </a:cxn>
                    <a:cxn ang="0">
                      <a:pos x="96" y="7"/>
                    </a:cxn>
                    <a:cxn ang="0">
                      <a:pos x="95" y="10"/>
                    </a:cxn>
                    <a:cxn ang="0">
                      <a:pos x="97" y="7"/>
                    </a:cxn>
                    <a:cxn ang="0">
                      <a:pos x="102" y="3"/>
                    </a:cxn>
                    <a:cxn ang="0">
                      <a:pos x="105" y="1"/>
                    </a:cxn>
                    <a:cxn ang="0">
                      <a:pos x="110" y="10"/>
                    </a:cxn>
                    <a:cxn ang="0">
                      <a:pos x="107" y="8"/>
                    </a:cxn>
                    <a:cxn ang="0">
                      <a:pos x="106" y="7"/>
                    </a:cxn>
                    <a:cxn ang="0">
                      <a:pos x="102" y="6"/>
                    </a:cxn>
                    <a:cxn ang="0">
                      <a:pos x="100" y="7"/>
                    </a:cxn>
                    <a:cxn ang="0">
                      <a:pos x="99" y="10"/>
                    </a:cxn>
                    <a:cxn ang="0">
                      <a:pos x="94" y="16"/>
                    </a:cxn>
                    <a:cxn ang="0">
                      <a:pos x="94" y="18"/>
                    </a:cxn>
                    <a:cxn ang="0">
                      <a:pos x="85" y="33"/>
                    </a:cxn>
                    <a:cxn ang="0">
                      <a:pos x="89" y="12"/>
                    </a:cxn>
                    <a:cxn ang="0">
                      <a:pos x="90" y="7"/>
                    </a:cxn>
                    <a:cxn ang="0">
                      <a:pos x="89" y="5"/>
                    </a:cxn>
                    <a:cxn ang="0">
                      <a:pos x="88" y="6"/>
                    </a:cxn>
                    <a:cxn ang="0">
                      <a:pos x="83" y="10"/>
                    </a:cxn>
                    <a:cxn ang="0">
                      <a:pos x="84" y="4"/>
                    </a:cxn>
                    <a:cxn ang="0">
                      <a:pos x="86" y="3"/>
                    </a:cxn>
                    <a:cxn ang="0">
                      <a:pos x="89" y="1"/>
                    </a:cxn>
                    <a:cxn ang="0">
                      <a:pos x="12" y="1"/>
                    </a:cxn>
                    <a:cxn ang="0">
                      <a:pos x="14" y="4"/>
                    </a:cxn>
                    <a:cxn ang="0">
                      <a:pos x="15" y="9"/>
                    </a:cxn>
                    <a:cxn ang="0">
                      <a:pos x="15" y="10"/>
                    </a:cxn>
                    <a:cxn ang="0">
                      <a:pos x="18" y="4"/>
                    </a:cxn>
                    <a:cxn ang="0">
                      <a:pos x="25" y="1"/>
                    </a:cxn>
                    <a:cxn ang="0">
                      <a:pos x="29" y="10"/>
                    </a:cxn>
                    <a:cxn ang="0">
                      <a:pos x="26" y="8"/>
                    </a:cxn>
                    <a:cxn ang="0">
                      <a:pos x="25" y="6"/>
                    </a:cxn>
                    <a:cxn ang="0">
                      <a:pos x="16" y="12"/>
                    </a:cxn>
                    <a:cxn ang="0">
                      <a:pos x="15" y="14"/>
                    </a:cxn>
                    <a:cxn ang="0">
                      <a:pos x="13" y="16"/>
                    </a:cxn>
                    <a:cxn ang="0">
                      <a:pos x="10" y="33"/>
                    </a:cxn>
                    <a:cxn ang="0">
                      <a:pos x="8" y="12"/>
                    </a:cxn>
                    <a:cxn ang="0">
                      <a:pos x="9" y="6"/>
                    </a:cxn>
                    <a:cxn ang="0">
                      <a:pos x="7" y="5"/>
                    </a:cxn>
                    <a:cxn ang="0">
                      <a:pos x="5" y="6"/>
                    </a:cxn>
                    <a:cxn ang="0">
                      <a:pos x="5" y="7"/>
                    </a:cxn>
                    <a:cxn ang="0">
                      <a:pos x="4" y="7"/>
                    </a:cxn>
                    <a:cxn ang="0">
                      <a:pos x="3" y="10"/>
                    </a:cxn>
                    <a:cxn ang="0">
                      <a:pos x="3" y="4"/>
                    </a:cxn>
                    <a:cxn ang="0">
                      <a:pos x="5" y="3"/>
                    </a:cxn>
                    <a:cxn ang="0">
                      <a:pos x="8" y="1"/>
                    </a:cxn>
                    <a:cxn ang="0">
                      <a:pos x="131" y="0"/>
                    </a:cxn>
                    <a:cxn ang="0">
                      <a:pos x="120" y="27"/>
                    </a:cxn>
                    <a:cxn ang="0">
                      <a:pos x="123" y="0"/>
                    </a:cxn>
                  </a:cxnLst>
                  <a:rect l="0" t="0" r="r" b="b"/>
                  <a:pathLst>
                    <a:path w="131" h="33">
                      <a:moveTo>
                        <a:pt x="39" y="19"/>
                      </a:moveTo>
                      <a:lnTo>
                        <a:pt x="74" y="19"/>
                      </a:lnTo>
                      <a:lnTo>
                        <a:pt x="74" y="23"/>
                      </a:lnTo>
                      <a:lnTo>
                        <a:pt x="39" y="23"/>
                      </a:lnTo>
                      <a:lnTo>
                        <a:pt x="39" y="19"/>
                      </a:lnTo>
                      <a:close/>
                      <a:moveTo>
                        <a:pt x="39" y="6"/>
                      </a:moveTo>
                      <a:lnTo>
                        <a:pt x="74" y="6"/>
                      </a:lnTo>
                      <a:lnTo>
                        <a:pt x="74" y="10"/>
                      </a:lnTo>
                      <a:lnTo>
                        <a:pt x="39" y="10"/>
                      </a:lnTo>
                      <a:lnTo>
                        <a:pt x="39" y="6"/>
                      </a:lnTo>
                      <a:close/>
                      <a:moveTo>
                        <a:pt x="89" y="1"/>
                      </a:moveTo>
                      <a:lnTo>
                        <a:pt x="93" y="1"/>
                      </a:lnTo>
                      <a:lnTo>
                        <a:pt x="94" y="3"/>
                      </a:lnTo>
                      <a:lnTo>
                        <a:pt x="95" y="4"/>
                      </a:lnTo>
                      <a:lnTo>
                        <a:pt x="96" y="7"/>
                      </a:lnTo>
                      <a:lnTo>
                        <a:pt x="96" y="7"/>
                      </a:lnTo>
                      <a:lnTo>
                        <a:pt x="95" y="9"/>
                      </a:lnTo>
                      <a:lnTo>
                        <a:pt x="95" y="10"/>
                      </a:lnTo>
                      <a:lnTo>
                        <a:pt x="96" y="10"/>
                      </a:lnTo>
                      <a:lnTo>
                        <a:pt x="97" y="7"/>
                      </a:lnTo>
                      <a:lnTo>
                        <a:pt x="100" y="4"/>
                      </a:lnTo>
                      <a:lnTo>
                        <a:pt x="102" y="3"/>
                      </a:lnTo>
                      <a:lnTo>
                        <a:pt x="104" y="2"/>
                      </a:lnTo>
                      <a:lnTo>
                        <a:pt x="105" y="1"/>
                      </a:lnTo>
                      <a:lnTo>
                        <a:pt x="112" y="1"/>
                      </a:lnTo>
                      <a:lnTo>
                        <a:pt x="110" y="10"/>
                      </a:lnTo>
                      <a:lnTo>
                        <a:pt x="107" y="10"/>
                      </a:lnTo>
                      <a:lnTo>
                        <a:pt x="107" y="8"/>
                      </a:lnTo>
                      <a:lnTo>
                        <a:pt x="106" y="7"/>
                      </a:lnTo>
                      <a:lnTo>
                        <a:pt x="106" y="7"/>
                      </a:lnTo>
                      <a:lnTo>
                        <a:pt x="105" y="6"/>
                      </a:lnTo>
                      <a:lnTo>
                        <a:pt x="102" y="6"/>
                      </a:lnTo>
                      <a:lnTo>
                        <a:pt x="102" y="7"/>
                      </a:lnTo>
                      <a:lnTo>
                        <a:pt x="100" y="7"/>
                      </a:lnTo>
                      <a:lnTo>
                        <a:pt x="100" y="8"/>
                      </a:lnTo>
                      <a:lnTo>
                        <a:pt x="99" y="10"/>
                      </a:lnTo>
                      <a:lnTo>
                        <a:pt x="97" y="12"/>
                      </a:lnTo>
                      <a:lnTo>
                        <a:pt x="94" y="16"/>
                      </a:lnTo>
                      <a:lnTo>
                        <a:pt x="94" y="17"/>
                      </a:lnTo>
                      <a:lnTo>
                        <a:pt x="94" y="18"/>
                      </a:lnTo>
                      <a:lnTo>
                        <a:pt x="91" y="33"/>
                      </a:lnTo>
                      <a:lnTo>
                        <a:pt x="85" y="33"/>
                      </a:lnTo>
                      <a:lnTo>
                        <a:pt x="89" y="12"/>
                      </a:lnTo>
                      <a:lnTo>
                        <a:pt x="89" y="12"/>
                      </a:lnTo>
                      <a:lnTo>
                        <a:pt x="90" y="10"/>
                      </a:lnTo>
                      <a:lnTo>
                        <a:pt x="90" y="7"/>
                      </a:lnTo>
                      <a:lnTo>
                        <a:pt x="89" y="6"/>
                      </a:lnTo>
                      <a:lnTo>
                        <a:pt x="89" y="5"/>
                      </a:lnTo>
                      <a:lnTo>
                        <a:pt x="88" y="5"/>
                      </a:lnTo>
                      <a:lnTo>
                        <a:pt x="88" y="6"/>
                      </a:lnTo>
                      <a:lnTo>
                        <a:pt x="86" y="6"/>
                      </a:lnTo>
                      <a:lnTo>
                        <a:pt x="83" y="10"/>
                      </a:lnTo>
                      <a:lnTo>
                        <a:pt x="81" y="7"/>
                      </a:lnTo>
                      <a:lnTo>
                        <a:pt x="84" y="4"/>
                      </a:lnTo>
                      <a:lnTo>
                        <a:pt x="86" y="3"/>
                      </a:lnTo>
                      <a:lnTo>
                        <a:pt x="86" y="3"/>
                      </a:lnTo>
                      <a:lnTo>
                        <a:pt x="88" y="2"/>
                      </a:lnTo>
                      <a:lnTo>
                        <a:pt x="89" y="1"/>
                      </a:lnTo>
                      <a:close/>
                      <a:moveTo>
                        <a:pt x="8" y="1"/>
                      </a:moveTo>
                      <a:lnTo>
                        <a:pt x="12" y="1"/>
                      </a:lnTo>
                      <a:lnTo>
                        <a:pt x="13" y="3"/>
                      </a:lnTo>
                      <a:lnTo>
                        <a:pt x="14" y="4"/>
                      </a:lnTo>
                      <a:lnTo>
                        <a:pt x="15" y="7"/>
                      </a:lnTo>
                      <a:lnTo>
                        <a:pt x="15" y="9"/>
                      </a:lnTo>
                      <a:lnTo>
                        <a:pt x="14" y="10"/>
                      </a:lnTo>
                      <a:lnTo>
                        <a:pt x="15" y="10"/>
                      </a:lnTo>
                      <a:lnTo>
                        <a:pt x="17" y="7"/>
                      </a:lnTo>
                      <a:lnTo>
                        <a:pt x="18" y="4"/>
                      </a:lnTo>
                      <a:lnTo>
                        <a:pt x="21" y="3"/>
                      </a:lnTo>
                      <a:lnTo>
                        <a:pt x="25" y="1"/>
                      </a:lnTo>
                      <a:lnTo>
                        <a:pt x="31" y="1"/>
                      </a:lnTo>
                      <a:lnTo>
                        <a:pt x="29" y="10"/>
                      </a:lnTo>
                      <a:lnTo>
                        <a:pt x="26" y="10"/>
                      </a:lnTo>
                      <a:lnTo>
                        <a:pt x="26" y="8"/>
                      </a:lnTo>
                      <a:lnTo>
                        <a:pt x="25" y="7"/>
                      </a:lnTo>
                      <a:lnTo>
                        <a:pt x="25" y="6"/>
                      </a:lnTo>
                      <a:lnTo>
                        <a:pt x="21" y="6"/>
                      </a:lnTo>
                      <a:lnTo>
                        <a:pt x="16" y="12"/>
                      </a:lnTo>
                      <a:lnTo>
                        <a:pt x="15" y="13"/>
                      </a:lnTo>
                      <a:lnTo>
                        <a:pt x="15" y="14"/>
                      </a:lnTo>
                      <a:lnTo>
                        <a:pt x="14" y="15"/>
                      </a:lnTo>
                      <a:lnTo>
                        <a:pt x="13" y="16"/>
                      </a:lnTo>
                      <a:lnTo>
                        <a:pt x="13" y="18"/>
                      </a:lnTo>
                      <a:lnTo>
                        <a:pt x="10" y="33"/>
                      </a:lnTo>
                      <a:lnTo>
                        <a:pt x="4" y="33"/>
                      </a:lnTo>
                      <a:lnTo>
                        <a:pt x="8" y="12"/>
                      </a:lnTo>
                      <a:lnTo>
                        <a:pt x="9" y="12"/>
                      </a:lnTo>
                      <a:lnTo>
                        <a:pt x="9" y="6"/>
                      </a:lnTo>
                      <a:lnTo>
                        <a:pt x="8" y="5"/>
                      </a:lnTo>
                      <a:lnTo>
                        <a:pt x="7" y="5"/>
                      </a:lnTo>
                      <a:lnTo>
                        <a:pt x="7" y="6"/>
                      </a:lnTo>
                      <a:lnTo>
                        <a:pt x="5" y="6"/>
                      </a:lnTo>
                      <a:lnTo>
                        <a:pt x="5" y="7"/>
                      </a:lnTo>
                      <a:lnTo>
                        <a:pt x="5" y="7"/>
                      </a:lnTo>
                      <a:lnTo>
                        <a:pt x="5" y="7"/>
                      </a:lnTo>
                      <a:lnTo>
                        <a:pt x="4" y="7"/>
                      </a:lnTo>
                      <a:lnTo>
                        <a:pt x="3" y="8"/>
                      </a:lnTo>
                      <a:lnTo>
                        <a:pt x="3" y="10"/>
                      </a:lnTo>
                      <a:lnTo>
                        <a:pt x="0" y="7"/>
                      </a:lnTo>
                      <a:lnTo>
                        <a:pt x="3" y="4"/>
                      </a:lnTo>
                      <a:lnTo>
                        <a:pt x="5" y="4"/>
                      </a:lnTo>
                      <a:lnTo>
                        <a:pt x="5" y="3"/>
                      </a:lnTo>
                      <a:lnTo>
                        <a:pt x="7" y="2"/>
                      </a:lnTo>
                      <a:lnTo>
                        <a:pt x="8" y="1"/>
                      </a:lnTo>
                      <a:close/>
                      <a:moveTo>
                        <a:pt x="123" y="0"/>
                      </a:moveTo>
                      <a:lnTo>
                        <a:pt x="131" y="0"/>
                      </a:lnTo>
                      <a:lnTo>
                        <a:pt x="131" y="2"/>
                      </a:lnTo>
                      <a:lnTo>
                        <a:pt x="120" y="27"/>
                      </a:lnTo>
                      <a:lnTo>
                        <a:pt x="117" y="26"/>
                      </a:lnTo>
                      <a:lnTo>
                        <a:pt x="123"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6412646" y="3408045"/>
                  <a:ext cx="185163" cy="270887"/>
                </a:xfrm>
                <a:custGeom>
                  <a:avLst/>
                  <a:gdLst/>
                  <a:ahLst/>
                  <a:cxnLst>
                    <a:cxn ang="0">
                      <a:pos x="1" y="0"/>
                    </a:cxn>
                    <a:cxn ang="0">
                      <a:pos x="52" y="0"/>
                    </a:cxn>
                    <a:cxn ang="0">
                      <a:pos x="52" y="19"/>
                    </a:cxn>
                    <a:cxn ang="0">
                      <a:pos x="48" y="19"/>
                    </a:cxn>
                    <a:cxn ang="0">
                      <a:pos x="47" y="15"/>
                    </a:cxn>
                    <a:cxn ang="0">
                      <a:pos x="46" y="12"/>
                    </a:cxn>
                    <a:cxn ang="0">
                      <a:pos x="46" y="11"/>
                    </a:cxn>
                    <a:cxn ang="0">
                      <a:pos x="45" y="10"/>
                    </a:cxn>
                    <a:cxn ang="0">
                      <a:pos x="45" y="9"/>
                    </a:cxn>
                    <a:cxn ang="0">
                      <a:pos x="42" y="5"/>
                    </a:cxn>
                    <a:cxn ang="0">
                      <a:pos x="40" y="5"/>
                    </a:cxn>
                    <a:cxn ang="0">
                      <a:pos x="39" y="4"/>
                    </a:cxn>
                    <a:cxn ang="0">
                      <a:pos x="13" y="4"/>
                    </a:cxn>
                    <a:cxn ang="0">
                      <a:pos x="34" y="36"/>
                    </a:cxn>
                    <a:cxn ang="0">
                      <a:pos x="34" y="39"/>
                    </a:cxn>
                    <a:cxn ang="0">
                      <a:pos x="10" y="71"/>
                    </a:cxn>
                    <a:cxn ang="0">
                      <a:pos x="41" y="71"/>
                    </a:cxn>
                    <a:cxn ang="0">
                      <a:pos x="42" y="71"/>
                    </a:cxn>
                    <a:cxn ang="0">
                      <a:pos x="44" y="71"/>
                    </a:cxn>
                    <a:cxn ang="0">
                      <a:pos x="45" y="69"/>
                    </a:cxn>
                    <a:cxn ang="0">
                      <a:pos x="46" y="68"/>
                    </a:cxn>
                    <a:cxn ang="0">
                      <a:pos x="47" y="67"/>
                    </a:cxn>
                    <a:cxn ang="0">
                      <a:pos x="47" y="66"/>
                    </a:cxn>
                    <a:cxn ang="0">
                      <a:pos x="47" y="65"/>
                    </a:cxn>
                    <a:cxn ang="0">
                      <a:pos x="47" y="64"/>
                    </a:cxn>
                    <a:cxn ang="0">
                      <a:pos x="48" y="63"/>
                    </a:cxn>
                    <a:cxn ang="0">
                      <a:pos x="48" y="61"/>
                    </a:cxn>
                    <a:cxn ang="0">
                      <a:pos x="49" y="59"/>
                    </a:cxn>
                    <a:cxn ang="0">
                      <a:pos x="54" y="59"/>
                    </a:cxn>
                    <a:cxn ang="0">
                      <a:pos x="52" y="79"/>
                    </a:cxn>
                    <a:cxn ang="0">
                      <a:pos x="0" y="79"/>
                    </a:cxn>
                    <a:cxn ang="0">
                      <a:pos x="0" y="77"/>
                    </a:cxn>
                    <a:cxn ang="0">
                      <a:pos x="25" y="40"/>
                    </a:cxn>
                    <a:cxn ang="0">
                      <a:pos x="1" y="2"/>
                    </a:cxn>
                    <a:cxn ang="0">
                      <a:pos x="1" y="0"/>
                    </a:cxn>
                  </a:cxnLst>
                  <a:rect l="0" t="0" r="r" b="b"/>
                  <a:pathLst>
                    <a:path w="54" h="79">
                      <a:moveTo>
                        <a:pt x="1" y="0"/>
                      </a:moveTo>
                      <a:lnTo>
                        <a:pt x="52" y="0"/>
                      </a:lnTo>
                      <a:lnTo>
                        <a:pt x="52" y="19"/>
                      </a:lnTo>
                      <a:lnTo>
                        <a:pt x="48" y="19"/>
                      </a:lnTo>
                      <a:lnTo>
                        <a:pt x="47" y="15"/>
                      </a:lnTo>
                      <a:lnTo>
                        <a:pt x="46" y="12"/>
                      </a:lnTo>
                      <a:lnTo>
                        <a:pt x="46" y="11"/>
                      </a:lnTo>
                      <a:lnTo>
                        <a:pt x="45" y="10"/>
                      </a:lnTo>
                      <a:lnTo>
                        <a:pt x="45" y="9"/>
                      </a:lnTo>
                      <a:lnTo>
                        <a:pt x="42" y="5"/>
                      </a:lnTo>
                      <a:lnTo>
                        <a:pt x="40" y="5"/>
                      </a:lnTo>
                      <a:lnTo>
                        <a:pt x="39" y="4"/>
                      </a:lnTo>
                      <a:lnTo>
                        <a:pt x="13" y="4"/>
                      </a:lnTo>
                      <a:lnTo>
                        <a:pt x="34" y="36"/>
                      </a:lnTo>
                      <a:lnTo>
                        <a:pt x="34" y="39"/>
                      </a:lnTo>
                      <a:lnTo>
                        <a:pt x="10" y="71"/>
                      </a:lnTo>
                      <a:lnTo>
                        <a:pt x="41" y="71"/>
                      </a:lnTo>
                      <a:lnTo>
                        <a:pt x="42" y="71"/>
                      </a:lnTo>
                      <a:lnTo>
                        <a:pt x="44" y="71"/>
                      </a:lnTo>
                      <a:lnTo>
                        <a:pt x="45" y="69"/>
                      </a:lnTo>
                      <a:lnTo>
                        <a:pt x="46" y="68"/>
                      </a:lnTo>
                      <a:lnTo>
                        <a:pt x="47" y="67"/>
                      </a:lnTo>
                      <a:lnTo>
                        <a:pt x="47" y="66"/>
                      </a:lnTo>
                      <a:lnTo>
                        <a:pt x="47" y="65"/>
                      </a:lnTo>
                      <a:lnTo>
                        <a:pt x="47" y="64"/>
                      </a:lnTo>
                      <a:lnTo>
                        <a:pt x="48" y="63"/>
                      </a:lnTo>
                      <a:lnTo>
                        <a:pt x="48" y="61"/>
                      </a:lnTo>
                      <a:lnTo>
                        <a:pt x="49" y="59"/>
                      </a:lnTo>
                      <a:lnTo>
                        <a:pt x="54" y="59"/>
                      </a:lnTo>
                      <a:lnTo>
                        <a:pt x="52" y="79"/>
                      </a:lnTo>
                      <a:lnTo>
                        <a:pt x="0" y="79"/>
                      </a:lnTo>
                      <a:lnTo>
                        <a:pt x="0" y="77"/>
                      </a:lnTo>
                      <a:lnTo>
                        <a:pt x="25" y="40"/>
                      </a:lnTo>
                      <a:lnTo>
                        <a:pt x="1" y="2"/>
                      </a:lnTo>
                      <a:lnTo>
                        <a:pt x="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6618383" y="3555489"/>
                  <a:ext cx="956676" cy="164590"/>
                </a:xfrm>
                <a:custGeom>
                  <a:avLst/>
                  <a:gdLst/>
                  <a:ahLst/>
                  <a:cxnLst>
                    <a:cxn ang="0">
                      <a:pos x="143" y="41"/>
                    </a:cxn>
                    <a:cxn ang="0">
                      <a:pos x="136" y="46"/>
                    </a:cxn>
                    <a:cxn ang="0">
                      <a:pos x="223" y="26"/>
                    </a:cxn>
                    <a:cxn ang="0">
                      <a:pos x="223" y="13"/>
                    </a:cxn>
                    <a:cxn ang="0">
                      <a:pos x="241" y="8"/>
                    </a:cxn>
                    <a:cxn ang="0">
                      <a:pos x="243" y="16"/>
                    </a:cxn>
                    <a:cxn ang="0">
                      <a:pos x="249" y="10"/>
                    </a:cxn>
                    <a:cxn ang="0">
                      <a:pos x="254" y="17"/>
                    </a:cxn>
                    <a:cxn ang="0">
                      <a:pos x="250" y="13"/>
                    </a:cxn>
                    <a:cxn ang="0">
                      <a:pos x="246" y="18"/>
                    </a:cxn>
                    <a:cxn ang="0">
                      <a:pos x="241" y="25"/>
                    </a:cxn>
                    <a:cxn ang="0">
                      <a:pos x="238" y="17"/>
                    </a:cxn>
                    <a:cxn ang="0">
                      <a:pos x="228" y="14"/>
                    </a:cxn>
                    <a:cxn ang="0">
                      <a:pos x="236" y="8"/>
                    </a:cxn>
                    <a:cxn ang="0">
                      <a:pos x="162" y="11"/>
                    </a:cxn>
                    <a:cxn ang="0">
                      <a:pos x="165" y="14"/>
                    </a:cxn>
                    <a:cxn ang="0">
                      <a:pos x="177" y="17"/>
                    </a:cxn>
                    <a:cxn ang="0">
                      <a:pos x="169" y="13"/>
                    </a:cxn>
                    <a:cxn ang="0">
                      <a:pos x="163" y="20"/>
                    </a:cxn>
                    <a:cxn ang="0">
                      <a:pos x="157" y="40"/>
                    </a:cxn>
                    <a:cxn ang="0">
                      <a:pos x="157" y="14"/>
                    </a:cxn>
                    <a:cxn ang="0">
                      <a:pos x="152" y="14"/>
                    </a:cxn>
                    <a:cxn ang="0">
                      <a:pos x="149" y="13"/>
                    </a:cxn>
                    <a:cxn ang="0">
                      <a:pos x="155" y="9"/>
                    </a:cxn>
                    <a:cxn ang="0">
                      <a:pos x="15" y="11"/>
                    </a:cxn>
                    <a:cxn ang="0">
                      <a:pos x="13" y="23"/>
                    </a:cxn>
                    <a:cxn ang="0">
                      <a:pos x="13" y="36"/>
                    </a:cxn>
                    <a:cxn ang="0">
                      <a:pos x="20" y="34"/>
                    </a:cxn>
                    <a:cxn ang="0">
                      <a:pos x="29" y="9"/>
                    </a:cxn>
                    <a:cxn ang="0">
                      <a:pos x="29" y="36"/>
                    </a:cxn>
                    <a:cxn ang="0">
                      <a:pos x="34" y="36"/>
                    </a:cxn>
                    <a:cxn ang="0">
                      <a:pos x="36" y="34"/>
                    </a:cxn>
                    <a:cxn ang="0">
                      <a:pos x="34" y="39"/>
                    </a:cxn>
                    <a:cxn ang="0">
                      <a:pos x="27" y="41"/>
                    </a:cxn>
                    <a:cxn ang="0">
                      <a:pos x="19" y="39"/>
                    </a:cxn>
                    <a:cxn ang="0">
                      <a:pos x="8" y="39"/>
                    </a:cxn>
                    <a:cxn ang="0">
                      <a:pos x="6" y="29"/>
                    </a:cxn>
                    <a:cxn ang="0">
                      <a:pos x="8" y="22"/>
                    </a:cxn>
                    <a:cxn ang="0">
                      <a:pos x="10" y="14"/>
                    </a:cxn>
                    <a:cxn ang="0">
                      <a:pos x="5" y="14"/>
                    </a:cxn>
                    <a:cxn ang="0">
                      <a:pos x="3" y="11"/>
                    </a:cxn>
                    <a:cxn ang="0">
                      <a:pos x="8" y="8"/>
                    </a:cxn>
                    <a:cxn ang="0">
                      <a:pos x="265" y="34"/>
                    </a:cxn>
                    <a:cxn ang="0">
                      <a:pos x="48" y="34"/>
                    </a:cxn>
                    <a:cxn ang="0">
                      <a:pos x="91" y="13"/>
                    </a:cxn>
                    <a:cxn ang="0">
                      <a:pos x="102" y="26"/>
                    </a:cxn>
                    <a:cxn ang="0">
                      <a:pos x="79" y="31"/>
                    </a:cxn>
                    <a:cxn ang="0">
                      <a:pos x="67" y="17"/>
                    </a:cxn>
                    <a:cxn ang="0">
                      <a:pos x="130" y="0"/>
                    </a:cxn>
                    <a:cxn ang="0">
                      <a:pos x="127" y="3"/>
                    </a:cxn>
                    <a:cxn ang="0">
                      <a:pos x="125" y="8"/>
                    </a:cxn>
                    <a:cxn ang="0">
                      <a:pos x="121" y="38"/>
                    </a:cxn>
                    <a:cxn ang="0">
                      <a:pos x="112" y="38"/>
                    </a:cxn>
                    <a:cxn ang="0">
                      <a:pos x="119" y="8"/>
                    </a:cxn>
                    <a:cxn ang="0">
                      <a:pos x="117" y="2"/>
                    </a:cxn>
                  </a:cxnLst>
                  <a:rect l="0" t="0" r="r" b="b"/>
                  <a:pathLst>
                    <a:path w="279" h="48">
                      <a:moveTo>
                        <a:pt x="138" y="33"/>
                      </a:moveTo>
                      <a:lnTo>
                        <a:pt x="143" y="33"/>
                      </a:lnTo>
                      <a:lnTo>
                        <a:pt x="144" y="35"/>
                      </a:lnTo>
                      <a:lnTo>
                        <a:pt x="144" y="40"/>
                      </a:lnTo>
                      <a:lnTo>
                        <a:pt x="143" y="41"/>
                      </a:lnTo>
                      <a:lnTo>
                        <a:pt x="142" y="43"/>
                      </a:lnTo>
                      <a:lnTo>
                        <a:pt x="139" y="47"/>
                      </a:lnTo>
                      <a:lnTo>
                        <a:pt x="136" y="48"/>
                      </a:lnTo>
                      <a:lnTo>
                        <a:pt x="134" y="47"/>
                      </a:lnTo>
                      <a:lnTo>
                        <a:pt x="136" y="46"/>
                      </a:lnTo>
                      <a:lnTo>
                        <a:pt x="136" y="45"/>
                      </a:lnTo>
                      <a:lnTo>
                        <a:pt x="138" y="43"/>
                      </a:lnTo>
                      <a:lnTo>
                        <a:pt x="138" y="33"/>
                      </a:lnTo>
                      <a:close/>
                      <a:moveTo>
                        <a:pt x="187" y="26"/>
                      </a:moveTo>
                      <a:lnTo>
                        <a:pt x="223" y="26"/>
                      </a:lnTo>
                      <a:lnTo>
                        <a:pt x="223" y="31"/>
                      </a:lnTo>
                      <a:lnTo>
                        <a:pt x="187" y="31"/>
                      </a:lnTo>
                      <a:lnTo>
                        <a:pt x="187" y="26"/>
                      </a:lnTo>
                      <a:close/>
                      <a:moveTo>
                        <a:pt x="187" y="13"/>
                      </a:moveTo>
                      <a:lnTo>
                        <a:pt x="223" y="13"/>
                      </a:lnTo>
                      <a:lnTo>
                        <a:pt x="223" y="17"/>
                      </a:lnTo>
                      <a:lnTo>
                        <a:pt x="187" y="17"/>
                      </a:lnTo>
                      <a:lnTo>
                        <a:pt x="187" y="13"/>
                      </a:lnTo>
                      <a:close/>
                      <a:moveTo>
                        <a:pt x="236" y="8"/>
                      </a:moveTo>
                      <a:lnTo>
                        <a:pt x="241" y="8"/>
                      </a:lnTo>
                      <a:lnTo>
                        <a:pt x="242" y="10"/>
                      </a:lnTo>
                      <a:lnTo>
                        <a:pt x="243" y="11"/>
                      </a:lnTo>
                      <a:lnTo>
                        <a:pt x="244" y="14"/>
                      </a:lnTo>
                      <a:lnTo>
                        <a:pt x="244" y="14"/>
                      </a:lnTo>
                      <a:lnTo>
                        <a:pt x="243" y="16"/>
                      </a:lnTo>
                      <a:lnTo>
                        <a:pt x="243" y="17"/>
                      </a:lnTo>
                      <a:lnTo>
                        <a:pt x="244" y="17"/>
                      </a:lnTo>
                      <a:lnTo>
                        <a:pt x="245" y="14"/>
                      </a:lnTo>
                      <a:lnTo>
                        <a:pt x="247" y="11"/>
                      </a:lnTo>
                      <a:lnTo>
                        <a:pt x="249" y="10"/>
                      </a:lnTo>
                      <a:lnTo>
                        <a:pt x="252" y="9"/>
                      </a:lnTo>
                      <a:lnTo>
                        <a:pt x="253" y="8"/>
                      </a:lnTo>
                      <a:lnTo>
                        <a:pt x="259" y="8"/>
                      </a:lnTo>
                      <a:lnTo>
                        <a:pt x="258" y="17"/>
                      </a:lnTo>
                      <a:lnTo>
                        <a:pt x="254" y="17"/>
                      </a:lnTo>
                      <a:lnTo>
                        <a:pt x="254" y="15"/>
                      </a:lnTo>
                      <a:lnTo>
                        <a:pt x="254" y="14"/>
                      </a:lnTo>
                      <a:lnTo>
                        <a:pt x="254" y="14"/>
                      </a:lnTo>
                      <a:lnTo>
                        <a:pt x="253" y="13"/>
                      </a:lnTo>
                      <a:lnTo>
                        <a:pt x="250" y="13"/>
                      </a:lnTo>
                      <a:lnTo>
                        <a:pt x="249" y="14"/>
                      </a:lnTo>
                      <a:lnTo>
                        <a:pt x="248" y="14"/>
                      </a:lnTo>
                      <a:lnTo>
                        <a:pt x="247" y="16"/>
                      </a:lnTo>
                      <a:lnTo>
                        <a:pt x="246" y="17"/>
                      </a:lnTo>
                      <a:lnTo>
                        <a:pt x="246" y="18"/>
                      </a:lnTo>
                      <a:lnTo>
                        <a:pt x="243" y="21"/>
                      </a:lnTo>
                      <a:lnTo>
                        <a:pt x="243" y="22"/>
                      </a:lnTo>
                      <a:lnTo>
                        <a:pt x="242" y="23"/>
                      </a:lnTo>
                      <a:lnTo>
                        <a:pt x="242" y="24"/>
                      </a:lnTo>
                      <a:lnTo>
                        <a:pt x="241" y="25"/>
                      </a:lnTo>
                      <a:lnTo>
                        <a:pt x="239" y="40"/>
                      </a:lnTo>
                      <a:lnTo>
                        <a:pt x="233" y="40"/>
                      </a:lnTo>
                      <a:lnTo>
                        <a:pt x="237" y="20"/>
                      </a:lnTo>
                      <a:lnTo>
                        <a:pt x="237" y="19"/>
                      </a:lnTo>
                      <a:lnTo>
                        <a:pt x="238" y="17"/>
                      </a:lnTo>
                      <a:lnTo>
                        <a:pt x="238" y="14"/>
                      </a:lnTo>
                      <a:lnTo>
                        <a:pt x="237" y="13"/>
                      </a:lnTo>
                      <a:lnTo>
                        <a:pt x="234" y="13"/>
                      </a:lnTo>
                      <a:lnTo>
                        <a:pt x="231" y="17"/>
                      </a:lnTo>
                      <a:lnTo>
                        <a:pt x="228" y="14"/>
                      </a:lnTo>
                      <a:lnTo>
                        <a:pt x="232" y="11"/>
                      </a:lnTo>
                      <a:lnTo>
                        <a:pt x="233" y="10"/>
                      </a:lnTo>
                      <a:lnTo>
                        <a:pt x="234" y="10"/>
                      </a:lnTo>
                      <a:lnTo>
                        <a:pt x="236" y="9"/>
                      </a:lnTo>
                      <a:lnTo>
                        <a:pt x="236" y="8"/>
                      </a:lnTo>
                      <a:close/>
                      <a:moveTo>
                        <a:pt x="155" y="8"/>
                      </a:moveTo>
                      <a:lnTo>
                        <a:pt x="159" y="8"/>
                      </a:lnTo>
                      <a:lnTo>
                        <a:pt x="160" y="9"/>
                      </a:lnTo>
                      <a:lnTo>
                        <a:pt x="161" y="10"/>
                      </a:lnTo>
                      <a:lnTo>
                        <a:pt x="162" y="11"/>
                      </a:lnTo>
                      <a:lnTo>
                        <a:pt x="163" y="14"/>
                      </a:lnTo>
                      <a:lnTo>
                        <a:pt x="163" y="16"/>
                      </a:lnTo>
                      <a:lnTo>
                        <a:pt x="162" y="17"/>
                      </a:lnTo>
                      <a:lnTo>
                        <a:pt x="163" y="17"/>
                      </a:lnTo>
                      <a:lnTo>
                        <a:pt x="165" y="14"/>
                      </a:lnTo>
                      <a:lnTo>
                        <a:pt x="168" y="10"/>
                      </a:lnTo>
                      <a:lnTo>
                        <a:pt x="172" y="9"/>
                      </a:lnTo>
                      <a:lnTo>
                        <a:pt x="175" y="8"/>
                      </a:lnTo>
                      <a:lnTo>
                        <a:pt x="178" y="8"/>
                      </a:lnTo>
                      <a:lnTo>
                        <a:pt x="177" y="17"/>
                      </a:lnTo>
                      <a:lnTo>
                        <a:pt x="173" y="17"/>
                      </a:lnTo>
                      <a:lnTo>
                        <a:pt x="173" y="15"/>
                      </a:lnTo>
                      <a:lnTo>
                        <a:pt x="173" y="14"/>
                      </a:lnTo>
                      <a:lnTo>
                        <a:pt x="173" y="13"/>
                      </a:lnTo>
                      <a:lnTo>
                        <a:pt x="169" y="13"/>
                      </a:lnTo>
                      <a:lnTo>
                        <a:pt x="169" y="14"/>
                      </a:lnTo>
                      <a:lnTo>
                        <a:pt x="168" y="14"/>
                      </a:lnTo>
                      <a:lnTo>
                        <a:pt x="165" y="17"/>
                      </a:lnTo>
                      <a:lnTo>
                        <a:pt x="165" y="18"/>
                      </a:lnTo>
                      <a:lnTo>
                        <a:pt x="163" y="20"/>
                      </a:lnTo>
                      <a:lnTo>
                        <a:pt x="162" y="22"/>
                      </a:lnTo>
                      <a:lnTo>
                        <a:pt x="162" y="23"/>
                      </a:lnTo>
                      <a:lnTo>
                        <a:pt x="161" y="24"/>
                      </a:lnTo>
                      <a:lnTo>
                        <a:pt x="161" y="25"/>
                      </a:lnTo>
                      <a:lnTo>
                        <a:pt x="157" y="40"/>
                      </a:lnTo>
                      <a:lnTo>
                        <a:pt x="152" y="40"/>
                      </a:lnTo>
                      <a:lnTo>
                        <a:pt x="157" y="20"/>
                      </a:lnTo>
                      <a:lnTo>
                        <a:pt x="157" y="17"/>
                      </a:lnTo>
                      <a:lnTo>
                        <a:pt x="157" y="16"/>
                      </a:lnTo>
                      <a:lnTo>
                        <a:pt x="157" y="14"/>
                      </a:lnTo>
                      <a:lnTo>
                        <a:pt x="157" y="13"/>
                      </a:lnTo>
                      <a:lnTo>
                        <a:pt x="153" y="13"/>
                      </a:lnTo>
                      <a:lnTo>
                        <a:pt x="153" y="14"/>
                      </a:lnTo>
                      <a:lnTo>
                        <a:pt x="152" y="14"/>
                      </a:lnTo>
                      <a:lnTo>
                        <a:pt x="152" y="14"/>
                      </a:lnTo>
                      <a:lnTo>
                        <a:pt x="152" y="14"/>
                      </a:lnTo>
                      <a:lnTo>
                        <a:pt x="151" y="16"/>
                      </a:lnTo>
                      <a:lnTo>
                        <a:pt x="150" y="17"/>
                      </a:lnTo>
                      <a:lnTo>
                        <a:pt x="148" y="14"/>
                      </a:lnTo>
                      <a:lnTo>
                        <a:pt x="149" y="13"/>
                      </a:lnTo>
                      <a:lnTo>
                        <a:pt x="150" y="12"/>
                      </a:lnTo>
                      <a:lnTo>
                        <a:pt x="151" y="11"/>
                      </a:lnTo>
                      <a:lnTo>
                        <a:pt x="152" y="11"/>
                      </a:lnTo>
                      <a:lnTo>
                        <a:pt x="153" y="10"/>
                      </a:lnTo>
                      <a:lnTo>
                        <a:pt x="155" y="9"/>
                      </a:lnTo>
                      <a:lnTo>
                        <a:pt x="155" y="8"/>
                      </a:lnTo>
                      <a:close/>
                      <a:moveTo>
                        <a:pt x="8" y="8"/>
                      </a:moveTo>
                      <a:lnTo>
                        <a:pt x="13" y="8"/>
                      </a:lnTo>
                      <a:lnTo>
                        <a:pt x="14" y="10"/>
                      </a:lnTo>
                      <a:lnTo>
                        <a:pt x="15" y="11"/>
                      </a:lnTo>
                      <a:lnTo>
                        <a:pt x="16" y="14"/>
                      </a:lnTo>
                      <a:lnTo>
                        <a:pt x="16" y="15"/>
                      </a:lnTo>
                      <a:lnTo>
                        <a:pt x="15" y="17"/>
                      </a:lnTo>
                      <a:lnTo>
                        <a:pt x="15" y="19"/>
                      </a:lnTo>
                      <a:lnTo>
                        <a:pt x="13" y="23"/>
                      </a:lnTo>
                      <a:lnTo>
                        <a:pt x="13" y="26"/>
                      </a:lnTo>
                      <a:lnTo>
                        <a:pt x="13" y="28"/>
                      </a:lnTo>
                      <a:lnTo>
                        <a:pt x="12" y="31"/>
                      </a:lnTo>
                      <a:lnTo>
                        <a:pt x="12" y="34"/>
                      </a:lnTo>
                      <a:lnTo>
                        <a:pt x="13" y="36"/>
                      </a:lnTo>
                      <a:lnTo>
                        <a:pt x="13" y="36"/>
                      </a:lnTo>
                      <a:lnTo>
                        <a:pt x="17" y="36"/>
                      </a:lnTo>
                      <a:lnTo>
                        <a:pt x="18" y="36"/>
                      </a:lnTo>
                      <a:lnTo>
                        <a:pt x="19" y="35"/>
                      </a:lnTo>
                      <a:lnTo>
                        <a:pt x="20" y="34"/>
                      </a:lnTo>
                      <a:lnTo>
                        <a:pt x="21" y="33"/>
                      </a:lnTo>
                      <a:lnTo>
                        <a:pt x="22" y="31"/>
                      </a:lnTo>
                      <a:lnTo>
                        <a:pt x="24" y="29"/>
                      </a:lnTo>
                      <a:lnTo>
                        <a:pt x="26" y="25"/>
                      </a:lnTo>
                      <a:lnTo>
                        <a:pt x="29" y="9"/>
                      </a:lnTo>
                      <a:lnTo>
                        <a:pt x="34" y="9"/>
                      </a:lnTo>
                      <a:lnTo>
                        <a:pt x="30" y="29"/>
                      </a:lnTo>
                      <a:lnTo>
                        <a:pt x="30" y="31"/>
                      </a:lnTo>
                      <a:lnTo>
                        <a:pt x="29" y="31"/>
                      </a:lnTo>
                      <a:lnTo>
                        <a:pt x="29" y="36"/>
                      </a:lnTo>
                      <a:lnTo>
                        <a:pt x="30" y="36"/>
                      </a:lnTo>
                      <a:lnTo>
                        <a:pt x="30" y="36"/>
                      </a:lnTo>
                      <a:lnTo>
                        <a:pt x="32" y="36"/>
                      </a:lnTo>
                      <a:lnTo>
                        <a:pt x="33" y="36"/>
                      </a:lnTo>
                      <a:lnTo>
                        <a:pt x="34" y="36"/>
                      </a:lnTo>
                      <a:lnTo>
                        <a:pt x="34" y="35"/>
                      </a:lnTo>
                      <a:lnTo>
                        <a:pt x="34" y="35"/>
                      </a:lnTo>
                      <a:lnTo>
                        <a:pt x="35" y="34"/>
                      </a:lnTo>
                      <a:lnTo>
                        <a:pt x="35" y="34"/>
                      </a:lnTo>
                      <a:lnTo>
                        <a:pt x="36" y="34"/>
                      </a:lnTo>
                      <a:lnTo>
                        <a:pt x="37" y="33"/>
                      </a:lnTo>
                      <a:lnTo>
                        <a:pt x="39" y="35"/>
                      </a:lnTo>
                      <a:lnTo>
                        <a:pt x="37" y="36"/>
                      </a:lnTo>
                      <a:lnTo>
                        <a:pt x="36" y="37"/>
                      </a:lnTo>
                      <a:lnTo>
                        <a:pt x="34" y="39"/>
                      </a:lnTo>
                      <a:lnTo>
                        <a:pt x="32" y="39"/>
                      </a:lnTo>
                      <a:lnTo>
                        <a:pt x="32" y="40"/>
                      </a:lnTo>
                      <a:lnTo>
                        <a:pt x="31" y="40"/>
                      </a:lnTo>
                      <a:lnTo>
                        <a:pt x="30" y="41"/>
                      </a:lnTo>
                      <a:lnTo>
                        <a:pt x="27" y="41"/>
                      </a:lnTo>
                      <a:lnTo>
                        <a:pt x="26" y="40"/>
                      </a:lnTo>
                      <a:lnTo>
                        <a:pt x="25" y="39"/>
                      </a:lnTo>
                      <a:lnTo>
                        <a:pt x="24" y="38"/>
                      </a:lnTo>
                      <a:lnTo>
                        <a:pt x="24" y="33"/>
                      </a:lnTo>
                      <a:lnTo>
                        <a:pt x="19" y="39"/>
                      </a:lnTo>
                      <a:lnTo>
                        <a:pt x="16" y="40"/>
                      </a:lnTo>
                      <a:lnTo>
                        <a:pt x="12" y="41"/>
                      </a:lnTo>
                      <a:lnTo>
                        <a:pt x="10" y="41"/>
                      </a:lnTo>
                      <a:lnTo>
                        <a:pt x="8" y="40"/>
                      </a:lnTo>
                      <a:lnTo>
                        <a:pt x="8" y="39"/>
                      </a:lnTo>
                      <a:lnTo>
                        <a:pt x="7" y="38"/>
                      </a:lnTo>
                      <a:lnTo>
                        <a:pt x="5" y="35"/>
                      </a:lnTo>
                      <a:lnTo>
                        <a:pt x="5" y="34"/>
                      </a:lnTo>
                      <a:lnTo>
                        <a:pt x="6" y="33"/>
                      </a:lnTo>
                      <a:lnTo>
                        <a:pt x="6" y="29"/>
                      </a:lnTo>
                      <a:lnTo>
                        <a:pt x="7" y="28"/>
                      </a:lnTo>
                      <a:lnTo>
                        <a:pt x="7" y="27"/>
                      </a:lnTo>
                      <a:lnTo>
                        <a:pt x="8" y="25"/>
                      </a:lnTo>
                      <a:lnTo>
                        <a:pt x="8" y="25"/>
                      </a:lnTo>
                      <a:lnTo>
                        <a:pt x="8" y="22"/>
                      </a:lnTo>
                      <a:lnTo>
                        <a:pt x="8" y="20"/>
                      </a:lnTo>
                      <a:lnTo>
                        <a:pt x="9" y="20"/>
                      </a:lnTo>
                      <a:lnTo>
                        <a:pt x="9" y="17"/>
                      </a:lnTo>
                      <a:lnTo>
                        <a:pt x="10" y="16"/>
                      </a:lnTo>
                      <a:lnTo>
                        <a:pt x="10" y="14"/>
                      </a:lnTo>
                      <a:lnTo>
                        <a:pt x="9" y="13"/>
                      </a:lnTo>
                      <a:lnTo>
                        <a:pt x="6" y="13"/>
                      </a:lnTo>
                      <a:lnTo>
                        <a:pt x="5" y="14"/>
                      </a:lnTo>
                      <a:lnTo>
                        <a:pt x="5" y="14"/>
                      </a:lnTo>
                      <a:lnTo>
                        <a:pt x="5" y="14"/>
                      </a:lnTo>
                      <a:lnTo>
                        <a:pt x="4" y="14"/>
                      </a:lnTo>
                      <a:lnTo>
                        <a:pt x="3" y="16"/>
                      </a:lnTo>
                      <a:lnTo>
                        <a:pt x="3" y="17"/>
                      </a:lnTo>
                      <a:lnTo>
                        <a:pt x="0" y="14"/>
                      </a:lnTo>
                      <a:lnTo>
                        <a:pt x="3" y="11"/>
                      </a:lnTo>
                      <a:lnTo>
                        <a:pt x="5" y="11"/>
                      </a:lnTo>
                      <a:lnTo>
                        <a:pt x="5" y="10"/>
                      </a:lnTo>
                      <a:lnTo>
                        <a:pt x="7" y="9"/>
                      </a:lnTo>
                      <a:lnTo>
                        <a:pt x="8" y="9"/>
                      </a:lnTo>
                      <a:lnTo>
                        <a:pt x="8" y="8"/>
                      </a:lnTo>
                      <a:close/>
                      <a:moveTo>
                        <a:pt x="271" y="7"/>
                      </a:moveTo>
                      <a:lnTo>
                        <a:pt x="279" y="7"/>
                      </a:lnTo>
                      <a:lnTo>
                        <a:pt x="279" y="9"/>
                      </a:lnTo>
                      <a:lnTo>
                        <a:pt x="269" y="34"/>
                      </a:lnTo>
                      <a:lnTo>
                        <a:pt x="265" y="34"/>
                      </a:lnTo>
                      <a:lnTo>
                        <a:pt x="271" y="7"/>
                      </a:lnTo>
                      <a:close/>
                      <a:moveTo>
                        <a:pt x="50" y="7"/>
                      </a:moveTo>
                      <a:lnTo>
                        <a:pt x="58" y="7"/>
                      </a:lnTo>
                      <a:lnTo>
                        <a:pt x="58" y="9"/>
                      </a:lnTo>
                      <a:lnTo>
                        <a:pt x="48" y="34"/>
                      </a:lnTo>
                      <a:lnTo>
                        <a:pt x="45" y="34"/>
                      </a:lnTo>
                      <a:lnTo>
                        <a:pt x="50" y="7"/>
                      </a:lnTo>
                      <a:close/>
                      <a:moveTo>
                        <a:pt x="91" y="4"/>
                      </a:moveTo>
                      <a:lnTo>
                        <a:pt x="94" y="4"/>
                      </a:lnTo>
                      <a:lnTo>
                        <a:pt x="91" y="13"/>
                      </a:lnTo>
                      <a:lnTo>
                        <a:pt x="102" y="13"/>
                      </a:lnTo>
                      <a:lnTo>
                        <a:pt x="102" y="17"/>
                      </a:lnTo>
                      <a:lnTo>
                        <a:pt x="89" y="17"/>
                      </a:lnTo>
                      <a:lnTo>
                        <a:pt x="86" y="26"/>
                      </a:lnTo>
                      <a:lnTo>
                        <a:pt x="102" y="26"/>
                      </a:lnTo>
                      <a:lnTo>
                        <a:pt x="102" y="31"/>
                      </a:lnTo>
                      <a:lnTo>
                        <a:pt x="84" y="31"/>
                      </a:lnTo>
                      <a:lnTo>
                        <a:pt x="80" y="39"/>
                      </a:lnTo>
                      <a:lnTo>
                        <a:pt x="76" y="39"/>
                      </a:lnTo>
                      <a:lnTo>
                        <a:pt x="79" y="31"/>
                      </a:lnTo>
                      <a:lnTo>
                        <a:pt x="67" y="31"/>
                      </a:lnTo>
                      <a:lnTo>
                        <a:pt x="67" y="26"/>
                      </a:lnTo>
                      <a:lnTo>
                        <a:pt x="81" y="26"/>
                      </a:lnTo>
                      <a:lnTo>
                        <a:pt x="85" y="17"/>
                      </a:lnTo>
                      <a:lnTo>
                        <a:pt x="67" y="17"/>
                      </a:lnTo>
                      <a:lnTo>
                        <a:pt x="67" y="13"/>
                      </a:lnTo>
                      <a:lnTo>
                        <a:pt x="87" y="13"/>
                      </a:lnTo>
                      <a:lnTo>
                        <a:pt x="91" y="4"/>
                      </a:lnTo>
                      <a:close/>
                      <a:moveTo>
                        <a:pt x="117" y="0"/>
                      </a:moveTo>
                      <a:lnTo>
                        <a:pt x="130" y="0"/>
                      </a:lnTo>
                      <a:lnTo>
                        <a:pt x="130" y="2"/>
                      </a:lnTo>
                      <a:lnTo>
                        <a:pt x="128" y="2"/>
                      </a:lnTo>
                      <a:lnTo>
                        <a:pt x="128" y="3"/>
                      </a:lnTo>
                      <a:lnTo>
                        <a:pt x="127" y="3"/>
                      </a:lnTo>
                      <a:lnTo>
                        <a:pt x="127" y="3"/>
                      </a:lnTo>
                      <a:lnTo>
                        <a:pt x="126" y="4"/>
                      </a:lnTo>
                      <a:lnTo>
                        <a:pt x="126" y="6"/>
                      </a:lnTo>
                      <a:lnTo>
                        <a:pt x="126" y="6"/>
                      </a:lnTo>
                      <a:lnTo>
                        <a:pt x="126" y="8"/>
                      </a:lnTo>
                      <a:lnTo>
                        <a:pt x="125" y="8"/>
                      </a:lnTo>
                      <a:lnTo>
                        <a:pt x="121" y="31"/>
                      </a:lnTo>
                      <a:lnTo>
                        <a:pt x="120" y="32"/>
                      </a:lnTo>
                      <a:lnTo>
                        <a:pt x="120" y="37"/>
                      </a:lnTo>
                      <a:lnTo>
                        <a:pt x="121" y="37"/>
                      </a:lnTo>
                      <a:lnTo>
                        <a:pt x="121" y="38"/>
                      </a:lnTo>
                      <a:lnTo>
                        <a:pt x="123" y="38"/>
                      </a:lnTo>
                      <a:lnTo>
                        <a:pt x="123" y="40"/>
                      </a:lnTo>
                      <a:lnTo>
                        <a:pt x="110" y="40"/>
                      </a:lnTo>
                      <a:lnTo>
                        <a:pt x="110" y="38"/>
                      </a:lnTo>
                      <a:lnTo>
                        <a:pt x="112" y="38"/>
                      </a:lnTo>
                      <a:lnTo>
                        <a:pt x="113" y="36"/>
                      </a:lnTo>
                      <a:lnTo>
                        <a:pt x="113" y="34"/>
                      </a:lnTo>
                      <a:lnTo>
                        <a:pt x="114" y="33"/>
                      </a:lnTo>
                      <a:lnTo>
                        <a:pt x="114" y="31"/>
                      </a:lnTo>
                      <a:lnTo>
                        <a:pt x="119" y="8"/>
                      </a:lnTo>
                      <a:lnTo>
                        <a:pt x="120" y="8"/>
                      </a:lnTo>
                      <a:lnTo>
                        <a:pt x="120" y="3"/>
                      </a:lnTo>
                      <a:lnTo>
                        <a:pt x="119" y="3"/>
                      </a:lnTo>
                      <a:lnTo>
                        <a:pt x="119" y="2"/>
                      </a:lnTo>
                      <a:lnTo>
                        <a:pt x="117" y="2"/>
                      </a:lnTo>
                      <a:lnTo>
                        <a:pt x="117"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7647067" y="3432047"/>
                  <a:ext cx="161161" cy="198879"/>
                </a:xfrm>
                <a:custGeom>
                  <a:avLst/>
                  <a:gdLst/>
                  <a:ahLst/>
                  <a:cxnLst>
                    <a:cxn ang="0">
                      <a:pos x="23" y="3"/>
                    </a:cxn>
                    <a:cxn ang="0">
                      <a:pos x="17" y="29"/>
                    </a:cxn>
                    <a:cxn ang="0">
                      <a:pos x="28" y="29"/>
                    </a:cxn>
                    <a:cxn ang="0">
                      <a:pos x="34" y="26"/>
                    </a:cxn>
                    <a:cxn ang="0">
                      <a:pos x="35" y="25"/>
                    </a:cxn>
                    <a:cxn ang="0">
                      <a:pos x="36" y="23"/>
                    </a:cxn>
                    <a:cxn ang="0">
                      <a:pos x="38" y="22"/>
                    </a:cxn>
                    <a:cxn ang="0">
                      <a:pos x="38" y="19"/>
                    </a:cxn>
                    <a:cxn ang="0">
                      <a:pos x="39" y="17"/>
                    </a:cxn>
                    <a:cxn ang="0">
                      <a:pos x="39" y="11"/>
                    </a:cxn>
                    <a:cxn ang="0">
                      <a:pos x="38" y="8"/>
                    </a:cxn>
                    <a:cxn ang="0">
                      <a:pos x="37" y="5"/>
                    </a:cxn>
                    <a:cxn ang="0">
                      <a:pos x="34" y="4"/>
                    </a:cxn>
                    <a:cxn ang="0">
                      <a:pos x="31" y="3"/>
                    </a:cxn>
                    <a:cxn ang="0">
                      <a:pos x="23" y="3"/>
                    </a:cxn>
                    <a:cxn ang="0">
                      <a:pos x="11" y="0"/>
                    </a:cxn>
                    <a:cxn ang="0">
                      <a:pos x="35" y="0"/>
                    </a:cxn>
                    <a:cxn ang="0">
                      <a:pos x="40" y="1"/>
                    </a:cxn>
                    <a:cxn ang="0">
                      <a:pos x="43" y="3"/>
                    </a:cxn>
                    <a:cxn ang="0">
                      <a:pos x="45" y="5"/>
                    </a:cxn>
                    <a:cxn ang="0">
                      <a:pos x="46" y="7"/>
                    </a:cxn>
                    <a:cxn ang="0">
                      <a:pos x="47" y="8"/>
                    </a:cxn>
                    <a:cxn ang="0">
                      <a:pos x="47" y="16"/>
                    </a:cxn>
                    <a:cxn ang="0">
                      <a:pos x="46" y="22"/>
                    </a:cxn>
                    <a:cxn ang="0">
                      <a:pos x="43" y="26"/>
                    </a:cxn>
                    <a:cxn ang="0">
                      <a:pos x="36" y="31"/>
                    </a:cxn>
                    <a:cxn ang="0">
                      <a:pos x="30" y="32"/>
                    </a:cxn>
                    <a:cxn ang="0">
                      <a:pos x="24" y="33"/>
                    </a:cxn>
                    <a:cxn ang="0">
                      <a:pos x="17" y="33"/>
                    </a:cxn>
                    <a:cxn ang="0">
                      <a:pos x="14" y="45"/>
                    </a:cxn>
                    <a:cxn ang="0">
                      <a:pos x="14" y="50"/>
                    </a:cxn>
                    <a:cxn ang="0">
                      <a:pos x="13" y="50"/>
                    </a:cxn>
                    <a:cxn ang="0">
                      <a:pos x="13" y="53"/>
                    </a:cxn>
                    <a:cxn ang="0">
                      <a:pos x="14" y="54"/>
                    </a:cxn>
                    <a:cxn ang="0">
                      <a:pos x="14" y="55"/>
                    </a:cxn>
                    <a:cxn ang="0">
                      <a:pos x="14" y="55"/>
                    </a:cxn>
                    <a:cxn ang="0">
                      <a:pos x="14" y="56"/>
                    </a:cxn>
                    <a:cxn ang="0">
                      <a:pos x="17" y="56"/>
                    </a:cxn>
                    <a:cxn ang="0">
                      <a:pos x="17" y="58"/>
                    </a:cxn>
                    <a:cxn ang="0">
                      <a:pos x="0" y="58"/>
                    </a:cxn>
                    <a:cxn ang="0">
                      <a:pos x="1" y="56"/>
                    </a:cxn>
                    <a:cxn ang="0">
                      <a:pos x="2" y="56"/>
                    </a:cxn>
                    <a:cxn ang="0">
                      <a:pos x="3" y="55"/>
                    </a:cxn>
                    <a:cxn ang="0">
                      <a:pos x="4" y="55"/>
                    </a:cxn>
                    <a:cxn ang="0">
                      <a:pos x="4" y="54"/>
                    </a:cxn>
                    <a:cxn ang="0">
                      <a:pos x="5" y="53"/>
                    </a:cxn>
                    <a:cxn ang="0">
                      <a:pos x="5" y="51"/>
                    </a:cxn>
                    <a:cxn ang="0">
                      <a:pos x="6" y="50"/>
                    </a:cxn>
                    <a:cxn ang="0">
                      <a:pos x="6" y="47"/>
                    </a:cxn>
                    <a:cxn ang="0">
                      <a:pos x="7" y="45"/>
                    </a:cxn>
                    <a:cxn ang="0">
                      <a:pos x="14" y="12"/>
                    </a:cxn>
                    <a:cxn ang="0">
                      <a:pos x="14" y="9"/>
                    </a:cxn>
                    <a:cxn ang="0">
                      <a:pos x="14" y="4"/>
                    </a:cxn>
                    <a:cxn ang="0">
                      <a:pos x="14" y="3"/>
                    </a:cxn>
                    <a:cxn ang="0">
                      <a:pos x="12" y="2"/>
                    </a:cxn>
                    <a:cxn ang="0">
                      <a:pos x="11" y="2"/>
                    </a:cxn>
                    <a:cxn ang="0">
                      <a:pos x="11" y="0"/>
                    </a:cxn>
                  </a:cxnLst>
                  <a:rect l="0" t="0" r="r" b="b"/>
                  <a:pathLst>
                    <a:path w="47" h="58">
                      <a:moveTo>
                        <a:pt x="23" y="3"/>
                      </a:moveTo>
                      <a:lnTo>
                        <a:pt x="17" y="29"/>
                      </a:lnTo>
                      <a:lnTo>
                        <a:pt x="28" y="29"/>
                      </a:lnTo>
                      <a:lnTo>
                        <a:pt x="34" y="26"/>
                      </a:lnTo>
                      <a:lnTo>
                        <a:pt x="35" y="25"/>
                      </a:lnTo>
                      <a:lnTo>
                        <a:pt x="36" y="23"/>
                      </a:lnTo>
                      <a:lnTo>
                        <a:pt x="38" y="22"/>
                      </a:lnTo>
                      <a:lnTo>
                        <a:pt x="38" y="19"/>
                      </a:lnTo>
                      <a:lnTo>
                        <a:pt x="39" y="17"/>
                      </a:lnTo>
                      <a:lnTo>
                        <a:pt x="39" y="11"/>
                      </a:lnTo>
                      <a:lnTo>
                        <a:pt x="38" y="8"/>
                      </a:lnTo>
                      <a:lnTo>
                        <a:pt x="37" y="5"/>
                      </a:lnTo>
                      <a:lnTo>
                        <a:pt x="34" y="4"/>
                      </a:lnTo>
                      <a:lnTo>
                        <a:pt x="31" y="3"/>
                      </a:lnTo>
                      <a:lnTo>
                        <a:pt x="23" y="3"/>
                      </a:lnTo>
                      <a:close/>
                      <a:moveTo>
                        <a:pt x="11" y="0"/>
                      </a:moveTo>
                      <a:lnTo>
                        <a:pt x="35" y="0"/>
                      </a:lnTo>
                      <a:lnTo>
                        <a:pt x="40" y="1"/>
                      </a:lnTo>
                      <a:lnTo>
                        <a:pt x="43" y="3"/>
                      </a:lnTo>
                      <a:lnTo>
                        <a:pt x="45" y="5"/>
                      </a:lnTo>
                      <a:lnTo>
                        <a:pt x="46" y="7"/>
                      </a:lnTo>
                      <a:lnTo>
                        <a:pt x="47" y="8"/>
                      </a:lnTo>
                      <a:lnTo>
                        <a:pt x="47" y="16"/>
                      </a:lnTo>
                      <a:lnTo>
                        <a:pt x="46" y="22"/>
                      </a:lnTo>
                      <a:lnTo>
                        <a:pt x="43" y="26"/>
                      </a:lnTo>
                      <a:lnTo>
                        <a:pt x="36" y="31"/>
                      </a:lnTo>
                      <a:lnTo>
                        <a:pt x="30" y="32"/>
                      </a:lnTo>
                      <a:lnTo>
                        <a:pt x="24" y="33"/>
                      </a:lnTo>
                      <a:lnTo>
                        <a:pt x="17" y="33"/>
                      </a:lnTo>
                      <a:lnTo>
                        <a:pt x="14" y="45"/>
                      </a:lnTo>
                      <a:lnTo>
                        <a:pt x="14" y="50"/>
                      </a:lnTo>
                      <a:lnTo>
                        <a:pt x="13" y="50"/>
                      </a:lnTo>
                      <a:lnTo>
                        <a:pt x="13" y="53"/>
                      </a:lnTo>
                      <a:lnTo>
                        <a:pt x="14" y="54"/>
                      </a:lnTo>
                      <a:lnTo>
                        <a:pt x="14" y="55"/>
                      </a:lnTo>
                      <a:lnTo>
                        <a:pt x="14" y="55"/>
                      </a:lnTo>
                      <a:lnTo>
                        <a:pt x="14" y="56"/>
                      </a:lnTo>
                      <a:lnTo>
                        <a:pt x="17" y="56"/>
                      </a:lnTo>
                      <a:lnTo>
                        <a:pt x="17" y="58"/>
                      </a:lnTo>
                      <a:lnTo>
                        <a:pt x="0" y="58"/>
                      </a:lnTo>
                      <a:lnTo>
                        <a:pt x="1" y="56"/>
                      </a:lnTo>
                      <a:lnTo>
                        <a:pt x="2" y="56"/>
                      </a:lnTo>
                      <a:lnTo>
                        <a:pt x="3" y="55"/>
                      </a:lnTo>
                      <a:lnTo>
                        <a:pt x="4" y="55"/>
                      </a:lnTo>
                      <a:lnTo>
                        <a:pt x="4" y="54"/>
                      </a:lnTo>
                      <a:lnTo>
                        <a:pt x="5" y="53"/>
                      </a:lnTo>
                      <a:lnTo>
                        <a:pt x="5" y="51"/>
                      </a:lnTo>
                      <a:lnTo>
                        <a:pt x="6" y="50"/>
                      </a:lnTo>
                      <a:lnTo>
                        <a:pt x="6" y="47"/>
                      </a:lnTo>
                      <a:lnTo>
                        <a:pt x="7" y="45"/>
                      </a:lnTo>
                      <a:lnTo>
                        <a:pt x="14" y="12"/>
                      </a:lnTo>
                      <a:lnTo>
                        <a:pt x="14" y="9"/>
                      </a:lnTo>
                      <a:lnTo>
                        <a:pt x="14" y="4"/>
                      </a:lnTo>
                      <a:lnTo>
                        <a:pt x="14" y="3"/>
                      </a:lnTo>
                      <a:lnTo>
                        <a:pt x="12" y="2"/>
                      </a:lnTo>
                      <a:lnTo>
                        <a:pt x="11" y="2"/>
                      </a:lnTo>
                      <a:lnTo>
                        <a:pt x="11"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7794512" y="3555489"/>
                  <a:ext cx="126871" cy="137158"/>
                </a:xfrm>
                <a:custGeom>
                  <a:avLst/>
                  <a:gdLst/>
                  <a:ahLst/>
                  <a:cxnLst>
                    <a:cxn ang="0">
                      <a:pos x="8" y="0"/>
                    </a:cxn>
                    <a:cxn ang="0">
                      <a:pos x="37" y="0"/>
                    </a:cxn>
                    <a:cxn ang="0">
                      <a:pos x="35" y="9"/>
                    </a:cxn>
                    <a:cxn ang="0">
                      <a:pos x="32" y="9"/>
                    </a:cxn>
                    <a:cxn ang="0">
                      <a:pos x="32" y="5"/>
                    </a:cxn>
                    <a:cxn ang="0">
                      <a:pos x="31" y="5"/>
                    </a:cxn>
                    <a:cxn ang="0">
                      <a:pos x="31" y="4"/>
                    </a:cxn>
                    <a:cxn ang="0">
                      <a:pos x="30" y="3"/>
                    </a:cxn>
                    <a:cxn ang="0">
                      <a:pos x="17" y="3"/>
                    </a:cxn>
                    <a:cxn ang="0">
                      <a:pos x="14" y="17"/>
                    </a:cxn>
                    <a:cxn ang="0">
                      <a:pos x="22" y="17"/>
                    </a:cxn>
                    <a:cxn ang="0">
                      <a:pos x="23" y="17"/>
                    </a:cxn>
                    <a:cxn ang="0">
                      <a:pos x="24" y="17"/>
                    </a:cxn>
                    <a:cxn ang="0">
                      <a:pos x="24" y="16"/>
                    </a:cxn>
                    <a:cxn ang="0">
                      <a:pos x="24" y="15"/>
                    </a:cxn>
                    <a:cxn ang="0">
                      <a:pos x="25" y="15"/>
                    </a:cxn>
                    <a:cxn ang="0">
                      <a:pos x="25" y="14"/>
                    </a:cxn>
                    <a:cxn ang="0">
                      <a:pos x="26" y="14"/>
                    </a:cxn>
                    <a:cxn ang="0">
                      <a:pos x="29" y="14"/>
                    </a:cxn>
                    <a:cxn ang="0">
                      <a:pos x="26" y="25"/>
                    </a:cxn>
                    <a:cxn ang="0">
                      <a:pos x="23" y="25"/>
                    </a:cxn>
                    <a:cxn ang="0">
                      <a:pos x="23" y="22"/>
                    </a:cxn>
                    <a:cxn ang="0">
                      <a:pos x="22" y="21"/>
                    </a:cxn>
                    <a:cxn ang="0">
                      <a:pos x="13" y="21"/>
                    </a:cxn>
                    <a:cxn ang="0">
                      <a:pos x="10" y="37"/>
                    </a:cxn>
                    <a:cxn ang="0">
                      <a:pos x="20" y="37"/>
                    </a:cxn>
                    <a:cxn ang="0">
                      <a:pos x="21" y="36"/>
                    </a:cxn>
                    <a:cxn ang="0">
                      <a:pos x="23" y="36"/>
                    </a:cxn>
                    <a:cxn ang="0">
                      <a:pos x="26" y="34"/>
                    </a:cxn>
                    <a:cxn ang="0">
                      <a:pos x="28" y="29"/>
                    </a:cxn>
                    <a:cxn ang="0">
                      <a:pos x="32" y="29"/>
                    </a:cxn>
                    <a:cxn ang="0">
                      <a:pos x="29" y="40"/>
                    </a:cxn>
                    <a:cxn ang="0">
                      <a:pos x="0" y="40"/>
                    </a:cxn>
                    <a:cxn ang="0">
                      <a:pos x="0" y="38"/>
                    </a:cxn>
                    <a:cxn ang="0">
                      <a:pos x="3" y="38"/>
                    </a:cxn>
                    <a:cxn ang="0">
                      <a:pos x="4" y="36"/>
                    </a:cxn>
                    <a:cxn ang="0">
                      <a:pos x="4" y="34"/>
                    </a:cxn>
                    <a:cxn ang="0">
                      <a:pos x="5" y="33"/>
                    </a:cxn>
                    <a:cxn ang="0">
                      <a:pos x="5" y="31"/>
                    </a:cxn>
                    <a:cxn ang="0">
                      <a:pos x="10" y="8"/>
                    </a:cxn>
                    <a:cxn ang="0">
                      <a:pos x="11" y="8"/>
                    </a:cxn>
                    <a:cxn ang="0">
                      <a:pos x="11" y="3"/>
                    </a:cxn>
                    <a:cxn ang="0">
                      <a:pos x="10" y="3"/>
                    </a:cxn>
                    <a:cxn ang="0">
                      <a:pos x="10" y="2"/>
                    </a:cxn>
                    <a:cxn ang="0">
                      <a:pos x="8" y="2"/>
                    </a:cxn>
                    <a:cxn ang="0">
                      <a:pos x="8" y="0"/>
                    </a:cxn>
                  </a:cxnLst>
                  <a:rect l="0" t="0" r="r" b="b"/>
                  <a:pathLst>
                    <a:path w="37" h="40">
                      <a:moveTo>
                        <a:pt x="8" y="0"/>
                      </a:moveTo>
                      <a:lnTo>
                        <a:pt x="37" y="0"/>
                      </a:lnTo>
                      <a:lnTo>
                        <a:pt x="35" y="9"/>
                      </a:lnTo>
                      <a:lnTo>
                        <a:pt x="32" y="9"/>
                      </a:lnTo>
                      <a:lnTo>
                        <a:pt x="32" y="5"/>
                      </a:lnTo>
                      <a:lnTo>
                        <a:pt x="31" y="5"/>
                      </a:lnTo>
                      <a:lnTo>
                        <a:pt x="31" y="4"/>
                      </a:lnTo>
                      <a:lnTo>
                        <a:pt x="30" y="3"/>
                      </a:lnTo>
                      <a:lnTo>
                        <a:pt x="17" y="3"/>
                      </a:lnTo>
                      <a:lnTo>
                        <a:pt x="14" y="17"/>
                      </a:lnTo>
                      <a:lnTo>
                        <a:pt x="22" y="17"/>
                      </a:lnTo>
                      <a:lnTo>
                        <a:pt x="23" y="17"/>
                      </a:lnTo>
                      <a:lnTo>
                        <a:pt x="24" y="17"/>
                      </a:lnTo>
                      <a:lnTo>
                        <a:pt x="24" y="16"/>
                      </a:lnTo>
                      <a:lnTo>
                        <a:pt x="24" y="15"/>
                      </a:lnTo>
                      <a:lnTo>
                        <a:pt x="25" y="15"/>
                      </a:lnTo>
                      <a:lnTo>
                        <a:pt x="25" y="14"/>
                      </a:lnTo>
                      <a:lnTo>
                        <a:pt x="26" y="14"/>
                      </a:lnTo>
                      <a:lnTo>
                        <a:pt x="29" y="14"/>
                      </a:lnTo>
                      <a:lnTo>
                        <a:pt x="26" y="25"/>
                      </a:lnTo>
                      <a:lnTo>
                        <a:pt x="23" y="25"/>
                      </a:lnTo>
                      <a:lnTo>
                        <a:pt x="23" y="22"/>
                      </a:lnTo>
                      <a:lnTo>
                        <a:pt x="22" y="21"/>
                      </a:lnTo>
                      <a:lnTo>
                        <a:pt x="13" y="21"/>
                      </a:lnTo>
                      <a:lnTo>
                        <a:pt x="10" y="37"/>
                      </a:lnTo>
                      <a:lnTo>
                        <a:pt x="20" y="37"/>
                      </a:lnTo>
                      <a:lnTo>
                        <a:pt x="21" y="36"/>
                      </a:lnTo>
                      <a:lnTo>
                        <a:pt x="23" y="36"/>
                      </a:lnTo>
                      <a:lnTo>
                        <a:pt x="26" y="34"/>
                      </a:lnTo>
                      <a:lnTo>
                        <a:pt x="28" y="29"/>
                      </a:lnTo>
                      <a:lnTo>
                        <a:pt x="32" y="29"/>
                      </a:lnTo>
                      <a:lnTo>
                        <a:pt x="29" y="40"/>
                      </a:lnTo>
                      <a:lnTo>
                        <a:pt x="0" y="40"/>
                      </a:lnTo>
                      <a:lnTo>
                        <a:pt x="0" y="38"/>
                      </a:lnTo>
                      <a:lnTo>
                        <a:pt x="3" y="38"/>
                      </a:lnTo>
                      <a:lnTo>
                        <a:pt x="4" y="36"/>
                      </a:lnTo>
                      <a:lnTo>
                        <a:pt x="4" y="34"/>
                      </a:lnTo>
                      <a:lnTo>
                        <a:pt x="5" y="33"/>
                      </a:lnTo>
                      <a:lnTo>
                        <a:pt x="5" y="31"/>
                      </a:lnTo>
                      <a:lnTo>
                        <a:pt x="10" y="8"/>
                      </a:lnTo>
                      <a:lnTo>
                        <a:pt x="11" y="8"/>
                      </a:lnTo>
                      <a:lnTo>
                        <a:pt x="11" y="3"/>
                      </a:lnTo>
                      <a:lnTo>
                        <a:pt x="10" y="3"/>
                      </a:lnTo>
                      <a:lnTo>
                        <a:pt x="10" y="2"/>
                      </a:lnTo>
                      <a:lnTo>
                        <a:pt x="8" y="2"/>
                      </a:lnTo>
                      <a:lnTo>
                        <a:pt x="8"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7976246" y="3404616"/>
                  <a:ext cx="89153" cy="277745"/>
                </a:xfrm>
                <a:custGeom>
                  <a:avLst/>
                  <a:gdLst/>
                  <a:ahLst/>
                  <a:cxnLst>
                    <a:cxn ang="0">
                      <a:pos x="25" y="0"/>
                    </a:cxn>
                    <a:cxn ang="0">
                      <a:pos x="26" y="4"/>
                    </a:cxn>
                    <a:cxn ang="0">
                      <a:pos x="18" y="8"/>
                    </a:cxn>
                    <a:cxn ang="0">
                      <a:pos x="11" y="16"/>
                    </a:cxn>
                    <a:cxn ang="0">
                      <a:pos x="8" y="27"/>
                    </a:cxn>
                    <a:cxn ang="0">
                      <a:pos x="7" y="41"/>
                    </a:cxn>
                    <a:cxn ang="0">
                      <a:pos x="8" y="54"/>
                    </a:cxn>
                    <a:cxn ang="0">
                      <a:pos x="11" y="65"/>
                    </a:cxn>
                    <a:cxn ang="0">
                      <a:pos x="15" y="71"/>
                    </a:cxn>
                    <a:cxn ang="0">
                      <a:pos x="20" y="75"/>
                    </a:cxn>
                    <a:cxn ang="0">
                      <a:pos x="26" y="78"/>
                    </a:cxn>
                    <a:cxn ang="0">
                      <a:pos x="25" y="81"/>
                    </a:cxn>
                    <a:cxn ang="0">
                      <a:pos x="18" y="78"/>
                    </a:cxn>
                    <a:cxn ang="0">
                      <a:pos x="11" y="74"/>
                    </a:cxn>
                    <a:cxn ang="0">
                      <a:pos x="6" y="67"/>
                    </a:cxn>
                    <a:cxn ang="0">
                      <a:pos x="1" y="55"/>
                    </a:cxn>
                    <a:cxn ang="0">
                      <a:pos x="0" y="41"/>
                    </a:cxn>
                    <a:cxn ang="0">
                      <a:pos x="1" y="27"/>
                    </a:cxn>
                    <a:cxn ang="0">
                      <a:pos x="6" y="14"/>
                    </a:cxn>
                    <a:cxn ang="0">
                      <a:pos x="11" y="8"/>
                    </a:cxn>
                    <a:cxn ang="0">
                      <a:pos x="18" y="3"/>
                    </a:cxn>
                    <a:cxn ang="0">
                      <a:pos x="25" y="0"/>
                    </a:cxn>
                  </a:cxnLst>
                  <a:rect l="0" t="0" r="r" b="b"/>
                  <a:pathLst>
                    <a:path w="26" h="81">
                      <a:moveTo>
                        <a:pt x="25" y="0"/>
                      </a:moveTo>
                      <a:lnTo>
                        <a:pt x="26" y="4"/>
                      </a:lnTo>
                      <a:lnTo>
                        <a:pt x="18" y="8"/>
                      </a:lnTo>
                      <a:lnTo>
                        <a:pt x="11" y="16"/>
                      </a:lnTo>
                      <a:lnTo>
                        <a:pt x="8" y="27"/>
                      </a:lnTo>
                      <a:lnTo>
                        <a:pt x="7" y="41"/>
                      </a:lnTo>
                      <a:lnTo>
                        <a:pt x="8" y="54"/>
                      </a:lnTo>
                      <a:lnTo>
                        <a:pt x="11" y="65"/>
                      </a:lnTo>
                      <a:lnTo>
                        <a:pt x="15" y="71"/>
                      </a:lnTo>
                      <a:lnTo>
                        <a:pt x="20" y="75"/>
                      </a:lnTo>
                      <a:lnTo>
                        <a:pt x="26" y="78"/>
                      </a:lnTo>
                      <a:lnTo>
                        <a:pt x="25" y="81"/>
                      </a:lnTo>
                      <a:lnTo>
                        <a:pt x="18" y="78"/>
                      </a:lnTo>
                      <a:lnTo>
                        <a:pt x="11" y="74"/>
                      </a:lnTo>
                      <a:lnTo>
                        <a:pt x="6" y="67"/>
                      </a:lnTo>
                      <a:lnTo>
                        <a:pt x="1" y="55"/>
                      </a:lnTo>
                      <a:lnTo>
                        <a:pt x="0" y="41"/>
                      </a:lnTo>
                      <a:lnTo>
                        <a:pt x="1" y="27"/>
                      </a:lnTo>
                      <a:lnTo>
                        <a:pt x="6" y="14"/>
                      </a:lnTo>
                      <a:lnTo>
                        <a:pt x="11" y="8"/>
                      </a:lnTo>
                      <a:lnTo>
                        <a:pt x="18" y="3"/>
                      </a:lnTo>
                      <a:lnTo>
                        <a:pt x="25"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8072257" y="3401187"/>
                  <a:ext cx="490339" cy="270887"/>
                </a:xfrm>
                <a:custGeom>
                  <a:avLst/>
                  <a:gdLst/>
                  <a:ahLst/>
                  <a:cxnLst>
                    <a:cxn ang="0">
                      <a:pos x="84" y="59"/>
                    </a:cxn>
                    <a:cxn ang="0">
                      <a:pos x="82" y="72"/>
                    </a:cxn>
                    <a:cxn ang="0">
                      <a:pos x="72" y="76"/>
                    </a:cxn>
                    <a:cxn ang="0">
                      <a:pos x="76" y="70"/>
                    </a:cxn>
                    <a:cxn ang="0">
                      <a:pos x="118" y="26"/>
                    </a:cxn>
                    <a:cxn ang="0">
                      <a:pos x="122" y="31"/>
                    </a:cxn>
                    <a:cxn ang="0">
                      <a:pos x="122" y="37"/>
                    </a:cxn>
                    <a:cxn ang="0">
                      <a:pos x="130" y="28"/>
                    </a:cxn>
                    <a:cxn ang="0">
                      <a:pos x="143" y="26"/>
                    </a:cxn>
                    <a:cxn ang="0">
                      <a:pos x="137" y="34"/>
                    </a:cxn>
                    <a:cxn ang="0">
                      <a:pos x="135" y="31"/>
                    </a:cxn>
                    <a:cxn ang="0">
                      <a:pos x="132" y="31"/>
                    </a:cxn>
                    <a:cxn ang="0">
                      <a:pos x="126" y="37"/>
                    </a:cxn>
                    <a:cxn ang="0">
                      <a:pos x="122" y="42"/>
                    </a:cxn>
                    <a:cxn ang="0">
                      <a:pos x="116" y="67"/>
                    </a:cxn>
                    <a:cxn ang="0">
                      <a:pos x="115" y="38"/>
                    </a:cxn>
                    <a:cxn ang="0">
                      <a:pos x="115" y="31"/>
                    </a:cxn>
                    <a:cxn ang="0">
                      <a:pos x="110" y="31"/>
                    </a:cxn>
                    <a:cxn ang="0">
                      <a:pos x="108" y="29"/>
                    </a:cxn>
                    <a:cxn ang="0">
                      <a:pos x="113" y="26"/>
                    </a:cxn>
                    <a:cxn ang="0">
                      <a:pos x="15" y="26"/>
                    </a:cxn>
                    <a:cxn ang="0">
                      <a:pos x="19" y="30"/>
                    </a:cxn>
                    <a:cxn ang="0">
                      <a:pos x="16" y="48"/>
                    </a:cxn>
                    <a:cxn ang="0">
                      <a:pos x="14" y="53"/>
                    </a:cxn>
                    <a:cxn ang="0">
                      <a:pos x="16" y="62"/>
                    </a:cxn>
                    <a:cxn ang="0">
                      <a:pos x="24" y="59"/>
                    </a:cxn>
                    <a:cxn ang="0">
                      <a:pos x="29" y="53"/>
                    </a:cxn>
                    <a:cxn ang="0">
                      <a:pos x="36" y="26"/>
                    </a:cxn>
                    <a:cxn ang="0">
                      <a:pos x="37" y="56"/>
                    </a:cxn>
                    <a:cxn ang="0">
                      <a:pos x="40" y="62"/>
                    </a:cxn>
                    <a:cxn ang="0">
                      <a:pos x="48" y="60"/>
                    </a:cxn>
                    <a:cxn ang="0">
                      <a:pos x="40" y="67"/>
                    </a:cxn>
                    <a:cxn ang="0">
                      <a:pos x="32" y="67"/>
                    </a:cxn>
                    <a:cxn ang="0">
                      <a:pos x="30" y="59"/>
                    </a:cxn>
                    <a:cxn ang="0">
                      <a:pos x="29" y="59"/>
                    </a:cxn>
                    <a:cxn ang="0">
                      <a:pos x="13" y="67"/>
                    </a:cxn>
                    <a:cxn ang="0">
                      <a:pos x="9" y="65"/>
                    </a:cxn>
                    <a:cxn ang="0">
                      <a:pos x="7" y="54"/>
                    </a:cxn>
                    <a:cxn ang="0">
                      <a:pos x="11" y="37"/>
                    </a:cxn>
                    <a:cxn ang="0">
                      <a:pos x="11" y="31"/>
                    </a:cxn>
                    <a:cxn ang="0">
                      <a:pos x="11" y="30"/>
                    </a:cxn>
                    <a:cxn ang="0">
                      <a:pos x="6" y="32"/>
                    </a:cxn>
                    <a:cxn ang="0">
                      <a:pos x="6" y="28"/>
                    </a:cxn>
                    <a:cxn ang="0">
                      <a:pos x="11" y="26"/>
                    </a:cxn>
                    <a:cxn ang="0">
                      <a:pos x="67" y="3"/>
                    </a:cxn>
                    <a:cxn ang="0">
                      <a:pos x="59" y="0"/>
                    </a:cxn>
                  </a:cxnLst>
                  <a:rect l="0" t="0" r="r" b="b"/>
                  <a:pathLst>
                    <a:path w="143" h="79">
                      <a:moveTo>
                        <a:pt x="76" y="57"/>
                      </a:moveTo>
                      <a:lnTo>
                        <a:pt x="84" y="57"/>
                      </a:lnTo>
                      <a:lnTo>
                        <a:pt x="84" y="59"/>
                      </a:lnTo>
                      <a:lnTo>
                        <a:pt x="84" y="67"/>
                      </a:lnTo>
                      <a:lnTo>
                        <a:pt x="83" y="70"/>
                      </a:lnTo>
                      <a:lnTo>
                        <a:pt x="82" y="72"/>
                      </a:lnTo>
                      <a:lnTo>
                        <a:pt x="76" y="77"/>
                      </a:lnTo>
                      <a:lnTo>
                        <a:pt x="74" y="79"/>
                      </a:lnTo>
                      <a:lnTo>
                        <a:pt x="72" y="76"/>
                      </a:lnTo>
                      <a:lnTo>
                        <a:pt x="74" y="74"/>
                      </a:lnTo>
                      <a:lnTo>
                        <a:pt x="75" y="73"/>
                      </a:lnTo>
                      <a:lnTo>
                        <a:pt x="76" y="70"/>
                      </a:lnTo>
                      <a:lnTo>
                        <a:pt x="76" y="57"/>
                      </a:lnTo>
                      <a:close/>
                      <a:moveTo>
                        <a:pt x="114" y="26"/>
                      </a:moveTo>
                      <a:lnTo>
                        <a:pt x="118" y="26"/>
                      </a:lnTo>
                      <a:lnTo>
                        <a:pt x="120" y="26"/>
                      </a:lnTo>
                      <a:lnTo>
                        <a:pt x="121" y="27"/>
                      </a:lnTo>
                      <a:lnTo>
                        <a:pt x="122" y="31"/>
                      </a:lnTo>
                      <a:lnTo>
                        <a:pt x="122" y="34"/>
                      </a:lnTo>
                      <a:lnTo>
                        <a:pt x="121" y="36"/>
                      </a:lnTo>
                      <a:lnTo>
                        <a:pt x="122" y="37"/>
                      </a:lnTo>
                      <a:lnTo>
                        <a:pt x="125" y="33"/>
                      </a:lnTo>
                      <a:lnTo>
                        <a:pt x="127" y="30"/>
                      </a:lnTo>
                      <a:lnTo>
                        <a:pt x="130" y="28"/>
                      </a:lnTo>
                      <a:lnTo>
                        <a:pt x="132" y="26"/>
                      </a:lnTo>
                      <a:lnTo>
                        <a:pt x="135" y="26"/>
                      </a:lnTo>
                      <a:lnTo>
                        <a:pt x="143" y="26"/>
                      </a:lnTo>
                      <a:lnTo>
                        <a:pt x="141" y="35"/>
                      </a:lnTo>
                      <a:lnTo>
                        <a:pt x="137" y="35"/>
                      </a:lnTo>
                      <a:lnTo>
                        <a:pt x="137" y="34"/>
                      </a:lnTo>
                      <a:lnTo>
                        <a:pt x="136" y="33"/>
                      </a:lnTo>
                      <a:lnTo>
                        <a:pt x="135" y="32"/>
                      </a:lnTo>
                      <a:lnTo>
                        <a:pt x="135" y="31"/>
                      </a:lnTo>
                      <a:lnTo>
                        <a:pt x="134" y="31"/>
                      </a:lnTo>
                      <a:lnTo>
                        <a:pt x="134" y="31"/>
                      </a:lnTo>
                      <a:lnTo>
                        <a:pt x="132" y="31"/>
                      </a:lnTo>
                      <a:lnTo>
                        <a:pt x="129" y="32"/>
                      </a:lnTo>
                      <a:lnTo>
                        <a:pt x="127" y="34"/>
                      </a:lnTo>
                      <a:lnTo>
                        <a:pt x="126" y="37"/>
                      </a:lnTo>
                      <a:lnTo>
                        <a:pt x="124" y="38"/>
                      </a:lnTo>
                      <a:lnTo>
                        <a:pt x="123" y="40"/>
                      </a:lnTo>
                      <a:lnTo>
                        <a:pt x="122" y="42"/>
                      </a:lnTo>
                      <a:lnTo>
                        <a:pt x="121" y="45"/>
                      </a:lnTo>
                      <a:lnTo>
                        <a:pt x="120" y="48"/>
                      </a:lnTo>
                      <a:lnTo>
                        <a:pt x="116" y="67"/>
                      </a:lnTo>
                      <a:lnTo>
                        <a:pt x="108" y="67"/>
                      </a:lnTo>
                      <a:lnTo>
                        <a:pt x="115" y="40"/>
                      </a:lnTo>
                      <a:lnTo>
                        <a:pt x="115" y="38"/>
                      </a:lnTo>
                      <a:lnTo>
                        <a:pt x="116" y="37"/>
                      </a:lnTo>
                      <a:lnTo>
                        <a:pt x="116" y="32"/>
                      </a:lnTo>
                      <a:lnTo>
                        <a:pt x="115" y="31"/>
                      </a:lnTo>
                      <a:lnTo>
                        <a:pt x="114" y="30"/>
                      </a:lnTo>
                      <a:lnTo>
                        <a:pt x="113" y="30"/>
                      </a:lnTo>
                      <a:lnTo>
                        <a:pt x="110" y="31"/>
                      </a:lnTo>
                      <a:lnTo>
                        <a:pt x="107" y="35"/>
                      </a:lnTo>
                      <a:lnTo>
                        <a:pt x="104" y="33"/>
                      </a:lnTo>
                      <a:lnTo>
                        <a:pt x="108" y="29"/>
                      </a:lnTo>
                      <a:lnTo>
                        <a:pt x="109" y="28"/>
                      </a:lnTo>
                      <a:lnTo>
                        <a:pt x="110" y="27"/>
                      </a:lnTo>
                      <a:lnTo>
                        <a:pt x="113" y="26"/>
                      </a:lnTo>
                      <a:lnTo>
                        <a:pt x="114" y="26"/>
                      </a:lnTo>
                      <a:close/>
                      <a:moveTo>
                        <a:pt x="11" y="26"/>
                      </a:moveTo>
                      <a:lnTo>
                        <a:pt x="15" y="26"/>
                      </a:lnTo>
                      <a:lnTo>
                        <a:pt x="16" y="26"/>
                      </a:lnTo>
                      <a:lnTo>
                        <a:pt x="17" y="27"/>
                      </a:lnTo>
                      <a:lnTo>
                        <a:pt x="19" y="30"/>
                      </a:lnTo>
                      <a:lnTo>
                        <a:pt x="19" y="36"/>
                      </a:lnTo>
                      <a:lnTo>
                        <a:pt x="18" y="40"/>
                      </a:lnTo>
                      <a:lnTo>
                        <a:pt x="16" y="48"/>
                      </a:lnTo>
                      <a:lnTo>
                        <a:pt x="15" y="50"/>
                      </a:lnTo>
                      <a:lnTo>
                        <a:pt x="15" y="52"/>
                      </a:lnTo>
                      <a:lnTo>
                        <a:pt x="14" y="53"/>
                      </a:lnTo>
                      <a:lnTo>
                        <a:pt x="14" y="59"/>
                      </a:lnTo>
                      <a:lnTo>
                        <a:pt x="15" y="62"/>
                      </a:lnTo>
                      <a:lnTo>
                        <a:pt x="16" y="62"/>
                      </a:lnTo>
                      <a:lnTo>
                        <a:pt x="19" y="62"/>
                      </a:lnTo>
                      <a:lnTo>
                        <a:pt x="22" y="61"/>
                      </a:lnTo>
                      <a:lnTo>
                        <a:pt x="24" y="59"/>
                      </a:lnTo>
                      <a:lnTo>
                        <a:pt x="27" y="56"/>
                      </a:lnTo>
                      <a:lnTo>
                        <a:pt x="28" y="55"/>
                      </a:lnTo>
                      <a:lnTo>
                        <a:pt x="29" y="53"/>
                      </a:lnTo>
                      <a:lnTo>
                        <a:pt x="30" y="51"/>
                      </a:lnTo>
                      <a:lnTo>
                        <a:pt x="32" y="45"/>
                      </a:lnTo>
                      <a:lnTo>
                        <a:pt x="36" y="26"/>
                      </a:lnTo>
                      <a:lnTo>
                        <a:pt x="43" y="26"/>
                      </a:lnTo>
                      <a:lnTo>
                        <a:pt x="37" y="53"/>
                      </a:lnTo>
                      <a:lnTo>
                        <a:pt x="37" y="56"/>
                      </a:lnTo>
                      <a:lnTo>
                        <a:pt x="37" y="62"/>
                      </a:lnTo>
                      <a:lnTo>
                        <a:pt x="38" y="62"/>
                      </a:lnTo>
                      <a:lnTo>
                        <a:pt x="40" y="62"/>
                      </a:lnTo>
                      <a:lnTo>
                        <a:pt x="42" y="62"/>
                      </a:lnTo>
                      <a:lnTo>
                        <a:pt x="45" y="58"/>
                      </a:lnTo>
                      <a:lnTo>
                        <a:pt x="48" y="60"/>
                      </a:lnTo>
                      <a:lnTo>
                        <a:pt x="43" y="65"/>
                      </a:lnTo>
                      <a:lnTo>
                        <a:pt x="41" y="66"/>
                      </a:lnTo>
                      <a:lnTo>
                        <a:pt x="40" y="67"/>
                      </a:lnTo>
                      <a:lnTo>
                        <a:pt x="37" y="67"/>
                      </a:lnTo>
                      <a:lnTo>
                        <a:pt x="34" y="67"/>
                      </a:lnTo>
                      <a:lnTo>
                        <a:pt x="32" y="67"/>
                      </a:lnTo>
                      <a:lnTo>
                        <a:pt x="32" y="66"/>
                      </a:lnTo>
                      <a:lnTo>
                        <a:pt x="30" y="63"/>
                      </a:lnTo>
                      <a:lnTo>
                        <a:pt x="30" y="59"/>
                      </a:lnTo>
                      <a:lnTo>
                        <a:pt x="31" y="56"/>
                      </a:lnTo>
                      <a:lnTo>
                        <a:pt x="30" y="56"/>
                      </a:lnTo>
                      <a:lnTo>
                        <a:pt x="29" y="59"/>
                      </a:lnTo>
                      <a:lnTo>
                        <a:pt x="27" y="62"/>
                      </a:lnTo>
                      <a:lnTo>
                        <a:pt x="18" y="67"/>
                      </a:lnTo>
                      <a:lnTo>
                        <a:pt x="13" y="67"/>
                      </a:lnTo>
                      <a:lnTo>
                        <a:pt x="11" y="67"/>
                      </a:lnTo>
                      <a:lnTo>
                        <a:pt x="11" y="66"/>
                      </a:lnTo>
                      <a:lnTo>
                        <a:pt x="9" y="65"/>
                      </a:lnTo>
                      <a:lnTo>
                        <a:pt x="8" y="64"/>
                      </a:lnTo>
                      <a:lnTo>
                        <a:pt x="7" y="62"/>
                      </a:lnTo>
                      <a:lnTo>
                        <a:pt x="7" y="54"/>
                      </a:lnTo>
                      <a:lnTo>
                        <a:pt x="8" y="51"/>
                      </a:lnTo>
                      <a:lnTo>
                        <a:pt x="11" y="40"/>
                      </a:lnTo>
                      <a:lnTo>
                        <a:pt x="11" y="37"/>
                      </a:lnTo>
                      <a:lnTo>
                        <a:pt x="12" y="35"/>
                      </a:lnTo>
                      <a:lnTo>
                        <a:pt x="12" y="32"/>
                      </a:lnTo>
                      <a:lnTo>
                        <a:pt x="11" y="31"/>
                      </a:lnTo>
                      <a:lnTo>
                        <a:pt x="11" y="31"/>
                      </a:lnTo>
                      <a:lnTo>
                        <a:pt x="11" y="31"/>
                      </a:lnTo>
                      <a:lnTo>
                        <a:pt x="11" y="30"/>
                      </a:lnTo>
                      <a:lnTo>
                        <a:pt x="8" y="30"/>
                      </a:lnTo>
                      <a:lnTo>
                        <a:pt x="7" y="31"/>
                      </a:lnTo>
                      <a:lnTo>
                        <a:pt x="6" y="32"/>
                      </a:lnTo>
                      <a:lnTo>
                        <a:pt x="3" y="35"/>
                      </a:lnTo>
                      <a:lnTo>
                        <a:pt x="0" y="33"/>
                      </a:lnTo>
                      <a:lnTo>
                        <a:pt x="6" y="28"/>
                      </a:lnTo>
                      <a:lnTo>
                        <a:pt x="8" y="26"/>
                      </a:lnTo>
                      <a:lnTo>
                        <a:pt x="9" y="26"/>
                      </a:lnTo>
                      <a:lnTo>
                        <a:pt x="11" y="26"/>
                      </a:lnTo>
                      <a:close/>
                      <a:moveTo>
                        <a:pt x="59" y="0"/>
                      </a:moveTo>
                      <a:lnTo>
                        <a:pt x="67" y="0"/>
                      </a:lnTo>
                      <a:lnTo>
                        <a:pt x="67" y="3"/>
                      </a:lnTo>
                      <a:lnTo>
                        <a:pt x="57" y="27"/>
                      </a:lnTo>
                      <a:lnTo>
                        <a:pt x="53" y="26"/>
                      </a:lnTo>
                      <a:lnTo>
                        <a:pt x="59"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8576312" y="3404616"/>
                  <a:ext cx="92582" cy="277745"/>
                </a:xfrm>
                <a:custGeom>
                  <a:avLst/>
                  <a:gdLst/>
                  <a:ahLst/>
                  <a:cxnLst>
                    <a:cxn ang="0">
                      <a:pos x="2" y="0"/>
                    </a:cxn>
                    <a:cxn ang="0">
                      <a:pos x="9" y="3"/>
                    </a:cxn>
                    <a:cxn ang="0">
                      <a:pos x="16" y="8"/>
                    </a:cxn>
                    <a:cxn ang="0">
                      <a:pos x="21" y="14"/>
                    </a:cxn>
                    <a:cxn ang="0">
                      <a:pos x="26" y="27"/>
                    </a:cxn>
                    <a:cxn ang="0">
                      <a:pos x="27" y="41"/>
                    </a:cxn>
                    <a:cxn ang="0">
                      <a:pos x="26" y="55"/>
                    </a:cxn>
                    <a:cxn ang="0">
                      <a:pos x="21" y="67"/>
                    </a:cxn>
                    <a:cxn ang="0">
                      <a:pos x="16" y="74"/>
                    </a:cxn>
                    <a:cxn ang="0">
                      <a:pos x="9" y="78"/>
                    </a:cxn>
                    <a:cxn ang="0">
                      <a:pos x="2" y="81"/>
                    </a:cxn>
                    <a:cxn ang="0">
                      <a:pos x="1" y="78"/>
                    </a:cxn>
                    <a:cxn ang="0">
                      <a:pos x="7" y="75"/>
                    </a:cxn>
                    <a:cxn ang="0">
                      <a:pos x="11" y="71"/>
                    </a:cxn>
                    <a:cxn ang="0">
                      <a:pos x="15" y="65"/>
                    </a:cxn>
                    <a:cxn ang="0">
                      <a:pos x="18" y="54"/>
                    </a:cxn>
                    <a:cxn ang="0">
                      <a:pos x="20" y="41"/>
                    </a:cxn>
                    <a:cxn ang="0">
                      <a:pos x="19" y="27"/>
                    </a:cxn>
                    <a:cxn ang="0">
                      <a:pos x="16" y="16"/>
                    </a:cxn>
                    <a:cxn ang="0">
                      <a:pos x="11" y="11"/>
                    </a:cxn>
                    <a:cxn ang="0">
                      <a:pos x="6" y="7"/>
                    </a:cxn>
                    <a:cxn ang="0">
                      <a:pos x="0" y="4"/>
                    </a:cxn>
                    <a:cxn ang="0">
                      <a:pos x="2" y="0"/>
                    </a:cxn>
                  </a:cxnLst>
                  <a:rect l="0" t="0" r="r" b="b"/>
                  <a:pathLst>
                    <a:path w="27" h="81">
                      <a:moveTo>
                        <a:pt x="2" y="0"/>
                      </a:moveTo>
                      <a:lnTo>
                        <a:pt x="9" y="3"/>
                      </a:lnTo>
                      <a:lnTo>
                        <a:pt x="16" y="8"/>
                      </a:lnTo>
                      <a:lnTo>
                        <a:pt x="21" y="14"/>
                      </a:lnTo>
                      <a:lnTo>
                        <a:pt x="26" y="27"/>
                      </a:lnTo>
                      <a:lnTo>
                        <a:pt x="27" y="41"/>
                      </a:lnTo>
                      <a:lnTo>
                        <a:pt x="26" y="55"/>
                      </a:lnTo>
                      <a:lnTo>
                        <a:pt x="21" y="67"/>
                      </a:lnTo>
                      <a:lnTo>
                        <a:pt x="16" y="74"/>
                      </a:lnTo>
                      <a:lnTo>
                        <a:pt x="9" y="78"/>
                      </a:lnTo>
                      <a:lnTo>
                        <a:pt x="2" y="81"/>
                      </a:lnTo>
                      <a:lnTo>
                        <a:pt x="1" y="78"/>
                      </a:lnTo>
                      <a:lnTo>
                        <a:pt x="7" y="75"/>
                      </a:lnTo>
                      <a:lnTo>
                        <a:pt x="11" y="71"/>
                      </a:lnTo>
                      <a:lnTo>
                        <a:pt x="15" y="65"/>
                      </a:lnTo>
                      <a:lnTo>
                        <a:pt x="18" y="54"/>
                      </a:lnTo>
                      <a:lnTo>
                        <a:pt x="20" y="41"/>
                      </a:lnTo>
                      <a:lnTo>
                        <a:pt x="19" y="27"/>
                      </a:lnTo>
                      <a:lnTo>
                        <a:pt x="16" y="16"/>
                      </a:lnTo>
                      <a:lnTo>
                        <a:pt x="11" y="11"/>
                      </a:lnTo>
                      <a:lnTo>
                        <a:pt x="6" y="7"/>
                      </a:lnTo>
                      <a:lnTo>
                        <a:pt x="0" y="4"/>
                      </a:lnTo>
                      <a:lnTo>
                        <a:pt x="2" y="0"/>
                      </a:lnTo>
                      <a:close/>
                    </a:path>
                  </a:pathLst>
                </a:custGeom>
                <a:grp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6405789" y="3332608"/>
                  <a:ext cx="2290536" cy="20574"/>
                </a:xfrm>
                <a:prstGeom prst="rect">
                  <a:avLst/>
                </a:prstGeom>
                <a:grpFill/>
                <a:ln w="0">
                  <a:solidFill>
                    <a:schemeClr val="tx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pic>
        <p:nvPicPr>
          <p:cNvPr id="11" name="Picture 2" descr="C:\Documents and Settings\sanjay.dholakia\My Documents\My Pictures\Personal\small_2.jpg"/>
          <p:cNvPicPr>
            <a:picLocks noChangeAspect="1" noChangeArrowheads="1"/>
          </p:cNvPicPr>
          <p:nvPr/>
        </p:nvPicPr>
        <p:blipFill>
          <a:blip r:embed="rId4" cstate="print"/>
          <a:srcRect/>
          <a:stretch>
            <a:fillRect/>
          </a:stretch>
        </p:blipFill>
        <p:spPr bwMode="auto">
          <a:xfrm>
            <a:off x="519575" y="1160822"/>
            <a:ext cx="810486" cy="8104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cument\work Lithium Technologies\Docs -External\Conf Persuasive Technology\gfx Concept\1Traffic\2934218773_de8b7ef9f7_o[1].jpg"/>
          <p:cNvPicPr>
            <a:picLocks noChangeAspect="1" noChangeArrowheads="1"/>
          </p:cNvPicPr>
          <p:nvPr/>
        </p:nvPicPr>
        <p:blipFill>
          <a:blip r:embed="rId3" cstate="print"/>
          <a:srcRect/>
          <a:stretch>
            <a:fillRect/>
          </a:stretch>
        </p:blipFill>
        <p:spPr bwMode="auto">
          <a:xfrm>
            <a:off x="4571999" y="762000"/>
            <a:ext cx="4572001" cy="3429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Health factor 1: Traffic</a:t>
            </a:r>
            <a:endParaRPr lang="en-US" dirty="0">
              <a:solidFill>
                <a:schemeClr val="bg1"/>
              </a:solidFill>
            </a:endParaRPr>
          </a:p>
        </p:txBody>
      </p:sp>
      <p:sp>
        <p:nvSpPr>
          <p:cNvPr id="3" name="Content Placeholder 2"/>
          <p:cNvSpPr>
            <a:spLocks noGrp="1"/>
          </p:cNvSpPr>
          <p:nvPr>
            <p:ph idx="1"/>
          </p:nvPr>
        </p:nvSpPr>
        <p:spPr>
          <a:xfrm>
            <a:off x="479424" y="936626"/>
            <a:ext cx="4043808" cy="5238750"/>
          </a:xfrm>
        </p:spPr>
        <p:txBody>
          <a:bodyPr/>
          <a:lstStyle/>
          <a:p>
            <a:r>
              <a:rPr lang="en-US" sz="2000" dirty="0" smtClean="0">
                <a:solidFill>
                  <a:schemeClr val="bg1"/>
                </a:solidFill>
              </a:rPr>
              <a:t>Without traffic, a (young)</a:t>
            </a:r>
            <a:br>
              <a:rPr lang="en-US" sz="2000" dirty="0" smtClean="0">
                <a:solidFill>
                  <a:schemeClr val="bg1"/>
                </a:solidFill>
              </a:rPr>
            </a:br>
            <a:r>
              <a:rPr lang="en-US" sz="2000" dirty="0" smtClean="0">
                <a:solidFill>
                  <a:schemeClr val="bg1"/>
                </a:solidFill>
              </a:rPr>
              <a:t>community will fail</a:t>
            </a:r>
          </a:p>
          <a:p>
            <a:pPr lvl="1"/>
            <a:endParaRPr lang="en-US" sz="2000" dirty="0" smtClean="0">
              <a:solidFill>
                <a:schemeClr val="bg1"/>
              </a:solidFill>
            </a:endParaRPr>
          </a:p>
          <a:p>
            <a:r>
              <a:rPr lang="en-US" sz="2000" dirty="0" smtClean="0">
                <a:solidFill>
                  <a:schemeClr val="bg1"/>
                </a:solidFill>
              </a:rPr>
              <a:t>Measure: Human page views</a:t>
            </a:r>
          </a:p>
          <a:p>
            <a:pPr lvl="1"/>
            <a:endParaRPr lang="en-US" sz="2000" dirty="0" smtClean="0">
              <a:solidFill>
                <a:schemeClr val="bg1"/>
              </a:solidFill>
            </a:endParaRPr>
          </a:p>
          <a:p>
            <a:r>
              <a:rPr lang="en-US" sz="2000" dirty="0" smtClean="0">
                <a:solidFill>
                  <a:schemeClr val="bg1"/>
                </a:solidFill>
              </a:rPr>
              <a:t>Not trivial</a:t>
            </a:r>
          </a:p>
          <a:p>
            <a:pPr lvl="1"/>
            <a:r>
              <a:rPr lang="en-US" sz="2000" dirty="0" smtClean="0">
                <a:solidFill>
                  <a:schemeClr val="bg1"/>
                </a:solidFill>
              </a:rPr>
              <a:t>Robot crawlers</a:t>
            </a:r>
          </a:p>
          <a:p>
            <a:pPr lvl="1"/>
            <a:r>
              <a:rPr lang="en-US" sz="2000" dirty="0" smtClean="0">
                <a:solidFill>
                  <a:schemeClr val="bg1"/>
                </a:solidFill>
              </a:rPr>
              <a:t>AJAX &amp; REST calls</a:t>
            </a:r>
          </a:p>
          <a:p>
            <a:pPr lvl="1"/>
            <a:endParaRPr lang="en-US" sz="2000" dirty="0" smtClean="0">
              <a:solidFill>
                <a:schemeClr val="bg1"/>
              </a:solidFill>
            </a:endParaRPr>
          </a:p>
          <a:p>
            <a:r>
              <a:rPr lang="en-US" sz="2000" dirty="0" smtClean="0">
                <a:solidFill>
                  <a:schemeClr val="bg1"/>
                </a:solidFill>
              </a:rPr>
              <a:t>Passive engagement (do not require login)</a:t>
            </a:r>
          </a:p>
          <a:p>
            <a:pPr lvl="1"/>
            <a:r>
              <a:rPr lang="en-US" sz="2000" dirty="0" smtClean="0">
                <a:solidFill>
                  <a:schemeClr val="bg1"/>
                </a:solidFill>
              </a:rPr>
              <a:t>Read, navigate, search, view profile, etc. </a:t>
            </a:r>
          </a:p>
          <a:p>
            <a:pPr lvl="1"/>
            <a:r>
              <a:rPr lang="en-US" sz="2000" dirty="0" smtClean="0">
                <a:solidFill>
                  <a:schemeClr val="bg1"/>
                </a:solidFill>
              </a:rPr>
              <a:t>Consume existing content without adding their own</a:t>
            </a:r>
          </a:p>
          <a:p>
            <a:pPr lvl="1"/>
            <a:endParaRPr lang="en-US" sz="2000" dirty="0">
              <a:solidFill>
                <a:schemeClr val="bg1"/>
              </a:solidFill>
            </a:endParaRPr>
          </a:p>
        </p:txBody>
      </p:sp>
      <p:pic>
        <p:nvPicPr>
          <p:cNvPr id="5" name="Picture 4" descr="D:\Document\work Lithium Technologies\Docs -External\Conf Persuasive Technology\gfx Concept\1Traffic\2934218773_de8b7ef9f7_o[1].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2.53469E-6 L 0.25 -0.13437 " pathEditMode="relative" rAng="0" ptsTypes="AA">
                                      <p:cBhvr>
                                        <p:cTn id="6" dur="500" fill="hold"/>
                                        <p:tgtEl>
                                          <p:spTgt spid="5"/>
                                        </p:tgtEl>
                                        <p:attrNameLst>
                                          <p:attrName>ppt_x</p:attrName>
                                          <p:attrName>ppt_y</p:attrName>
                                        </p:attrNameLst>
                                      </p:cBhvr>
                                      <p:rCtr x="125" y="-67"/>
                                    </p:animMotion>
                                  </p:childTnLst>
                                </p:cTn>
                              </p:par>
                              <p:par>
                                <p:cTn id="7" presetID="53" presetClass="exit" presetSubtype="0" fill="hold" nodeType="withEffect">
                                  <p:stCondLst>
                                    <p:cond delay="0"/>
                                  </p:stCondLst>
                                  <p:childTnLst>
                                    <p:anim calcmode="lin" valueType="num">
                                      <p:cBhvr>
                                        <p:cTn id="8" dur="500"/>
                                        <p:tgtEl>
                                          <p:spTgt spid="5"/>
                                        </p:tgtEl>
                                        <p:attrNameLst>
                                          <p:attrName>ppt_w</p:attrName>
                                        </p:attrNameLst>
                                      </p:cBhvr>
                                      <p:tavLst>
                                        <p:tav tm="0">
                                          <p:val>
                                            <p:strVal val="ppt_w"/>
                                          </p:val>
                                        </p:tav>
                                        <p:tav tm="100000">
                                          <p:val>
                                            <p:fltVal val="0"/>
                                          </p:val>
                                        </p:tav>
                                      </p:tavLst>
                                    </p:anim>
                                    <p:anim calcmode="lin" valueType="num">
                                      <p:cBhvr>
                                        <p:cTn id="9" dur="500"/>
                                        <p:tgtEl>
                                          <p:spTgt spid="5"/>
                                        </p:tgtEl>
                                        <p:attrNameLst>
                                          <p:attrName>ppt_h</p:attrName>
                                        </p:attrNameLst>
                                      </p:cBhvr>
                                      <p:tavLst>
                                        <p:tav tm="0">
                                          <p:val>
                                            <p:strVal val="ppt_h"/>
                                          </p:val>
                                        </p:tav>
                                        <p:tav tm="100000">
                                          <p:val>
                                            <p:fltVal val="0"/>
                                          </p:val>
                                        </p:tav>
                                      </p:tavLst>
                                    </p:anim>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Document\work Lithium Technologies\Docs -External\Conf Persuasive Technology\gfx Concept\1Content\2883995326_d63413a6aa_o[1].jpg"/>
          <p:cNvPicPr>
            <a:picLocks noChangeAspect="1" noChangeArrowheads="1"/>
          </p:cNvPicPr>
          <p:nvPr/>
        </p:nvPicPr>
        <p:blipFill>
          <a:blip r:embed="rId3" cstate="print"/>
          <a:srcRect/>
          <a:stretch>
            <a:fillRect/>
          </a:stretch>
        </p:blipFill>
        <p:spPr bwMode="auto">
          <a:xfrm>
            <a:off x="4572000" y="762000"/>
            <a:ext cx="4572000" cy="3429858"/>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Health factor 2: Content</a:t>
            </a:r>
            <a:endParaRPr lang="en-US" dirty="0">
              <a:solidFill>
                <a:schemeClr val="bg1"/>
              </a:solidFill>
            </a:endParaRPr>
          </a:p>
        </p:txBody>
      </p:sp>
      <p:sp>
        <p:nvSpPr>
          <p:cNvPr id="3" name="Content Placeholder 2"/>
          <p:cNvSpPr>
            <a:spLocks noGrp="1"/>
          </p:cNvSpPr>
          <p:nvPr>
            <p:ph idx="1"/>
          </p:nvPr>
        </p:nvSpPr>
        <p:spPr>
          <a:xfrm>
            <a:off x="479424" y="936626"/>
            <a:ext cx="4116960" cy="5238750"/>
          </a:xfrm>
        </p:spPr>
        <p:txBody>
          <a:bodyPr>
            <a:noAutofit/>
          </a:bodyPr>
          <a:lstStyle/>
          <a:p>
            <a:r>
              <a:rPr lang="en-US" sz="2000" dirty="0" smtClean="0">
                <a:solidFill>
                  <a:schemeClr val="bg1"/>
                </a:solidFill>
              </a:rPr>
              <a:t>Quantity &amp; quality</a:t>
            </a:r>
          </a:p>
          <a:p>
            <a:pPr lvl="1"/>
            <a:endParaRPr lang="en-US" sz="2000" dirty="0" smtClean="0">
              <a:solidFill>
                <a:schemeClr val="bg1"/>
              </a:solidFill>
            </a:endParaRPr>
          </a:p>
          <a:p>
            <a:r>
              <a:rPr lang="en-US" sz="2000" dirty="0" smtClean="0">
                <a:solidFill>
                  <a:schemeClr val="bg1"/>
                </a:solidFill>
              </a:rPr>
              <a:t>Quantity = post count</a:t>
            </a:r>
          </a:p>
          <a:p>
            <a:pPr lvl="1"/>
            <a:endParaRPr lang="en-US" sz="2000" dirty="0" smtClean="0">
              <a:solidFill>
                <a:schemeClr val="bg1"/>
              </a:solidFill>
            </a:endParaRPr>
          </a:p>
          <a:p>
            <a:r>
              <a:rPr lang="en-US" sz="2000" dirty="0" smtClean="0">
                <a:solidFill>
                  <a:schemeClr val="bg1"/>
                </a:solidFill>
              </a:rPr>
              <a:t>Quality?</a:t>
            </a:r>
          </a:p>
          <a:p>
            <a:pPr lvl="1"/>
            <a:r>
              <a:rPr lang="en-US" sz="2000" dirty="0" smtClean="0">
                <a:solidFill>
                  <a:schemeClr val="bg1"/>
                </a:solidFill>
              </a:rPr>
              <a:t>Can be approximated by the</a:t>
            </a:r>
            <a:br>
              <a:rPr lang="en-US" sz="2000" dirty="0" smtClean="0">
                <a:solidFill>
                  <a:schemeClr val="bg1"/>
                </a:solidFill>
              </a:rPr>
            </a:br>
            <a:r>
              <a:rPr lang="en-US" sz="2000" dirty="0" smtClean="0">
                <a:solidFill>
                  <a:schemeClr val="bg1"/>
                </a:solidFill>
              </a:rPr>
              <a:t>amount of viewership</a:t>
            </a:r>
          </a:p>
          <a:p>
            <a:pPr lvl="1"/>
            <a:endParaRPr lang="en-US" sz="2000" dirty="0" smtClean="0">
              <a:solidFill>
                <a:schemeClr val="bg1"/>
              </a:solidFill>
            </a:endParaRPr>
          </a:p>
          <a:p>
            <a:r>
              <a:rPr lang="en-US" sz="2000" dirty="0" smtClean="0">
                <a:solidFill>
                  <a:schemeClr val="bg1"/>
                </a:solidFill>
              </a:rPr>
              <a:t>Content = (post count) × (viewership)</a:t>
            </a:r>
          </a:p>
          <a:p>
            <a:pPr lvl="1"/>
            <a:endParaRPr lang="en-US" sz="2000" dirty="0" smtClean="0">
              <a:solidFill>
                <a:schemeClr val="bg1"/>
              </a:solidFill>
            </a:endParaRPr>
          </a:p>
          <a:p>
            <a:r>
              <a:rPr lang="en-US" sz="2000" dirty="0" smtClean="0">
                <a:solidFill>
                  <a:schemeClr val="bg1"/>
                </a:solidFill>
              </a:rPr>
              <a:t>Active participation (require login)</a:t>
            </a:r>
          </a:p>
          <a:p>
            <a:pPr lvl="1"/>
            <a:r>
              <a:rPr lang="en-US" sz="2000" dirty="0" smtClean="0">
                <a:solidFill>
                  <a:schemeClr val="bg1"/>
                </a:solidFill>
              </a:rPr>
              <a:t>Adds consumable content that are persistent within the community</a:t>
            </a:r>
          </a:p>
          <a:p>
            <a:endParaRPr lang="en-US" sz="2000" dirty="0">
              <a:solidFill>
                <a:schemeClr val="bg1"/>
              </a:solidFill>
            </a:endParaRPr>
          </a:p>
        </p:txBody>
      </p:sp>
      <p:pic>
        <p:nvPicPr>
          <p:cNvPr id="5" name="Picture 1" descr="D:\Document\work Lithium Technologies\Docs -External\Conf Persuasive Technology\gfx Concept\1Content\2883995326_d63413a6aa_o[1].jpg"/>
          <p:cNvPicPr>
            <a:picLocks noChangeAspect="1" noChangeArrowheads="1"/>
          </p:cNvPicPr>
          <p:nvPr/>
        </p:nvPicPr>
        <p:blipFill>
          <a:blip r:embed="rId3" cstate="print"/>
          <a:srcRect/>
          <a:stretch>
            <a:fillRect/>
          </a:stretch>
        </p:blipFill>
        <p:spPr bwMode="auto">
          <a:xfrm>
            <a:off x="0" y="0"/>
            <a:ext cx="9141713"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53469E-6 L 0.25 -0.13437 " pathEditMode="relative" rAng="0" ptsTypes="AA">
                                      <p:cBhvr>
                                        <p:cTn id="6" dur="500" fill="hold"/>
                                        <p:tgtEl>
                                          <p:spTgt spid="5"/>
                                        </p:tgtEl>
                                        <p:attrNameLst>
                                          <p:attrName>ppt_x</p:attrName>
                                          <p:attrName>ppt_y</p:attrName>
                                        </p:attrNameLst>
                                      </p:cBhvr>
                                      <p:rCtr x="125" y="-67"/>
                                    </p:animMotion>
                                  </p:childTnLst>
                                </p:cTn>
                              </p:par>
                              <p:par>
                                <p:cTn id="7" presetID="53" presetClass="exit" presetSubtype="0" fill="hold" nodeType="withEffect">
                                  <p:stCondLst>
                                    <p:cond delay="0"/>
                                  </p:stCondLst>
                                  <p:childTnLst>
                                    <p:anim calcmode="lin" valueType="num">
                                      <p:cBhvr>
                                        <p:cTn id="8" dur="500"/>
                                        <p:tgtEl>
                                          <p:spTgt spid="5"/>
                                        </p:tgtEl>
                                        <p:attrNameLst>
                                          <p:attrName>ppt_w</p:attrName>
                                        </p:attrNameLst>
                                      </p:cBhvr>
                                      <p:tavLst>
                                        <p:tav tm="0">
                                          <p:val>
                                            <p:strVal val="ppt_w"/>
                                          </p:val>
                                        </p:tav>
                                        <p:tav tm="100000">
                                          <p:val>
                                            <p:fltVal val="0"/>
                                          </p:val>
                                        </p:tav>
                                      </p:tavLst>
                                    </p:anim>
                                    <p:anim calcmode="lin" valueType="num">
                                      <p:cBhvr>
                                        <p:cTn id="9" dur="500"/>
                                        <p:tgtEl>
                                          <p:spTgt spid="5"/>
                                        </p:tgtEl>
                                        <p:attrNameLst>
                                          <p:attrName>ppt_h</p:attrName>
                                        </p:attrNameLst>
                                      </p:cBhvr>
                                      <p:tavLst>
                                        <p:tav tm="0">
                                          <p:val>
                                            <p:strVal val="ppt_h"/>
                                          </p:val>
                                        </p:tav>
                                        <p:tav tm="100000">
                                          <p:val>
                                            <p:fltVal val="0"/>
                                          </p:val>
                                        </p:tav>
                                      </p:tavLst>
                                    </p:anim>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work Lithium Technologies\Docs -External\Conf Persuasive Technology\gfx Concept\1Members\798270_79316202[1]b.jpg"/>
          <p:cNvPicPr>
            <a:picLocks noChangeAspect="1" noChangeArrowheads="1"/>
          </p:cNvPicPr>
          <p:nvPr/>
        </p:nvPicPr>
        <p:blipFill>
          <a:blip r:embed="rId3" cstate="print"/>
          <a:srcRect/>
          <a:stretch>
            <a:fillRect/>
          </a:stretch>
        </p:blipFill>
        <p:spPr bwMode="auto">
          <a:xfrm>
            <a:off x="4572000" y="762000"/>
            <a:ext cx="4572000" cy="342952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Health factor 3: Members</a:t>
            </a:r>
            <a:endParaRPr lang="en-US" dirty="0">
              <a:solidFill>
                <a:schemeClr val="bg1"/>
              </a:solidFill>
            </a:endParaRPr>
          </a:p>
        </p:txBody>
      </p:sp>
      <p:sp>
        <p:nvSpPr>
          <p:cNvPr id="3" name="Content Placeholder 2"/>
          <p:cNvSpPr>
            <a:spLocks noGrp="1"/>
          </p:cNvSpPr>
          <p:nvPr>
            <p:ph idx="1"/>
          </p:nvPr>
        </p:nvSpPr>
        <p:spPr>
          <a:xfrm>
            <a:off x="479424" y="936626"/>
            <a:ext cx="4811904" cy="5238750"/>
          </a:xfrm>
        </p:spPr>
        <p:txBody>
          <a:bodyPr/>
          <a:lstStyle/>
          <a:p>
            <a:r>
              <a:rPr lang="en-US" dirty="0" smtClean="0">
                <a:solidFill>
                  <a:schemeClr val="bg1"/>
                </a:solidFill>
              </a:rPr>
              <a:t>Measure: Growth rate</a:t>
            </a:r>
          </a:p>
          <a:p>
            <a:pPr lvl="1"/>
            <a:endParaRPr lang="en-US" dirty="0" smtClean="0">
              <a:solidFill>
                <a:schemeClr val="bg1"/>
              </a:solidFill>
            </a:endParaRPr>
          </a:p>
          <a:p>
            <a:r>
              <a:rPr lang="en-US" dirty="0" smtClean="0">
                <a:solidFill>
                  <a:schemeClr val="bg1"/>
                </a:solidFill>
              </a:rPr>
              <a:t>Accumulation – attrition</a:t>
            </a:r>
          </a:p>
          <a:p>
            <a:pPr lvl="1"/>
            <a:endParaRPr lang="en-US" dirty="0" smtClean="0">
              <a:solidFill>
                <a:schemeClr val="bg1"/>
              </a:solidFill>
            </a:endParaRPr>
          </a:p>
          <a:p>
            <a:r>
              <a:rPr lang="en-US" dirty="0" smtClean="0">
                <a:solidFill>
                  <a:schemeClr val="bg1"/>
                </a:solidFill>
              </a:rPr>
              <a:t>Accumulation = incremental </a:t>
            </a:r>
            <a:br>
              <a:rPr lang="en-US" dirty="0" smtClean="0">
                <a:solidFill>
                  <a:schemeClr val="bg1"/>
                </a:solidFill>
              </a:rPr>
            </a:br>
            <a:r>
              <a:rPr lang="en-US" dirty="0" smtClean="0">
                <a:solidFill>
                  <a:schemeClr val="bg1"/>
                </a:solidFill>
              </a:rPr>
              <a:t>registration count</a:t>
            </a:r>
          </a:p>
          <a:p>
            <a:pPr lvl="1"/>
            <a:endParaRPr lang="en-US" dirty="0" smtClean="0">
              <a:solidFill>
                <a:schemeClr val="bg1"/>
              </a:solidFill>
            </a:endParaRPr>
          </a:p>
          <a:p>
            <a:r>
              <a:rPr lang="en-US" dirty="0" smtClean="0">
                <a:solidFill>
                  <a:schemeClr val="bg1"/>
                </a:solidFill>
              </a:rPr>
              <a:t>Attrition = unique logins in the</a:t>
            </a:r>
            <a:br>
              <a:rPr lang="en-US" dirty="0" smtClean="0">
                <a:solidFill>
                  <a:schemeClr val="bg1"/>
                </a:solidFill>
              </a:rPr>
            </a:br>
            <a:r>
              <a:rPr lang="en-US" dirty="0" smtClean="0">
                <a:solidFill>
                  <a:schemeClr val="bg1"/>
                </a:solidFill>
              </a:rPr>
              <a:t>last 30 days</a:t>
            </a:r>
          </a:p>
          <a:p>
            <a:pPr lvl="1"/>
            <a:endParaRPr lang="en-US" dirty="0" smtClean="0">
              <a:solidFill>
                <a:schemeClr val="bg1"/>
              </a:solidFill>
            </a:endParaRPr>
          </a:p>
          <a:p>
            <a:r>
              <a:rPr lang="en-US" dirty="0" smtClean="0">
                <a:solidFill>
                  <a:schemeClr val="bg1"/>
                </a:solidFill>
              </a:rPr>
              <a:t>Registration = passive </a:t>
            </a:r>
            <a:r>
              <a:rPr lang="en-US" dirty="0" smtClean="0">
                <a:solidFill>
                  <a:schemeClr val="bg1"/>
                </a:solidFill>
                <a:sym typeface="Wingdings" pitchFamily="2" charset="2"/>
              </a:rPr>
              <a:t> active conversion rate</a:t>
            </a:r>
          </a:p>
          <a:p>
            <a:pPr lvl="1"/>
            <a:r>
              <a:rPr lang="en-US" dirty="0" smtClean="0">
                <a:solidFill>
                  <a:schemeClr val="bg1"/>
                </a:solidFill>
                <a:sym typeface="Wingdings" pitchFamily="2" charset="2"/>
              </a:rPr>
              <a:t>Users are lazy!</a:t>
            </a:r>
          </a:p>
          <a:p>
            <a:endParaRPr lang="en-US" dirty="0">
              <a:solidFill>
                <a:schemeClr val="bg1"/>
              </a:solidFill>
            </a:endParaRPr>
          </a:p>
        </p:txBody>
      </p:sp>
      <p:pic>
        <p:nvPicPr>
          <p:cNvPr id="5" name="Picture 2" descr="D:\Document\work Lithium Technologies\Docs -External\Conf Persuasive Technology\gfx Concept\1Members\798270_79316202[1]b.jpg"/>
          <p:cNvPicPr>
            <a:picLocks noChangeAspect="1" noChangeArrowheads="1"/>
          </p:cNvPicPr>
          <p:nvPr/>
        </p:nvPicPr>
        <p:blipFill>
          <a:blip r:embed="rId3" cstate="print"/>
          <a:srcRect/>
          <a:stretch>
            <a:fillRect/>
          </a:stretch>
        </p:blipFill>
        <p:spPr bwMode="auto">
          <a:xfrm>
            <a:off x="0" y="-1040"/>
            <a:ext cx="9144000" cy="685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2.53469E-6 L 0.25 -0.12859 " pathEditMode="relative" rAng="0" ptsTypes="AA">
                                      <p:cBhvr>
                                        <p:cTn id="6" dur="500" fill="hold"/>
                                        <p:tgtEl>
                                          <p:spTgt spid="5"/>
                                        </p:tgtEl>
                                        <p:attrNameLst>
                                          <p:attrName>ppt_x</p:attrName>
                                          <p:attrName>ppt_y</p:attrName>
                                        </p:attrNameLst>
                                      </p:cBhvr>
                                      <p:rCtr x="125" y="-64"/>
                                    </p:animMotion>
                                  </p:childTnLst>
                                </p:cTn>
                              </p:par>
                              <p:par>
                                <p:cTn id="7" presetID="53" presetClass="exit" presetSubtype="0" fill="hold" nodeType="withEffect">
                                  <p:stCondLst>
                                    <p:cond delay="0"/>
                                  </p:stCondLst>
                                  <p:childTnLst>
                                    <p:anim calcmode="lin" valueType="num">
                                      <p:cBhvr>
                                        <p:cTn id="8" dur="500"/>
                                        <p:tgtEl>
                                          <p:spTgt spid="5"/>
                                        </p:tgtEl>
                                        <p:attrNameLst>
                                          <p:attrName>ppt_w</p:attrName>
                                        </p:attrNameLst>
                                      </p:cBhvr>
                                      <p:tavLst>
                                        <p:tav tm="0">
                                          <p:val>
                                            <p:strVal val="ppt_w"/>
                                          </p:val>
                                        </p:tav>
                                        <p:tav tm="100000">
                                          <p:val>
                                            <p:fltVal val="0"/>
                                          </p:val>
                                        </p:tav>
                                      </p:tavLst>
                                    </p:anim>
                                    <p:anim calcmode="lin" valueType="num">
                                      <p:cBhvr>
                                        <p:cTn id="9" dur="500"/>
                                        <p:tgtEl>
                                          <p:spTgt spid="5"/>
                                        </p:tgtEl>
                                        <p:attrNameLst>
                                          <p:attrName>ppt_h</p:attrName>
                                        </p:attrNameLst>
                                      </p:cBhvr>
                                      <p:tavLst>
                                        <p:tav tm="0">
                                          <p:val>
                                            <p:strVal val="ppt_h"/>
                                          </p:val>
                                        </p:tav>
                                        <p:tav tm="100000">
                                          <p:val>
                                            <p:fltVal val="0"/>
                                          </p:val>
                                        </p:tav>
                                      </p:tavLst>
                                    </p:anim>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Document\work Lithium Technologies\Docs -External\Conf Persuasive Technology\gfx Concept\1Liveliness\172317_1790[1].jpg"/>
          <p:cNvPicPr>
            <a:picLocks noChangeAspect="1" noChangeArrowheads="1"/>
          </p:cNvPicPr>
          <p:nvPr/>
        </p:nvPicPr>
        <p:blipFill>
          <a:blip r:embed="rId3" cstate="print"/>
          <a:srcRect/>
          <a:stretch>
            <a:fillRect/>
          </a:stretch>
        </p:blipFill>
        <p:spPr bwMode="auto">
          <a:xfrm>
            <a:off x="4571999" y="762000"/>
            <a:ext cx="4572001" cy="3429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Health factor 4: Liveliness</a:t>
            </a:r>
            <a:endParaRPr lang="en-US" dirty="0">
              <a:solidFill>
                <a:schemeClr val="bg1"/>
              </a:solidFill>
            </a:endParaRPr>
          </a:p>
        </p:txBody>
      </p:sp>
      <p:sp>
        <p:nvSpPr>
          <p:cNvPr id="3" name="Content Placeholder 2"/>
          <p:cNvSpPr>
            <a:spLocks noGrp="1"/>
          </p:cNvSpPr>
          <p:nvPr>
            <p:ph idx="1"/>
          </p:nvPr>
        </p:nvSpPr>
        <p:spPr>
          <a:xfrm>
            <a:off x="479424" y="936626"/>
            <a:ext cx="4775328" cy="5238750"/>
          </a:xfrm>
        </p:spPr>
        <p:txBody>
          <a:bodyPr>
            <a:noAutofit/>
          </a:bodyPr>
          <a:lstStyle/>
          <a:p>
            <a:r>
              <a:rPr lang="en-US" sz="2000" dirty="0" smtClean="0">
                <a:solidFill>
                  <a:schemeClr val="bg1"/>
                </a:solidFill>
              </a:rPr>
              <a:t>Important factor that </a:t>
            </a:r>
            <a:br>
              <a:rPr lang="en-US" sz="2000" dirty="0" smtClean="0">
                <a:solidFill>
                  <a:schemeClr val="bg1"/>
                </a:solidFill>
              </a:rPr>
            </a:br>
            <a:r>
              <a:rPr lang="en-US" sz="2000" dirty="0" smtClean="0">
                <a:solidFill>
                  <a:schemeClr val="bg1"/>
                </a:solidFill>
              </a:rPr>
              <a:t>influences a user’s propensity</a:t>
            </a:r>
            <a:br>
              <a:rPr lang="en-US" sz="2000" dirty="0" smtClean="0">
                <a:solidFill>
                  <a:schemeClr val="bg1"/>
                </a:solidFill>
              </a:rPr>
            </a:br>
            <a:r>
              <a:rPr lang="en-US" sz="2000" dirty="0" smtClean="0">
                <a:solidFill>
                  <a:schemeClr val="bg1"/>
                </a:solidFill>
              </a:rPr>
              <a:t>to participate</a:t>
            </a:r>
          </a:p>
          <a:p>
            <a:pPr lvl="1"/>
            <a:endParaRPr lang="en-US" sz="2000" dirty="0" smtClean="0">
              <a:solidFill>
                <a:schemeClr val="bg1"/>
              </a:solidFill>
            </a:endParaRPr>
          </a:p>
          <a:p>
            <a:r>
              <a:rPr lang="en-US" sz="2000" dirty="0" smtClean="0">
                <a:solidFill>
                  <a:schemeClr val="bg1"/>
                </a:solidFill>
              </a:rPr>
              <a:t>Measure: f(Post/board)</a:t>
            </a:r>
          </a:p>
          <a:p>
            <a:pPr lvl="1"/>
            <a:endParaRPr lang="en-US" sz="2000" dirty="0" smtClean="0">
              <a:solidFill>
                <a:schemeClr val="bg1"/>
              </a:solidFill>
            </a:endParaRPr>
          </a:p>
          <a:p>
            <a:r>
              <a:rPr lang="en-US" sz="2000" dirty="0" smtClean="0">
                <a:solidFill>
                  <a:schemeClr val="bg1"/>
                </a:solidFill>
              </a:rPr>
              <a:t>Concentration of activity</a:t>
            </a:r>
          </a:p>
          <a:p>
            <a:pPr lvl="1"/>
            <a:endParaRPr lang="en-US" sz="2000" dirty="0" smtClean="0">
              <a:solidFill>
                <a:schemeClr val="bg1"/>
              </a:solidFill>
            </a:endParaRPr>
          </a:p>
          <a:p>
            <a:r>
              <a:rPr lang="en-US" sz="2000" dirty="0" smtClean="0">
                <a:solidFill>
                  <a:schemeClr val="bg1"/>
                </a:solidFill>
              </a:rPr>
              <a:t>Perceptual</a:t>
            </a:r>
          </a:p>
          <a:p>
            <a:pPr lvl="1"/>
            <a:r>
              <a:rPr lang="en-US" sz="2000" dirty="0" smtClean="0">
                <a:solidFill>
                  <a:schemeClr val="bg1"/>
                </a:solidFill>
              </a:rPr>
              <a:t>Post is the most visible activity</a:t>
            </a:r>
          </a:p>
          <a:p>
            <a:pPr lvl="1"/>
            <a:r>
              <a:rPr lang="en-US" sz="2000" dirty="0" smtClean="0">
                <a:solidFill>
                  <a:schemeClr val="bg1"/>
                </a:solidFill>
              </a:rPr>
              <a:t>Rating, tagging, etc. are much less noticeable</a:t>
            </a:r>
          </a:p>
          <a:p>
            <a:pPr lvl="1"/>
            <a:endParaRPr lang="en-US" sz="2000" dirty="0" smtClean="0">
              <a:solidFill>
                <a:schemeClr val="bg1"/>
              </a:solidFill>
            </a:endParaRPr>
          </a:p>
          <a:p>
            <a:r>
              <a:rPr lang="en-US" sz="2000" dirty="0" smtClean="0">
                <a:solidFill>
                  <a:schemeClr val="bg1"/>
                </a:solidFill>
              </a:rPr>
              <a:t>Probability of active participation</a:t>
            </a:r>
          </a:p>
        </p:txBody>
      </p:sp>
      <p:pic>
        <p:nvPicPr>
          <p:cNvPr id="5" name="Picture 1" descr="D:\Document\work Lithium Technologies\Docs -External\Conf Persuasive Technology\gfx Concept\1Liveliness\172317_1790[1].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2.53469E-6 L 0.25 -0.13437 " pathEditMode="relative" rAng="0" ptsTypes="AA">
                                      <p:cBhvr>
                                        <p:cTn id="6" dur="500" fill="hold"/>
                                        <p:tgtEl>
                                          <p:spTgt spid="5"/>
                                        </p:tgtEl>
                                        <p:attrNameLst>
                                          <p:attrName>ppt_x</p:attrName>
                                          <p:attrName>ppt_y</p:attrName>
                                        </p:attrNameLst>
                                      </p:cBhvr>
                                      <p:rCtr x="125" y="-67"/>
                                    </p:animMotion>
                                  </p:childTnLst>
                                </p:cTn>
                              </p:par>
                              <p:par>
                                <p:cTn id="7" presetID="53" presetClass="exit" presetSubtype="0" fill="hold" nodeType="withEffect">
                                  <p:stCondLst>
                                    <p:cond delay="0"/>
                                  </p:stCondLst>
                                  <p:childTnLst>
                                    <p:anim calcmode="lin" valueType="num">
                                      <p:cBhvr>
                                        <p:cTn id="8" dur="500"/>
                                        <p:tgtEl>
                                          <p:spTgt spid="5"/>
                                        </p:tgtEl>
                                        <p:attrNameLst>
                                          <p:attrName>ppt_w</p:attrName>
                                        </p:attrNameLst>
                                      </p:cBhvr>
                                      <p:tavLst>
                                        <p:tav tm="0">
                                          <p:val>
                                            <p:strVal val="ppt_w"/>
                                          </p:val>
                                        </p:tav>
                                        <p:tav tm="100000">
                                          <p:val>
                                            <p:fltVal val="0"/>
                                          </p:val>
                                        </p:tav>
                                      </p:tavLst>
                                    </p:anim>
                                    <p:anim calcmode="lin" valueType="num">
                                      <p:cBhvr>
                                        <p:cTn id="9" dur="500"/>
                                        <p:tgtEl>
                                          <p:spTgt spid="5"/>
                                        </p:tgtEl>
                                        <p:attrNameLst>
                                          <p:attrName>ppt_h</p:attrName>
                                        </p:attrNameLst>
                                      </p:cBhvr>
                                      <p:tavLst>
                                        <p:tav tm="0">
                                          <p:val>
                                            <p:strVal val="ppt_h"/>
                                          </p:val>
                                        </p:tav>
                                        <p:tav tm="100000">
                                          <p:val>
                                            <p:fltVal val="0"/>
                                          </p:val>
                                        </p:tav>
                                      </p:tavLst>
                                    </p:anim>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work Lithium Technologies\Docs -External\Conf Persuasive Technology\gfx Concept\1Interaction\151295958_4c60c92fa0_o[1].jpg"/>
          <p:cNvPicPr>
            <a:picLocks noChangeAspect="1" noChangeArrowheads="1"/>
          </p:cNvPicPr>
          <p:nvPr/>
        </p:nvPicPr>
        <p:blipFill>
          <a:blip r:embed="rId3" cstate="print"/>
          <a:srcRect/>
          <a:stretch>
            <a:fillRect/>
          </a:stretch>
        </p:blipFill>
        <p:spPr bwMode="auto">
          <a:xfrm>
            <a:off x="4572000" y="762000"/>
            <a:ext cx="4571999" cy="3429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Health factor 5: Interaction</a:t>
            </a:r>
            <a:endParaRPr lang="en-US" dirty="0">
              <a:solidFill>
                <a:schemeClr val="bg1"/>
              </a:solidFill>
            </a:endParaRPr>
          </a:p>
        </p:txBody>
      </p:sp>
      <p:sp>
        <p:nvSpPr>
          <p:cNvPr id="3" name="Content Placeholder 2"/>
          <p:cNvSpPr>
            <a:spLocks noGrp="1"/>
          </p:cNvSpPr>
          <p:nvPr>
            <p:ph idx="1"/>
          </p:nvPr>
        </p:nvSpPr>
        <p:spPr>
          <a:xfrm>
            <a:off x="479424" y="936626"/>
            <a:ext cx="4568064" cy="5238750"/>
          </a:xfrm>
        </p:spPr>
        <p:txBody>
          <a:bodyPr/>
          <a:lstStyle/>
          <a:p>
            <a:r>
              <a:rPr lang="en-US" sz="2000" dirty="0" smtClean="0">
                <a:solidFill>
                  <a:schemeClr val="bg1"/>
                </a:solidFill>
              </a:rPr>
              <a:t>2 factors:</a:t>
            </a:r>
          </a:p>
          <a:p>
            <a:pPr lvl="1"/>
            <a:r>
              <a:rPr lang="en-US" sz="2000" dirty="0" smtClean="0">
                <a:solidFill>
                  <a:schemeClr val="bg1"/>
                </a:solidFill>
              </a:rPr>
              <a:t>Amount of conversation </a:t>
            </a:r>
            <a:br>
              <a:rPr lang="en-US" sz="2000" dirty="0" smtClean="0">
                <a:solidFill>
                  <a:schemeClr val="bg1"/>
                </a:solidFill>
              </a:rPr>
            </a:br>
            <a:r>
              <a:rPr lang="en-US" sz="2000" dirty="0" smtClean="0">
                <a:solidFill>
                  <a:schemeClr val="bg1"/>
                </a:solidFill>
              </a:rPr>
              <a:t>with a particular user</a:t>
            </a:r>
          </a:p>
          <a:p>
            <a:pPr lvl="1"/>
            <a:r>
              <a:rPr lang="en-US" sz="2000" dirty="0" smtClean="0">
                <a:solidFill>
                  <a:schemeClr val="bg1"/>
                </a:solidFill>
              </a:rPr>
              <a:t>Number of different users</a:t>
            </a:r>
          </a:p>
          <a:p>
            <a:pPr lvl="1"/>
            <a:endParaRPr lang="en-US" sz="2000" dirty="0" smtClean="0">
              <a:solidFill>
                <a:schemeClr val="bg1"/>
              </a:solidFill>
            </a:endParaRPr>
          </a:p>
          <a:p>
            <a:r>
              <a:rPr lang="en-US" sz="2000" dirty="0" smtClean="0">
                <a:solidFill>
                  <a:schemeClr val="bg1"/>
                </a:solidFill>
              </a:rPr>
              <a:t>Measure:</a:t>
            </a:r>
            <a:br>
              <a:rPr lang="en-US" sz="2000" dirty="0" smtClean="0">
                <a:solidFill>
                  <a:schemeClr val="bg1"/>
                </a:solidFill>
              </a:rPr>
            </a:br>
            <a:r>
              <a:rPr lang="en-US" sz="2000" dirty="0" smtClean="0">
                <a:solidFill>
                  <a:schemeClr val="bg1"/>
                </a:solidFill>
              </a:rPr>
              <a:t>f(post/thread) × (user/thread)</a:t>
            </a:r>
          </a:p>
          <a:p>
            <a:pPr lvl="1"/>
            <a:endParaRPr lang="en-US" sz="2000" dirty="0" smtClean="0">
              <a:solidFill>
                <a:schemeClr val="bg1"/>
              </a:solidFill>
            </a:endParaRPr>
          </a:p>
          <a:p>
            <a:r>
              <a:rPr lang="en-US" sz="2000" dirty="0" smtClean="0">
                <a:solidFill>
                  <a:schemeClr val="bg1"/>
                </a:solidFill>
              </a:rPr>
              <a:t>Scope of engagement for </a:t>
            </a:r>
            <a:br>
              <a:rPr lang="en-US" sz="2000" dirty="0" smtClean="0">
                <a:solidFill>
                  <a:schemeClr val="bg1"/>
                </a:solidFill>
              </a:rPr>
            </a:br>
            <a:r>
              <a:rPr lang="en-US" sz="2000" dirty="0" smtClean="0">
                <a:solidFill>
                  <a:schemeClr val="bg1"/>
                </a:solidFill>
              </a:rPr>
              <a:t>a visitor</a:t>
            </a:r>
          </a:p>
          <a:p>
            <a:endParaRPr lang="en-US" sz="2000" dirty="0" smtClean="0">
              <a:solidFill>
                <a:schemeClr val="bg1"/>
              </a:solidFill>
            </a:endParaRPr>
          </a:p>
        </p:txBody>
      </p:sp>
      <p:pic>
        <p:nvPicPr>
          <p:cNvPr id="5" name="Picture 2" descr="D:\Document\work Lithium Technologies\Docs -External\Conf Persuasive Technology\gfx Concept\1Interaction\151295958_4c60c92fa0_o[1].jpg"/>
          <p:cNvPicPr>
            <a:picLocks noChangeAspect="1" noChangeArrowheads="1"/>
          </p:cNvPicPr>
          <p:nvPr/>
        </p:nvPicPr>
        <p:blipFill>
          <a:blip r:embed="rId4" cstate="print"/>
          <a:srcRect/>
          <a:stretch>
            <a:fillRect/>
          </a:stretch>
        </p:blipFill>
        <p:spPr bwMode="auto">
          <a:xfrm>
            <a:off x="1" y="-1"/>
            <a:ext cx="9143999"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2.53469E-6 L 0.25 -0.13437 " pathEditMode="relative" rAng="0" ptsTypes="AA">
                                      <p:cBhvr>
                                        <p:cTn id="6" dur="500" fill="hold"/>
                                        <p:tgtEl>
                                          <p:spTgt spid="5"/>
                                        </p:tgtEl>
                                        <p:attrNameLst>
                                          <p:attrName>ppt_x</p:attrName>
                                          <p:attrName>ppt_y</p:attrName>
                                        </p:attrNameLst>
                                      </p:cBhvr>
                                      <p:rCtr x="125" y="-67"/>
                                    </p:animMotion>
                                  </p:childTnLst>
                                </p:cTn>
                              </p:par>
                              <p:par>
                                <p:cTn id="7" presetID="53" presetClass="exit" presetSubtype="0" fill="hold" nodeType="withEffect">
                                  <p:stCondLst>
                                    <p:cond delay="0"/>
                                  </p:stCondLst>
                                  <p:childTnLst>
                                    <p:anim calcmode="lin" valueType="num">
                                      <p:cBhvr>
                                        <p:cTn id="8" dur="500"/>
                                        <p:tgtEl>
                                          <p:spTgt spid="5"/>
                                        </p:tgtEl>
                                        <p:attrNameLst>
                                          <p:attrName>ppt_w</p:attrName>
                                        </p:attrNameLst>
                                      </p:cBhvr>
                                      <p:tavLst>
                                        <p:tav tm="0">
                                          <p:val>
                                            <p:strVal val="ppt_w"/>
                                          </p:val>
                                        </p:tav>
                                        <p:tav tm="100000">
                                          <p:val>
                                            <p:fltVal val="0"/>
                                          </p:val>
                                        </p:tav>
                                      </p:tavLst>
                                    </p:anim>
                                    <p:anim calcmode="lin" valueType="num">
                                      <p:cBhvr>
                                        <p:cTn id="9" dur="500"/>
                                        <p:tgtEl>
                                          <p:spTgt spid="5"/>
                                        </p:tgtEl>
                                        <p:attrNameLst>
                                          <p:attrName>ppt_h</p:attrName>
                                        </p:attrNameLst>
                                      </p:cBhvr>
                                      <p:tavLst>
                                        <p:tav tm="0">
                                          <p:val>
                                            <p:strVal val="ppt_h"/>
                                          </p:val>
                                        </p:tav>
                                        <p:tav tm="100000">
                                          <p:val>
                                            <p:fltVal val="0"/>
                                          </p:val>
                                        </p:tav>
                                      </p:tavLst>
                                    </p:anim>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work Lithium Technologies\Docs -External\Conf Persuasive Technology\gfx Concept\Math\3020016417_f2d63671e8_o[1].jpg"/>
          <p:cNvPicPr>
            <a:picLocks noChangeAspect="1" noChangeArrowheads="1"/>
          </p:cNvPicPr>
          <p:nvPr/>
        </p:nvPicPr>
        <p:blipFill>
          <a:blip r:embed="rId3" cstate="print"/>
          <a:srcRect/>
          <a:stretch>
            <a:fillRect/>
          </a:stretch>
        </p:blipFill>
        <p:spPr bwMode="auto">
          <a:xfrm>
            <a:off x="4572000" y="762000"/>
            <a:ext cx="4572000" cy="3429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Health factor 6: Responsiveness</a:t>
            </a:r>
            <a:endParaRPr lang="en-US" dirty="0">
              <a:solidFill>
                <a:schemeClr val="bg1"/>
              </a:solidFill>
            </a:endParaRPr>
          </a:p>
        </p:txBody>
      </p:sp>
      <p:sp>
        <p:nvSpPr>
          <p:cNvPr id="3" name="Content Placeholder 2"/>
          <p:cNvSpPr>
            <a:spLocks noGrp="1"/>
          </p:cNvSpPr>
          <p:nvPr>
            <p:ph idx="1"/>
          </p:nvPr>
        </p:nvSpPr>
        <p:spPr>
          <a:xfrm>
            <a:off x="479424" y="936626"/>
            <a:ext cx="3995040" cy="5238750"/>
          </a:xfrm>
        </p:spPr>
        <p:txBody>
          <a:bodyPr/>
          <a:lstStyle/>
          <a:p>
            <a:r>
              <a:rPr lang="en-US" sz="2000" dirty="0" smtClean="0">
                <a:solidFill>
                  <a:schemeClr val="bg1"/>
                </a:solidFill>
              </a:rPr>
              <a:t>Time is the critical resource</a:t>
            </a:r>
            <a:br>
              <a:rPr lang="en-US" sz="2000" dirty="0" smtClean="0">
                <a:solidFill>
                  <a:schemeClr val="bg1"/>
                </a:solidFill>
              </a:rPr>
            </a:br>
            <a:r>
              <a:rPr lang="en-US" sz="2000" dirty="0" smtClean="0">
                <a:solidFill>
                  <a:schemeClr val="bg1"/>
                </a:solidFill>
              </a:rPr>
              <a:t>that will influence the user’s</a:t>
            </a:r>
            <a:br>
              <a:rPr lang="en-US" sz="2000" dirty="0" smtClean="0">
                <a:solidFill>
                  <a:schemeClr val="bg1"/>
                </a:solidFill>
              </a:rPr>
            </a:br>
            <a:r>
              <a:rPr lang="en-US" sz="2000" dirty="0" smtClean="0">
                <a:solidFill>
                  <a:schemeClr val="bg1"/>
                </a:solidFill>
              </a:rPr>
              <a:t>experience</a:t>
            </a:r>
          </a:p>
          <a:p>
            <a:pPr lvl="1"/>
            <a:endParaRPr lang="en-US" sz="2000" dirty="0" smtClean="0">
              <a:solidFill>
                <a:schemeClr val="bg1"/>
              </a:solidFill>
            </a:endParaRPr>
          </a:p>
          <a:p>
            <a:r>
              <a:rPr lang="en-US" sz="2000" dirty="0" smtClean="0">
                <a:solidFill>
                  <a:schemeClr val="bg1"/>
                </a:solidFill>
              </a:rPr>
              <a:t>Measure: average elapsed</a:t>
            </a:r>
            <a:br>
              <a:rPr lang="en-US" sz="2000" dirty="0" smtClean="0">
                <a:solidFill>
                  <a:schemeClr val="bg1"/>
                </a:solidFill>
              </a:rPr>
            </a:br>
            <a:r>
              <a:rPr lang="en-US" sz="2000" dirty="0" smtClean="0">
                <a:solidFill>
                  <a:schemeClr val="bg1"/>
                </a:solidFill>
              </a:rPr>
              <a:t>time between responses</a:t>
            </a:r>
          </a:p>
          <a:p>
            <a:pPr lvl="1"/>
            <a:endParaRPr lang="en-US" sz="2000" dirty="0" smtClean="0">
              <a:solidFill>
                <a:schemeClr val="bg1"/>
              </a:solidFill>
            </a:endParaRPr>
          </a:p>
          <a:p>
            <a:r>
              <a:rPr lang="en-US" sz="2000" dirty="0" smtClean="0">
                <a:solidFill>
                  <a:schemeClr val="bg1"/>
                </a:solidFill>
              </a:rPr>
              <a:t>Quality of engagement for </a:t>
            </a:r>
            <a:br>
              <a:rPr lang="en-US" sz="2000" dirty="0" smtClean="0">
                <a:solidFill>
                  <a:schemeClr val="bg1"/>
                </a:solidFill>
              </a:rPr>
            </a:br>
            <a:r>
              <a:rPr lang="en-US" sz="2000" dirty="0" smtClean="0">
                <a:solidFill>
                  <a:schemeClr val="bg1"/>
                </a:solidFill>
              </a:rPr>
              <a:t>a visitor</a:t>
            </a:r>
          </a:p>
          <a:p>
            <a:pPr lvl="1"/>
            <a:endParaRPr lang="en-US" sz="2000" dirty="0" smtClean="0">
              <a:solidFill>
                <a:schemeClr val="bg1"/>
              </a:solidFill>
            </a:endParaRPr>
          </a:p>
        </p:txBody>
      </p:sp>
      <p:pic>
        <p:nvPicPr>
          <p:cNvPr id="5" name="Picture 2" descr="D:\Document\work Lithium Technologies\Docs -External\Conf Persuasive Technology\gfx Concept\Math\3020016417_f2d63671e8_o[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2.53469E-6 L 0.25 -0.13437 " pathEditMode="relative" rAng="0" ptsTypes="AA">
                                      <p:cBhvr>
                                        <p:cTn id="6" dur="500" fill="hold"/>
                                        <p:tgtEl>
                                          <p:spTgt spid="5"/>
                                        </p:tgtEl>
                                        <p:attrNameLst>
                                          <p:attrName>ppt_x</p:attrName>
                                          <p:attrName>ppt_y</p:attrName>
                                        </p:attrNameLst>
                                      </p:cBhvr>
                                      <p:rCtr x="125" y="-67"/>
                                    </p:animMotion>
                                  </p:childTnLst>
                                </p:cTn>
                              </p:par>
                              <p:par>
                                <p:cTn id="7" presetID="53" presetClass="exit" presetSubtype="0" fill="hold" nodeType="withEffect">
                                  <p:stCondLst>
                                    <p:cond delay="0"/>
                                  </p:stCondLst>
                                  <p:childTnLst>
                                    <p:anim calcmode="lin" valueType="num">
                                      <p:cBhvr>
                                        <p:cTn id="8" dur="500"/>
                                        <p:tgtEl>
                                          <p:spTgt spid="5"/>
                                        </p:tgtEl>
                                        <p:attrNameLst>
                                          <p:attrName>ppt_w</p:attrName>
                                        </p:attrNameLst>
                                      </p:cBhvr>
                                      <p:tavLst>
                                        <p:tav tm="0">
                                          <p:val>
                                            <p:strVal val="ppt_w"/>
                                          </p:val>
                                        </p:tav>
                                        <p:tav tm="100000">
                                          <p:val>
                                            <p:fltVal val="0"/>
                                          </p:val>
                                        </p:tav>
                                      </p:tavLst>
                                    </p:anim>
                                    <p:anim calcmode="lin" valueType="num">
                                      <p:cBhvr>
                                        <p:cTn id="9" dur="500"/>
                                        <p:tgtEl>
                                          <p:spTgt spid="5"/>
                                        </p:tgtEl>
                                        <p:attrNameLst>
                                          <p:attrName>ppt_h</p:attrName>
                                        </p:attrNameLst>
                                      </p:cBhvr>
                                      <p:tavLst>
                                        <p:tav tm="0">
                                          <p:val>
                                            <p:strVal val="ppt_h"/>
                                          </p:val>
                                        </p:tav>
                                        <p:tav tm="100000">
                                          <p:val>
                                            <p:fltVal val="0"/>
                                          </p:val>
                                        </p:tav>
                                      </p:tavLst>
                                    </p:anim>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0" y="120803"/>
            <a:ext cx="7086600" cy="592872"/>
          </a:xfrm>
        </p:spPr>
        <p:txBody>
          <a:bodyPr/>
          <a:lstStyle/>
          <a:p>
            <a:pPr marL="231775"/>
            <a:r>
              <a:rPr lang="en-US" dirty="0" smtClean="0">
                <a:solidFill>
                  <a:schemeClr val="bg1"/>
                </a:solidFill>
              </a:rPr>
              <a:t>Community Health Index</a:t>
            </a:r>
            <a:endParaRPr lang="en-US" dirty="0">
              <a:solidFill>
                <a:schemeClr val="bg1"/>
              </a:solidFill>
            </a:endParaRPr>
          </a:p>
        </p:txBody>
      </p:sp>
      <p:sp>
        <p:nvSpPr>
          <p:cNvPr id="19" name="Rectangle 18"/>
          <p:cNvSpPr/>
          <p:nvPr/>
        </p:nvSpPr>
        <p:spPr>
          <a:xfrm>
            <a:off x="0" y="6766560"/>
            <a:ext cx="9144000" cy="190195"/>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4986588" y="1015793"/>
            <a:ext cx="3709737" cy="3983718"/>
          </a:xfrm>
        </p:spPr>
        <p:txBody>
          <a:bodyPr>
            <a:noAutofit/>
          </a:bodyPr>
          <a:lstStyle/>
          <a:p>
            <a:pPr marL="341313" lvl="1" indent="-341313">
              <a:spcBef>
                <a:spcPts val="1200"/>
              </a:spcBef>
              <a:buClr>
                <a:srgbClr val="CC3300"/>
              </a:buClr>
              <a:buSzPct val="100000"/>
              <a:buBlip>
                <a:blip r:embed="rId3"/>
              </a:buBlip>
            </a:pPr>
            <a:r>
              <a:rPr lang="en-US" b="1" dirty="0" smtClean="0">
                <a:solidFill>
                  <a:schemeClr val="bg1"/>
                </a:solidFill>
              </a:rPr>
              <a:t>A single number that</a:t>
            </a:r>
            <a:br>
              <a:rPr lang="en-US" b="1" dirty="0" smtClean="0">
                <a:solidFill>
                  <a:schemeClr val="bg1"/>
                </a:solidFill>
              </a:rPr>
            </a:br>
            <a:r>
              <a:rPr lang="en-US" b="1" dirty="0" smtClean="0">
                <a:solidFill>
                  <a:schemeClr val="bg1"/>
                </a:solidFill>
              </a:rPr>
              <a:t>quantifies community health</a:t>
            </a:r>
            <a:endParaRPr lang="en-US" b="1" dirty="0" smtClean="0">
              <a:solidFill>
                <a:schemeClr val="bg1"/>
              </a:solidFill>
              <a:latin typeface="+mj-lt"/>
            </a:endParaRPr>
          </a:p>
          <a:p>
            <a:r>
              <a:rPr lang="en-US" sz="2200" b="1" dirty="0" smtClean="0">
                <a:solidFill>
                  <a:schemeClr val="bg1"/>
                </a:solidFill>
              </a:rPr>
              <a:t>Like the FICO score: a </a:t>
            </a:r>
            <a:br>
              <a:rPr lang="en-US" sz="2200" b="1" dirty="0" smtClean="0">
                <a:solidFill>
                  <a:schemeClr val="bg1"/>
                </a:solidFill>
              </a:rPr>
            </a:br>
            <a:r>
              <a:rPr lang="en-US" sz="2200" b="1" dirty="0" smtClean="0">
                <a:solidFill>
                  <a:schemeClr val="bg1"/>
                </a:solidFill>
              </a:rPr>
              <a:t>standard for measuring </a:t>
            </a:r>
            <a:br>
              <a:rPr lang="en-US" sz="2200" b="1" dirty="0" smtClean="0">
                <a:solidFill>
                  <a:schemeClr val="bg1"/>
                </a:solidFill>
              </a:rPr>
            </a:br>
            <a:r>
              <a:rPr lang="en-US" sz="2200" b="1" dirty="0" smtClean="0">
                <a:solidFill>
                  <a:schemeClr val="bg1"/>
                </a:solidFill>
              </a:rPr>
              <a:t>individual’s credit worthiness.</a:t>
            </a:r>
          </a:p>
          <a:p>
            <a:r>
              <a:rPr lang="en-US" sz="2200" b="1" dirty="0" smtClean="0">
                <a:solidFill>
                  <a:schemeClr val="bg1"/>
                </a:solidFill>
              </a:rPr>
              <a:t>Intended to be a standard</a:t>
            </a:r>
            <a:br>
              <a:rPr lang="en-US" sz="2200" b="1" dirty="0" smtClean="0">
                <a:solidFill>
                  <a:schemeClr val="bg1"/>
                </a:solidFill>
              </a:rPr>
            </a:br>
            <a:r>
              <a:rPr lang="en-US" sz="2200" b="1" dirty="0" smtClean="0">
                <a:solidFill>
                  <a:schemeClr val="bg1"/>
                </a:solidFill>
              </a:rPr>
              <a:t>framework</a:t>
            </a:r>
          </a:p>
          <a:p>
            <a:pPr lvl="1"/>
            <a:r>
              <a:rPr lang="en-US" b="1" dirty="0" smtClean="0">
                <a:solidFill>
                  <a:schemeClr val="bg1"/>
                </a:solidFill>
              </a:rPr>
              <a:t>Uses very basic metrics that every community should have</a:t>
            </a:r>
          </a:p>
          <a:p>
            <a:pPr marL="341313" lvl="1" indent="-341313">
              <a:spcBef>
                <a:spcPts val="1200"/>
              </a:spcBef>
              <a:buClr>
                <a:srgbClr val="CC3300"/>
              </a:buClr>
              <a:buSzPct val="100000"/>
              <a:buBlip>
                <a:blip r:embed="rId3"/>
              </a:buBlip>
            </a:pPr>
            <a:r>
              <a:rPr lang="en-US" b="1" dirty="0" smtClean="0">
                <a:solidFill>
                  <a:schemeClr val="bg1"/>
                </a:solidFill>
                <a:latin typeface="+mj-lt"/>
              </a:rPr>
              <a:t>Consolidates 6 key factors – Diagnostic and Predictive</a:t>
            </a:r>
          </a:p>
          <a:p>
            <a:pPr marL="568325" lvl="4" indent="-341313">
              <a:spcBef>
                <a:spcPts val="1200"/>
              </a:spcBef>
              <a:buClr>
                <a:srgbClr val="CC3300"/>
              </a:buClr>
              <a:buSzPct val="100000"/>
              <a:buNone/>
            </a:pPr>
            <a:endParaRPr lang="en-US" sz="2200" b="1" dirty="0" smtClean="0">
              <a:solidFill>
                <a:schemeClr val="bg1"/>
              </a:solidFill>
              <a:latin typeface="+mj-lt"/>
            </a:endParaRPr>
          </a:p>
          <a:p>
            <a:pPr>
              <a:buNone/>
            </a:pPr>
            <a:endParaRPr lang="en-US" sz="2200" dirty="0"/>
          </a:p>
        </p:txBody>
      </p:sp>
      <p:pic>
        <p:nvPicPr>
          <p:cNvPr id="9" name="Picture 8" descr="ACME-CHR-1.jpg"/>
          <p:cNvPicPr>
            <a:picLocks noChangeAspect="1"/>
          </p:cNvPicPr>
          <p:nvPr/>
        </p:nvPicPr>
        <p:blipFill>
          <a:blip r:embed="rId4" cstate="print"/>
          <a:srcRect t="287"/>
          <a:stretch>
            <a:fillRect/>
          </a:stretch>
        </p:blipFill>
        <p:spPr>
          <a:xfrm>
            <a:off x="485117" y="936625"/>
            <a:ext cx="2773888" cy="3676991"/>
          </a:xfrm>
          <a:prstGeom prst="rect">
            <a:avLst/>
          </a:prstGeom>
        </p:spPr>
      </p:pic>
      <p:pic>
        <p:nvPicPr>
          <p:cNvPr id="12" name="Picture 11" descr="ACME-CHR-2.jpg"/>
          <p:cNvPicPr>
            <a:picLocks noChangeAspect="1"/>
          </p:cNvPicPr>
          <p:nvPr/>
        </p:nvPicPr>
        <p:blipFill>
          <a:blip r:embed="rId5" cstate="print"/>
          <a:srcRect t="-10"/>
          <a:stretch>
            <a:fillRect/>
          </a:stretch>
        </p:blipFill>
        <p:spPr>
          <a:xfrm>
            <a:off x="751818" y="1730688"/>
            <a:ext cx="2949738" cy="3677328"/>
          </a:xfrm>
          <a:prstGeom prst="rect">
            <a:avLst/>
          </a:prstGeom>
        </p:spPr>
      </p:pic>
      <p:pic>
        <p:nvPicPr>
          <p:cNvPr id="13" name="Content Placeholder 5" descr="Benchmark2.jpg"/>
          <p:cNvPicPr>
            <a:picLocks noChangeAspect="1"/>
          </p:cNvPicPr>
          <p:nvPr/>
        </p:nvPicPr>
        <p:blipFill>
          <a:blip r:embed="rId6" cstate="print"/>
          <a:srcRect l="1230" t="445" r="766" b="1329"/>
          <a:stretch>
            <a:fillRect/>
          </a:stretch>
        </p:blipFill>
        <p:spPr>
          <a:xfrm>
            <a:off x="1585594" y="2525425"/>
            <a:ext cx="2801316" cy="364994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Use Analytics to </a:t>
            </a:r>
            <a:r>
              <a:rPr lang="en-US" sz="2800" b="1" i="1" u="sng" dirty="0" smtClean="0">
                <a:solidFill>
                  <a:schemeClr val="bg1"/>
                </a:solidFill>
              </a:rPr>
              <a:t>measure the health</a:t>
            </a:r>
            <a:r>
              <a:rPr lang="en-US" sz="2800" b="1" i="1" dirty="0" smtClean="0">
                <a:solidFill>
                  <a:schemeClr val="bg1"/>
                </a:solidFill>
              </a:rPr>
              <a:t> of your customer community</a:t>
            </a:r>
            <a:endParaRPr lang="en-US" sz="2800" b="1" i="1" dirty="0">
              <a:solidFill>
                <a:schemeClr val="bg1"/>
              </a:solidFill>
            </a:endParaRPr>
          </a:p>
        </p:txBody>
      </p:sp>
      <p:sp>
        <p:nvSpPr>
          <p:cNvPr id="3" name="Title 1"/>
          <p:cNvSpPr>
            <a:spLocks noGrp="1"/>
          </p:cNvSpPr>
          <p:nvPr>
            <p:ph type="title" idx="4294967295"/>
          </p:nvPr>
        </p:nvSpPr>
        <p:spPr>
          <a:xfrm>
            <a:off x="137160" y="120803"/>
            <a:ext cx="5880533" cy="592872"/>
          </a:xfrm>
        </p:spPr>
        <p:txBody>
          <a:bodyPr/>
          <a:lstStyle/>
          <a:p>
            <a:r>
              <a:rPr lang="en-US" dirty="0" smtClean="0">
                <a:solidFill>
                  <a:schemeClr val="bg1"/>
                </a:solidFill>
                <a:latin typeface="Arial" charset="0"/>
                <a:ea typeface="ＭＳ Ｐゴシック"/>
                <a:cs typeface="Arial" charset="0"/>
              </a:rPr>
              <a:t>Key Message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20803"/>
            <a:ext cx="6474655" cy="592872"/>
          </a:xfrm>
        </p:spPr>
        <p:txBody>
          <a:bodyPr/>
          <a:lstStyle/>
          <a:p>
            <a:r>
              <a:rPr lang="en-US" dirty="0" smtClean="0">
                <a:solidFill>
                  <a:schemeClr val="bg1"/>
                </a:solidFill>
              </a:rPr>
              <a:t>Measurement Maps the Network</a:t>
            </a:r>
            <a:endParaRPr lang="en-US" sz="2400" dirty="0">
              <a:solidFill>
                <a:schemeClr val="bg1"/>
              </a:solidFill>
            </a:endParaRPr>
          </a:p>
        </p:txBody>
      </p:sp>
      <p:sp>
        <p:nvSpPr>
          <p:cNvPr id="8" name="Content Placeholder 2"/>
          <p:cNvSpPr txBox="1">
            <a:spLocks/>
          </p:cNvSpPr>
          <p:nvPr/>
        </p:nvSpPr>
        <p:spPr>
          <a:xfrm>
            <a:off x="5118263" y="1530483"/>
            <a:ext cx="3637437" cy="4144710"/>
          </a:xfrm>
          <a:prstGeom prst="rect">
            <a:avLst/>
          </a:prstGeom>
        </p:spPr>
        <p:txBody>
          <a:bodyPr>
            <a:norm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kumimoji="0" lang="en-US" sz="2400" b="1" i="0" u="none" strike="noStrike" kern="1200" cap="none" spc="0" normalizeH="0" baseline="0" noProof="0" dirty="0" smtClean="0">
                <a:ln>
                  <a:noFill/>
                </a:ln>
                <a:solidFill>
                  <a:schemeClr val="bg1"/>
                </a:solidFill>
                <a:effectLst/>
                <a:uLnTx/>
                <a:uFillTx/>
                <a:latin typeface="+mj-lt"/>
                <a:ea typeface="ＭＳ Ｐゴシック" pitchFamily="-65" charset="-128"/>
                <a:cs typeface="Arial" pitchFamily="34" charset="0"/>
              </a:rPr>
              <a:t>Customer advocates or </a:t>
            </a:r>
            <a:r>
              <a:rPr kumimoji="0" lang="en-US" sz="2400" b="1" i="0" u="none" strike="noStrike" kern="1200" cap="none" spc="0" normalizeH="0" baseline="0" noProof="0" dirty="0" err="1" smtClean="0">
                <a:ln>
                  <a:noFill/>
                </a:ln>
                <a:solidFill>
                  <a:schemeClr val="bg1"/>
                </a:solidFill>
                <a:effectLst/>
                <a:uLnTx/>
                <a:uFillTx/>
                <a:latin typeface="+mj-lt"/>
                <a:ea typeface="ＭＳ Ｐゴシック" pitchFamily="-65" charset="-128"/>
                <a:cs typeface="Arial" pitchFamily="34" charset="0"/>
              </a:rPr>
              <a:t>superusers</a:t>
            </a:r>
            <a:r>
              <a:rPr kumimoji="0" lang="en-US" sz="2400" b="1" i="0" u="none" strike="noStrike" kern="1200" cap="none" spc="0" normalizeH="0" noProof="0" dirty="0" smtClean="0">
                <a:ln>
                  <a:noFill/>
                </a:ln>
                <a:solidFill>
                  <a:schemeClr val="bg1"/>
                </a:solidFill>
                <a:effectLst/>
                <a:uLnTx/>
                <a:uFillTx/>
                <a:latin typeface="+mj-lt"/>
                <a:ea typeface="ＭＳ Ｐゴシック" pitchFamily="-65" charset="-128"/>
                <a:cs typeface="Arial" pitchFamily="34" charset="0"/>
              </a:rPr>
              <a:t> </a:t>
            </a:r>
            <a:r>
              <a:rPr kumimoji="0" lang="en-US" sz="2400" b="1" i="0" u="none" strike="noStrike" kern="1200" cap="none" spc="0" normalizeH="0" baseline="0" noProof="0" dirty="0" smtClean="0">
                <a:ln>
                  <a:noFill/>
                </a:ln>
                <a:solidFill>
                  <a:schemeClr val="bg1"/>
                </a:solidFill>
                <a:effectLst/>
                <a:uLnTx/>
                <a:uFillTx/>
                <a:latin typeface="+mj-lt"/>
                <a:ea typeface="ＭＳ Ｐゴシック" pitchFamily="-65" charset="-128"/>
                <a:cs typeface="Arial" pitchFamily="34" charset="0"/>
              </a:rPr>
              <a:t>drive success: “90-9-1” Rule</a:t>
            </a:r>
          </a:p>
          <a:p>
            <a:pPr marL="341313" lvl="1" indent="-341313" eaLnBrk="0" hangingPunct="0">
              <a:spcBef>
                <a:spcPts val="1200"/>
              </a:spcBef>
              <a:buClr>
                <a:srgbClr val="CC3300"/>
              </a:buClr>
              <a:buSzPct val="100000"/>
              <a:buBlip>
                <a:blip r:embed="rId3"/>
              </a:buBlip>
              <a:defRPr/>
            </a:pPr>
            <a:r>
              <a:rPr lang="en-US" sz="2400" b="1" dirty="0" smtClean="0">
                <a:solidFill>
                  <a:schemeClr val="bg1"/>
                </a:solidFill>
                <a:latin typeface="+mj-lt"/>
                <a:ea typeface="ＭＳ Ｐゴシック" pitchFamily="-65" charset="-128"/>
                <a:cs typeface="Arial" pitchFamily="34" charset="0"/>
              </a:rPr>
              <a:t>Identify, cultivate, and grow the base of ‘</a:t>
            </a:r>
            <a:r>
              <a:rPr lang="en-US" sz="2400" b="1" dirty="0" err="1" smtClean="0">
                <a:solidFill>
                  <a:schemeClr val="bg1"/>
                </a:solidFill>
                <a:latin typeface="+mj-lt"/>
                <a:ea typeface="ＭＳ Ｐゴシック" pitchFamily="-65" charset="-128"/>
                <a:cs typeface="Arial" pitchFamily="34" charset="0"/>
              </a:rPr>
              <a:t>superusers</a:t>
            </a:r>
            <a:r>
              <a:rPr lang="en-US" sz="2400" b="1" dirty="0" smtClean="0">
                <a:solidFill>
                  <a:schemeClr val="bg1"/>
                </a:solidFill>
                <a:latin typeface="+mj-lt"/>
                <a:ea typeface="ＭＳ Ｐゴシック" pitchFamily="-65" charset="-128"/>
                <a:cs typeface="Arial" pitchFamily="34" charset="0"/>
              </a:rPr>
              <a:t>’</a:t>
            </a:r>
          </a:p>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lang="en-US" sz="2400" b="1" dirty="0" smtClean="0">
                <a:solidFill>
                  <a:schemeClr val="bg1"/>
                </a:solidFill>
                <a:latin typeface="+mj-lt"/>
                <a:ea typeface="ＭＳ Ｐゴシック" pitchFamily="-65" charset="-128"/>
                <a:cs typeface="Arial" pitchFamily="34" charset="0"/>
              </a:rPr>
              <a:t>Average value of a customer advocate over $50,000/year</a:t>
            </a:r>
            <a:endParaRPr kumimoji="0" lang="en-US" sz="2400" b="1" i="0" u="none" strike="noStrike" kern="1200" cap="none" spc="0" normalizeH="0" baseline="0" noProof="0" dirty="0" smtClean="0">
              <a:ln>
                <a:noFill/>
              </a:ln>
              <a:solidFill>
                <a:schemeClr val="bg1"/>
              </a:solidFill>
              <a:effectLst/>
              <a:uLnTx/>
              <a:uFillTx/>
              <a:latin typeface="+mj-lt"/>
              <a:ea typeface="ＭＳ Ｐゴシック" pitchFamily="-65" charset="-128"/>
              <a:cs typeface="Arial" pitchFamily="34" charset="0"/>
            </a:endParaRPr>
          </a:p>
          <a:p>
            <a:pPr marL="341313" marR="0" lvl="0" indent="-341313" algn="l" defTabSz="914400" rtl="0" eaLnBrk="0" fontAlgn="base" latinLnBrk="0" hangingPunct="0">
              <a:lnSpc>
                <a:spcPct val="100000"/>
              </a:lnSpc>
              <a:spcBef>
                <a:spcPts val="1200"/>
              </a:spcBef>
              <a:spcAft>
                <a:spcPct val="0"/>
              </a:spcAft>
              <a:buClr>
                <a:srgbClr val="CC3300"/>
              </a:buClr>
              <a:buSzPct val="100000"/>
              <a:buFontTx/>
              <a:buBlip>
                <a:blip r:embed="rId3"/>
              </a:buBlip>
              <a:tabLst/>
              <a:defRPr/>
            </a:pPr>
            <a:endParaRPr kumimoji="0" lang="en-US" sz="2400" b="1" i="0" u="none" strike="noStrike" kern="1200" cap="none" spc="0" normalizeH="0" baseline="0" noProof="0" dirty="0">
              <a:ln>
                <a:noFill/>
              </a:ln>
              <a:solidFill>
                <a:schemeClr val="bg1">
                  <a:lumMod val="95000"/>
                </a:schemeClr>
              </a:solidFill>
              <a:effectLst/>
              <a:uLnTx/>
              <a:uFillTx/>
              <a:latin typeface="Arial" pitchFamily="34" charset="0"/>
              <a:ea typeface="ＭＳ Ｐゴシック" pitchFamily="-65" charset="-128"/>
              <a:cs typeface="Arial" pitchFamily="34" charset="0"/>
            </a:endParaRPr>
          </a:p>
        </p:txBody>
      </p:sp>
      <p:pic>
        <p:nvPicPr>
          <p:cNvPr id="1026" name="Picture 2"/>
          <p:cNvPicPr>
            <a:picLocks noChangeAspect="1" noChangeArrowheads="1"/>
          </p:cNvPicPr>
          <p:nvPr/>
        </p:nvPicPr>
        <p:blipFill>
          <a:blip r:embed="rId4" cstate="print"/>
          <a:srcRect l="3986" r="15852" b="9580"/>
          <a:stretch>
            <a:fillRect/>
          </a:stretch>
        </p:blipFill>
        <p:spPr bwMode="auto">
          <a:xfrm>
            <a:off x="1494" y="1211283"/>
            <a:ext cx="5138171" cy="4465122"/>
          </a:xfrm>
          <a:prstGeom prst="rect">
            <a:avLst/>
          </a:prstGeom>
          <a:noFill/>
          <a:ln w="9525">
            <a:noFill/>
            <a:miter lim="800000"/>
            <a:headEnd/>
            <a:tailEnd/>
          </a:ln>
          <a:effectLst/>
        </p:spPr>
      </p:pic>
      <p:sp>
        <p:nvSpPr>
          <p:cNvPr id="5" name="TextBox 4"/>
          <p:cNvSpPr txBox="1"/>
          <p:nvPr/>
        </p:nvSpPr>
        <p:spPr>
          <a:xfrm>
            <a:off x="693690" y="5465382"/>
            <a:ext cx="3941379" cy="369332"/>
          </a:xfrm>
          <a:prstGeom prst="rect">
            <a:avLst/>
          </a:prstGeom>
          <a:noFill/>
        </p:spPr>
        <p:txBody>
          <a:bodyPr wrap="square" rtlCol="0">
            <a:spAutoFit/>
          </a:bodyPr>
          <a:lstStyle/>
          <a:p>
            <a:pPr marL="342900" indent="-342900"/>
            <a:r>
              <a:rPr lang="en-US" dirty="0" smtClean="0">
                <a:solidFill>
                  <a:schemeClr val="bg1">
                    <a:lumMod val="95000"/>
                  </a:schemeClr>
                </a:solidFill>
                <a:latin typeface="+mn-lt"/>
              </a:rPr>
              <a:t>Social map of community members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17563" y="1238250"/>
            <a:ext cx="7772400" cy="5078313"/>
          </a:xfrm>
          <a:prstGeom prst="rect">
            <a:avLst/>
          </a:prstGeom>
          <a:noFill/>
          <a:ln w="9525">
            <a:noFill/>
            <a:miter lim="800000"/>
            <a:headEnd/>
            <a:tailEnd/>
          </a:ln>
          <a:effectLst/>
        </p:spPr>
        <p:txBody>
          <a:bodyPr>
            <a:spAutoFit/>
          </a:bodyPr>
          <a:lstStyle/>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a:p>
            <a:r>
              <a:rPr lang="en-US" dirty="0" smtClean="0">
                <a:solidFill>
                  <a:srgbClr val="858585"/>
                </a:solidFill>
              </a:rPr>
              <a:t>66 66 66 66 66 66 66 66 66 66 66 66 66 66 66 66 66 66 66 66 66 66 66 66</a:t>
            </a:r>
          </a:p>
        </p:txBody>
      </p:sp>
      <p:sp>
        <p:nvSpPr>
          <p:cNvPr id="5" name="Rectangle 4"/>
          <p:cNvSpPr txBox="1">
            <a:spLocks noChangeArrowheads="1"/>
          </p:cNvSpPr>
          <p:nvPr/>
        </p:nvSpPr>
        <p:spPr>
          <a:xfrm>
            <a:off x="582613" y="2252663"/>
            <a:ext cx="8243887" cy="2462212"/>
          </a:xfrm>
          <a:prstGeom prst="rect">
            <a:avLst/>
          </a:prstGeom>
          <a:noFill/>
        </p:spPr>
        <p:txBody>
          <a:bodyPr/>
          <a:lstStyle/>
          <a:p>
            <a:pPr marL="0" marR="0" lvl="0" indent="0" algn="ctr" defTabSz="914400" rtl="0" eaLnBrk="0" fontAlgn="base" latinLnBrk="0" hangingPunct="0">
              <a:lnSpc>
                <a:spcPct val="100000"/>
              </a:lnSpc>
              <a:spcBef>
                <a:spcPts val="1200"/>
              </a:spcBef>
              <a:spcAft>
                <a:spcPct val="0"/>
              </a:spcAft>
              <a:buClr>
                <a:srgbClr val="CC3300"/>
              </a:buClr>
              <a:buSzPct val="85000"/>
              <a:buFont typeface="Webdings" pitchFamily="18" charset="2"/>
              <a:buNone/>
              <a:tabLst/>
              <a:defRPr/>
            </a:pPr>
            <a:r>
              <a:rPr kumimoji="0" lang="en-US" sz="14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rPr>
              <a:t>66%</a:t>
            </a:r>
            <a:endParaRPr kumimoji="0" lang="en-US" sz="142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Identify and cultivate </a:t>
            </a:r>
            <a:r>
              <a:rPr lang="en-US" sz="2800" b="1" i="1" dirty="0" err="1" smtClean="0">
                <a:solidFill>
                  <a:schemeClr val="bg1"/>
                </a:solidFill>
              </a:rPr>
              <a:t>superusers</a:t>
            </a:r>
            <a:r>
              <a:rPr lang="en-US" sz="2800" b="1" i="1" dirty="0" smtClean="0">
                <a:solidFill>
                  <a:schemeClr val="bg1"/>
                </a:solidFill>
              </a:rPr>
              <a:t> in your community</a:t>
            </a:r>
            <a:endParaRPr lang="en-US" sz="2800" b="1" i="1" dirty="0">
              <a:solidFill>
                <a:schemeClr val="bg1"/>
              </a:solidFill>
            </a:endParaRPr>
          </a:p>
        </p:txBody>
      </p:sp>
      <p:sp>
        <p:nvSpPr>
          <p:cNvPr id="3" name="Title 1"/>
          <p:cNvSpPr>
            <a:spLocks noGrp="1"/>
          </p:cNvSpPr>
          <p:nvPr>
            <p:ph type="title" idx="4294967295"/>
          </p:nvPr>
        </p:nvSpPr>
        <p:spPr>
          <a:xfrm>
            <a:off x="137160" y="120803"/>
            <a:ext cx="5880533" cy="592872"/>
          </a:xfrm>
        </p:spPr>
        <p:txBody>
          <a:bodyPr/>
          <a:lstStyle/>
          <a:p>
            <a:r>
              <a:rPr lang="en-US" dirty="0" smtClean="0">
                <a:solidFill>
                  <a:schemeClr val="bg1"/>
                </a:solidFill>
                <a:latin typeface="Arial" charset="0"/>
                <a:ea typeface="ＭＳ Ｐゴシック"/>
                <a:cs typeface="Arial" charset="0"/>
              </a:rPr>
              <a:t>Key Message #4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 name="Oval 2138"/>
          <p:cNvSpPr/>
          <p:nvPr/>
        </p:nvSpPr>
        <p:spPr>
          <a:xfrm>
            <a:off x="-2506643" y="2497840"/>
            <a:ext cx="7096572" cy="7096566"/>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406"/>
          <p:cNvGrpSpPr/>
          <p:nvPr/>
        </p:nvGrpSpPr>
        <p:grpSpPr>
          <a:xfrm>
            <a:off x="201185" y="1171938"/>
            <a:ext cx="5762897" cy="5090160"/>
            <a:chOff x="201185" y="1171938"/>
            <a:chExt cx="5762897" cy="5090160"/>
          </a:xfrm>
        </p:grpSpPr>
        <p:grpSp>
          <p:nvGrpSpPr>
            <p:cNvPr id="4" name="Group 1871"/>
            <p:cNvGrpSpPr/>
            <p:nvPr/>
          </p:nvGrpSpPr>
          <p:grpSpPr>
            <a:xfrm>
              <a:off x="709185" y="4735558"/>
              <a:ext cx="210457" cy="304800"/>
              <a:chOff x="5372100" y="3162300"/>
              <a:chExt cx="1104900" cy="1600200"/>
            </a:xfrm>
          </p:grpSpPr>
          <p:sp>
            <p:nvSpPr>
              <p:cNvPr id="270" name="Chord 26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1" name="Oval 27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 name="Group 1874"/>
            <p:cNvGrpSpPr/>
            <p:nvPr/>
          </p:nvGrpSpPr>
          <p:grpSpPr>
            <a:xfrm>
              <a:off x="2481742" y="3903164"/>
              <a:ext cx="210457" cy="304800"/>
              <a:chOff x="5372100" y="3162300"/>
              <a:chExt cx="1104900" cy="1600200"/>
            </a:xfrm>
          </p:grpSpPr>
          <p:sp>
            <p:nvSpPr>
              <p:cNvPr id="273" name="Chord 27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4" name="Oval 27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 name="Group 1877"/>
            <p:cNvGrpSpPr/>
            <p:nvPr/>
          </p:nvGrpSpPr>
          <p:grpSpPr>
            <a:xfrm>
              <a:off x="2408445" y="5426438"/>
              <a:ext cx="210457" cy="304800"/>
              <a:chOff x="5372100" y="3162300"/>
              <a:chExt cx="1104900" cy="1600200"/>
            </a:xfrm>
          </p:grpSpPr>
          <p:sp>
            <p:nvSpPr>
              <p:cNvPr id="276" name="Chord 27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Oval 27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 name="Group 1880"/>
            <p:cNvGrpSpPr/>
            <p:nvPr/>
          </p:nvGrpSpPr>
          <p:grpSpPr>
            <a:xfrm>
              <a:off x="1532145" y="4219938"/>
              <a:ext cx="210457" cy="304800"/>
              <a:chOff x="5372100" y="3162300"/>
              <a:chExt cx="1104900" cy="1600200"/>
            </a:xfrm>
          </p:grpSpPr>
          <p:sp>
            <p:nvSpPr>
              <p:cNvPr id="279" name="Chord 27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Oval 27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9" name="Group 1883"/>
            <p:cNvGrpSpPr/>
            <p:nvPr/>
          </p:nvGrpSpPr>
          <p:grpSpPr>
            <a:xfrm>
              <a:off x="2692925" y="4547598"/>
              <a:ext cx="210457" cy="304800"/>
              <a:chOff x="5372100" y="3162300"/>
              <a:chExt cx="1104900" cy="1600200"/>
            </a:xfrm>
          </p:grpSpPr>
          <p:sp>
            <p:nvSpPr>
              <p:cNvPr id="282" name="Chord 28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3" name="Oval 28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0" name="Group 1886"/>
            <p:cNvGrpSpPr/>
            <p:nvPr/>
          </p:nvGrpSpPr>
          <p:grpSpPr>
            <a:xfrm>
              <a:off x="201185" y="2924538"/>
              <a:ext cx="210457" cy="304800"/>
              <a:chOff x="5372100" y="3162300"/>
              <a:chExt cx="1104900" cy="1600200"/>
            </a:xfrm>
          </p:grpSpPr>
          <p:sp>
            <p:nvSpPr>
              <p:cNvPr id="285" name="Chord 28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6" name="Oval 28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 name="Group 1889"/>
            <p:cNvGrpSpPr/>
            <p:nvPr/>
          </p:nvGrpSpPr>
          <p:grpSpPr>
            <a:xfrm>
              <a:off x="993665" y="2370818"/>
              <a:ext cx="210457" cy="304800"/>
              <a:chOff x="5372100" y="3162300"/>
              <a:chExt cx="1104900" cy="1600200"/>
            </a:xfrm>
          </p:grpSpPr>
          <p:sp>
            <p:nvSpPr>
              <p:cNvPr id="288" name="Chord 28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9" name="Oval 28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 name="Group 1895"/>
            <p:cNvGrpSpPr/>
            <p:nvPr/>
          </p:nvGrpSpPr>
          <p:grpSpPr>
            <a:xfrm>
              <a:off x="3081545" y="1720578"/>
              <a:ext cx="210457" cy="304800"/>
              <a:chOff x="5372100" y="3162300"/>
              <a:chExt cx="1104900" cy="1600200"/>
            </a:xfrm>
          </p:grpSpPr>
          <p:sp>
            <p:nvSpPr>
              <p:cNvPr id="291" name="Chord 29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2" name="Oval 29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3" name="Group 1898"/>
            <p:cNvGrpSpPr/>
            <p:nvPr/>
          </p:nvGrpSpPr>
          <p:grpSpPr>
            <a:xfrm>
              <a:off x="3772425" y="4961618"/>
              <a:ext cx="210457" cy="304800"/>
              <a:chOff x="5372100" y="3162300"/>
              <a:chExt cx="1104900" cy="1600200"/>
            </a:xfrm>
          </p:grpSpPr>
          <p:sp>
            <p:nvSpPr>
              <p:cNvPr id="294" name="Chord 29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5" name="Oval 29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4" name="Group 1901"/>
            <p:cNvGrpSpPr/>
            <p:nvPr/>
          </p:nvGrpSpPr>
          <p:grpSpPr>
            <a:xfrm>
              <a:off x="2339865" y="2482578"/>
              <a:ext cx="210457" cy="304800"/>
              <a:chOff x="5372100" y="3162300"/>
              <a:chExt cx="1104900" cy="1600200"/>
            </a:xfrm>
          </p:grpSpPr>
          <p:sp>
            <p:nvSpPr>
              <p:cNvPr id="297" name="Chord 29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8" name="Oval 29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5" name="Group 1904"/>
            <p:cNvGrpSpPr/>
            <p:nvPr/>
          </p:nvGrpSpPr>
          <p:grpSpPr>
            <a:xfrm>
              <a:off x="3772425" y="3813538"/>
              <a:ext cx="210457" cy="304800"/>
              <a:chOff x="5372100" y="3162300"/>
              <a:chExt cx="1104900" cy="1600200"/>
            </a:xfrm>
          </p:grpSpPr>
          <p:sp>
            <p:nvSpPr>
              <p:cNvPr id="300" name="Chord 29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1" name="Oval 30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6" name="Group 1910"/>
            <p:cNvGrpSpPr/>
            <p:nvPr/>
          </p:nvGrpSpPr>
          <p:grpSpPr>
            <a:xfrm>
              <a:off x="4829065" y="4382498"/>
              <a:ext cx="210457" cy="304800"/>
              <a:chOff x="5372100" y="3162300"/>
              <a:chExt cx="1104900" cy="1600200"/>
            </a:xfrm>
          </p:grpSpPr>
          <p:sp>
            <p:nvSpPr>
              <p:cNvPr id="303" name="Chord 30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4" name="Oval 30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7" name="Group 1922"/>
            <p:cNvGrpSpPr/>
            <p:nvPr/>
          </p:nvGrpSpPr>
          <p:grpSpPr>
            <a:xfrm>
              <a:off x="3569225" y="2665458"/>
              <a:ext cx="210457" cy="304800"/>
              <a:chOff x="5372100" y="3162300"/>
              <a:chExt cx="1104900" cy="1600200"/>
            </a:xfrm>
          </p:grpSpPr>
          <p:sp>
            <p:nvSpPr>
              <p:cNvPr id="306" name="Chord 30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7" name="Oval 30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8" name="Group 1925"/>
            <p:cNvGrpSpPr/>
            <p:nvPr/>
          </p:nvGrpSpPr>
          <p:grpSpPr>
            <a:xfrm>
              <a:off x="4798585" y="2919458"/>
              <a:ext cx="210457" cy="304800"/>
              <a:chOff x="5372100" y="3162300"/>
              <a:chExt cx="1104900" cy="1600200"/>
            </a:xfrm>
          </p:grpSpPr>
          <p:sp>
            <p:nvSpPr>
              <p:cNvPr id="309" name="Chord 30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0" name="Oval 30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9" name="Group 1931"/>
            <p:cNvGrpSpPr/>
            <p:nvPr/>
          </p:nvGrpSpPr>
          <p:grpSpPr>
            <a:xfrm>
              <a:off x="3599705" y="5347698"/>
              <a:ext cx="210457" cy="304800"/>
              <a:chOff x="5372100" y="3162300"/>
              <a:chExt cx="1104900" cy="1600200"/>
            </a:xfrm>
          </p:grpSpPr>
          <p:sp>
            <p:nvSpPr>
              <p:cNvPr id="312" name="Chord 31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3" name="Oval 31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34"/>
            <p:cNvGrpSpPr/>
            <p:nvPr/>
          </p:nvGrpSpPr>
          <p:grpSpPr>
            <a:xfrm>
              <a:off x="4646185" y="5022578"/>
              <a:ext cx="210457" cy="304800"/>
              <a:chOff x="5372100" y="3162300"/>
              <a:chExt cx="1104900" cy="1600200"/>
            </a:xfrm>
          </p:grpSpPr>
          <p:sp>
            <p:nvSpPr>
              <p:cNvPr id="315" name="Chord 31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6" name="Oval 31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1" name="Group 1937"/>
            <p:cNvGrpSpPr/>
            <p:nvPr/>
          </p:nvGrpSpPr>
          <p:grpSpPr>
            <a:xfrm>
              <a:off x="2888505" y="3153138"/>
              <a:ext cx="210457" cy="304800"/>
              <a:chOff x="5372100" y="3162300"/>
              <a:chExt cx="1104900" cy="1600200"/>
            </a:xfrm>
          </p:grpSpPr>
          <p:sp>
            <p:nvSpPr>
              <p:cNvPr id="318" name="Chord 31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9" name="Oval 31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2" name="Group 1940"/>
            <p:cNvGrpSpPr/>
            <p:nvPr/>
          </p:nvGrpSpPr>
          <p:grpSpPr>
            <a:xfrm>
              <a:off x="3152665" y="5957298"/>
              <a:ext cx="210457" cy="304800"/>
              <a:chOff x="5372100" y="3162300"/>
              <a:chExt cx="1104900" cy="1600200"/>
            </a:xfrm>
          </p:grpSpPr>
          <p:sp>
            <p:nvSpPr>
              <p:cNvPr id="321" name="Chord 32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2" name="Oval 32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3" name="Group 1943"/>
            <p:cNvGrpSpPr/>
            <p:nvPr/>
          </p:nvGrpSpPr>
          <p:grpSpPr>
            <a:xfrm>
              <a:off x="4473465" y="5906498"/>
              <a:ext cx="210457" cy="304800"/>
              <a:chOff x="5372100" y="3162300"/>
              <a:chExt cx="1104900" cy="1600200"/>
            </a:xfrm>
          </p:grpSpPr>
          <p:sp>
            <p:nvSpPr>
              <p:cNvPr id="324" name="Chord 32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5" name="Oval 32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4" name="Group 1946"/>
            <p:cNvGrpSpPr/>
            <p:nvPr/>
          </p:nvGrpSpPr>
          <p:grpSpPr>
            <a:xfrm>
              <a:off x="3325385" y="4260578"/>
              <a:ext cx="210457" cy="304800"/>
              <a:chOff x="5372100" y="3162300"/>
              <a:chExt cx="1104900" cy="1600200"/>
            </a:xfrm>
          </p:grpSpPr>
          <p:sp>
            <p:nvSpPr>
              <p:cNvPr id="327" name="Chord 32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8" name="Oval 32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 name="Group 1949"/>
            <p:cNvGrpSpPr/>
            <p:nvPr/>
          </p:nvGrpSpPr>
          <p:grpSpPr>
            <a:xfrm>
              <a:off x="4229625" y="2706098"/>
              <a:ext cx="210457" cy="304800"/>
              <a:chOff x="5372100" y="3162300"/>
              <a:chExt cx="1104900" cy="1600200"/>
            </a:xfrm>
          </p:grpSpPr>
          <p:sp>
            <p:nvSpPr>
              <p:cNvPr id="330" name="Chord 32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1" name="Oval 33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 name="Group 1955"/>
            <p:cNvGrpSpPr/>
            <p:nvPr/>
          </p:nvGrpSpPr>
          <p:grpSpPr>
            <a:xfrm>
              <a:off x="2045225" y="1720578"/>
              <a:ext cx="210457" cy="304800"/>
              <a:chOff x="5372100" y="3162300"/>
              <a:chExt cx="1104900" cy="1600200"/>
            </a:xfrm>
          </p:grpSpPr>
          <p:sp>
            <p:nvSpPr>
              <p:cNvPr id="333" name="Chord 33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4" name="Oval 33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 name="Group 1961"/>
            <p:cNvGrpSpPr/>
            <p:nvPr/>
          </p:nvGrpSpPr>
          <p:grpSpPr>
            <a:xfrm>
              <a:off x="2918985" y="2086338"/>
              <a:ext cx="210457" cy="304800"/>
              <a:chOff x="5372100" y="3162300"/>
              <a:chExt cx="1104900" cy="1600200"/>
            </a:xfrm>
          </p:grpSpPr>
          <p:sp>
            <p:nvSpPr>
              <p:cNvPr id="336" name="Chord 33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7" name="Oval 33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 name="Group 1964"/>
            <p:cNvGrpSpPr/>
            <p:nvPr/>
          </p:nvGrpSpPr>
          <p:grpSpPr>
            <a:xfrm>
              <a:off x="1709945" y="1669778"/>
              <a:ext cx="210457" cy="304800"/>
              <a:chOff x="5372100" y="3162300"/>
              <a:chExt cx="1104900" cy="1600200"/>
            </a:xfrm>
          </p:grpSpPr>
          <p:sp>
            <p:nvSpPr>
              <p:cNvPr id="339" name="Chord 33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0" name="Oval 33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 name="Group 1997"/>
            <p:cNvGrpSpPr/>
            <p:nvPr/>
          </p:nvGrpSpPr>
          <p:grpSpPr>
            <a:xfrm>
              <a:off x="4696985" y="4037058"/>
              <a:ext cx="210457" cy="304800"/>
              <a:chOff x="5372100" y="3162300"/>
              <a:chExt cx="1104900" cy="1600200"/>
            </a:xfrm>
          </p:grpSpPr>
          <p:sp>
            <p:nvSpPr>
              <p:cNvPr id="342" name="Chord 34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3" name="Oval 34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 name="Group 2000"/>
            <p:cNvGrpSpPr/>
            <p:nvPr/>
          </p:nvGrpSpPr>
          <p:grpSpPr>
            <a:xfrm>
              <a:off x="5438665" y="5703298"/>
              <a:ext cx="210457" cy="304800"/>
              <a:chOff x="5372100" y="3162300"/>
              <a:chExt cx="1104900" cy="1600200"/>
            </a:xfrm>
          </p:grpSpPr>
          <p:sp>
            <p:nvSpPr>
              <p:cNvPr id="345" name="Chord 34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6" name="Oval 34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 name="Group 2006"/>
            <p:cNvGrpSpPr/>
            <p:nvPr/>
          </p:nvGrpSpPr>
          <p:grpSpPr>
            <a:xfrm>
              <a:off x="612665" y="1812018"/>
              <a:ext cx="210457" cy="304800"/>
              <a:chOff x="5372100" y="3162300"/>
              <a:chExt cx="1104900" cy="1600200"/>
            </a:xfrm>
          </p:grpSpPr>
          <p:sp>
            <p:nvSpPr>
              <p:cNvPr id="348" name="Chord 34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9" name="Oval 34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6" name="Group 2021"/>
            <p:cNvGrpSpPr/>
            <p:nvPr/>
          </p:nvGrpSpPr>
          <p:grpSpPr>
            <a:xfrm>
              <a:off x="2096025" y="4026898"/>
              <a:ext cx="210457" cy="304800"/>
              <a:chOff x="5372100" y="3162300"/>
              <a:chExt cx="1104900" cy="1600200"/>
            </a:xfrm>
          </p:grpSpPr>
          <p:sp>
            <p:nvSpPr>
              <p:cNvPr id="351" name="Chord 35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2" name="Oval 35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7" name="Group 2024"/>
            <p:cNvGrpSpPr/>
            <p:nvPr/>
          </p:nvGrpSpPr>
          <p:grpSpPr>
            <a:xfrm>
              <a:off x="1110505" y="3732258"/>
              <a:ext cx="210457" cy="304800"/>
              <a:chOff x="5372100" y="3162300"/>
              <a:chExt cx="1104900" cy="1600200"/>
            </a:xfrm>
          </p:grpSpPr>
          <p:sp>
            <p:nvSpPr>
              <p:cNvPr id="354" name="Chord 35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5" name="Oval 35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8" name="Group 2027"/>
            <p:cNvGrpSpPr/>
            <p:nvPr/>
          </p:nvGrpSpPr>
          <p:grpSpPr>
            <a:xfrm>
              <a:off x="2207785" y="3346178"/>
              <a:ext cx="210457" cy="304800"/>
              <a:chOff x="5372100" y="3162300"/>
              <a:chExt cx="1104900" cy="1600200"/>
            </a:xfrm>
          </p:grpSpPr>
          <p:sp>
            <p:nvSpPr>
              <p:cNvPr id="357" name="Chord 35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8" name="Oval 35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9" name="Group 2039"/>
            <p:cNvGrpSpPr/>
            <p:nvPr/>
          </p:nvGrpSpPr>
          <p:grpSpPr>
            <a:xfrm>
              <a:off x="958105" y="1171938"/>
              <a:ext cx="210457" cy="304800"/>
              <a:chOff x="5372100" y="3162300"/>
              <a:chExt cx="1104900" cy="1600200"/>
            </a:xfrm>
          </p:grpSpPr>
          <p:sp>
            <p:nvSpPr>
              <p:cNvPr id="360" name="Chord 35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1" name="Oval 36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0" name="Group 2063"/>
            <p:cNvGrpSpPr/>
            <p:nvPr/>
          </p:nvGrpSpPr>
          <p:grpSpPr>
            <a:xfrm>
              <a:off x="4260105" y="3325858"/>
              <a:ext cx="210457" cy="304800"/>
              <a:chOff x="5372100" y="3162300"/>
              <a:chExt cx="1104900" cy="1600200"/>
            </a:xfrm>
          </p:grpSpPr>
          <p:sp>
            <p:nvSpPr>
              <p:cNvPr id="363" name="Chord 36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4" name="Oval 36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1" name="Group 2066"/>
            <p:cNvGrpSpPr/>
            <p:nvPr/>
          </p:nvGrpSpPr>
          <p:grpSpPr>
            <a:xfrm>
              <a:off x="5530105" y="4941298"/>
              <a:ext cx="210457" cy="304800"/>
              <a:chOff x="5372100" y="3162300"/>
              <a:chExt cx="1104900" cy="1600200"/>
            </a:xfrm>
          </p:grpSpPr>
          <p:sp>
            <p:nvSpPr>
              <p:cNvPr id="366" name="Chord 36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7" name="Oval 36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2" name="Group 2069"/>
            <p:cNvGrpSpPr/>
            <p:nvPr/>
          </p:nvGrpSpPr>
          <p:grpSpPr>
            <a:xfrm>
              <a:off x="1557545" y="3203938"/>
              <a:ext cx="210457" cy="304800"/>
              <a:chOff x="5372100" y="3162300"/>
              <a:chExt cx="1104900" cy="1600200"/>
            </a:xfrm>
          </p:grpSpPr>
          <p:sp>
            <p:nvSpPr>
              <p:cNvPr id="369" name="Chord 36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0" name="Oval 36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3" name="Group 2081"/>
            <p:cNvGrpSpPr/>
            <p:nvPr/>
          </p:nvGrpSpPr>
          <p:grpSpPr>
            <a:xfrm>
              <a:off x="5377705" y="3904978"/>
              <a:ext cx="210457" cy="304800"/>
              <a:chOff x="5372100" y="3162300"/>
              <a:chExt cx="1104900" cy="1600200"/>
            </a:xfrm>
          </p:grpSpPr>
          <p:sp>
            <p:nvSpPr>
              <p:cNvPr id="372" name="Chord 37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3" name="Oval 37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4" name="Group 2084"/>
            <p:cNvGrpSpPr/>
            <p:nvPr/>
          </p:nvGrpSpPr>
          <p:grpSpPr>
            <a:xfrm>
              <a:off x="3457465" y="3336018"/>
              <a:ext cx="210457" cy="304800"/>
              <a:chOff x="5372100" y="3162300"/>
              <a:chExt cx="1104900" cy="1600200"/>
            </a:xfrm>
          </p:grpSpPr>
          <p:sp>
            <p:nvSpPr>
              <p:cNvPr id="375" name="Chord 37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6" name="Oval 37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5" name="Group 2087"/>
            <p:cNvGrpSpPr/>
            <p:nvPr/>
          </p:nvGrpSpPr>
          <p:grpSpPr>
            <a:xfrm>
              <a:off x="5753625" y="4433298"/>
              <a:ext cx="210457" cy="304800"/>
              <a:chOff x="5372100" y="3162300"/>
              <a:chExt cx="1104900" cy="1600200"/>
            </a:xfrm>
          </p:grpSpPr>
          <p:sp>
            <p:nvSpPr>
              <p:cNvPr id="378" name="Chord 37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9" name="Oval 37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6" name="Group 2090"/>
            <p:cNvGrpSpPr/>
            <p:nvPr/>
          </p:nvGrpSpPr>
          <p:grpSpPr>
            <a:xfrm>
              <a:off x="4026425" y="4311378"/>
              <a:ext cx="210457" cy="304800"/>
              <a:chOff x="5372100" y="3162300"/>
              <a:chExt cx="1104900" cy="1600200"/>
            </a:xfrm>
          </p:grpSpPr>
          <p:sp>
            <p:nvSpPr>
              <p:cNvPr id="381" name="Chord 38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2" name="Oval 38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7" name="Group 2096"/>
            <p:cNvGrpSpPr/>
            <p:nvPr/>
          </p:nvGrpSpPr>
          <p:grpSpPr>
            <a:xfrm>
              <a:off x="2217945" y="4362178"/>
              <a:ext cx="210457" cy="304800"/>
              <a:chOff x="5372100" y="3162300"/>
              <a:chExt cx="1104900" cy="1600200"/>
            </a:xfrm>
          </p:grpSpPr>
          <p:sp>
            <p:nvSpPr>
              <p:cNvPr id="384" name="Chord 38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5" name="Oval 38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8" name="Group 2099"/>
            <p:cNvGrpSpPr/>
            <p:nvPr/>
          </p:nvGrpSpPr>
          <p:grpSpPr>
            <a:xfrm>
              <a:off x="2969785" y="5581378"/>
              <a:ext cx="210457" cy="304800"/>
              <a:chOff x="5372100" y="3162300"/>
              <a:chExt cx="1104900" cy="1600200"/>
            </a:xfrm>
          </p:grpSpPr>
          <p:sp>
            <p:nvSpPr>
              <p:cNvPr id="387" name="Chord 38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8" name="Oval 38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9" name="Group 2111"/>
            <p:cNvGrpSpPr/>
            <p:nvPr/>
          </p:nvGrpSpPr>
          <p:grpSpPr>
            <a:xfrm>
              <a:off x="3579385" y="2116818"/>
              <a:ext cx="210457" cy="304800"/>
              <a:chOff x="5372100" y="3162300"/>
              <a:chExt cx="1104900" cy="1600200"/>
            </a:xfrm>
          </p:grpSpPr>
          <p:sp>
            <p:nvSpPr>
              <p:cNvPr id="390" name="Chord 38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1" name="Oval 39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2" name="Group 2114"/>
            <p:cNvGrpSpPr/>
            <p:nvPr/>
          </p:nvGrpSpPr>
          <p:grpSpPr>
            <a:xfrm>
              <a:off x="1689625" y="2513058"/>
              <a:ext cx="210457" cy="304800"/>
              <a:chOff x="5372100" y="3162300"/>
              <a:chExt cx="1104900" cy="1600200"/>
            </a:xfrm>
          </p:grpSpPr>
          <p:sp>
            <p:nvSpPr>
              <p:cNvPr id="393" name="Chord 39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4" name="Oval 39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5" name="Group 2117"/>
            <p:cNvGrpSpPr/>
            <p:nvPr/>
          </p:nvGrpSpPr>
          <p:grpSpPr>
            <a:xfrm>
              <a:off x="790465" y="2716258"/>
              <a:ext cx="210457" cy="304800"/>
              <a:chOff x="5372100" y="3162300"/>
              <a:chExt cx="1104900" cy="1600200"/>
            </a:xfrm>
          </p:grpSpPr>
          <p:sp>
            <p:nvSpPr>
              <p:cNvPr id="396" name="Chord 39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7" name="Oval 39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8" name="Group 2123"/>
            <p:cNvGrpSpPr/>
            <p:nvPr/>
          </p:nvGrpSpPr>
          <p:grpSpPr>
            <a:xfrm>
              <a:off x="1831502" y="1383484"/>
              <a:ext cx="210457" cy="304800"/>
              <a:chOff x="5372100" y="3162300"/>
              <a:chExt cx="1104900" cy="1600200"/>
            </a:xfrm>
          </p:grpSpPr>
          <p:sp>
            <p:nvSpPr>
              <p:cNvPr id="399" name="Chord 39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0" name="Oval 39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1" name="Group 2126"/>
            <p:cNvGrpSpPr/>
            <p:nvPr/>
          </p:nvGrpSpPr>
          <p:grpSpPr>
            <a:xfrm>
              <a:off x="4452782" y="2521404"/>
              <a:ext cx="210457" cy="304800"/>
              <a:chOff x="5372100" y="3162300"/>
              <a:chExt cx="1104900" cy="1600200"/>
            </a:xfrm>
          </p:grpSpPr>
          <p:sp>
            <p:nvSpPr>
              <p:cNvPr id="402" name="Chord 40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3" name="Oval 40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4" name="Group 2129"/>
            <p:cNvGrpSpPr/>
            <p:nvPr/>
          </p:nvGrpSpPr>
          <p:grpSpPr>
            <a:xfrm>
              <a:off x="5692302" y="5406844"/>
              <a:ext cx="210457" cy="304800"/>
              <a:chOff x="5372100" y="3162300"/>
              <a:chExt cx="1104900" cy="1600200"/>
            </a:xfrm>
          </p:grpSpPr>
          <p:sp>
            <p:nvSpPr>
              <p:cNvPr id="405" name="Chord 40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6" name="Oval 40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2" name="Title 1"/>
          <p:cNvSpPr>
            <a:spLocks noGrp="1"/>
          </p:cNvSpPr>
          <p:nvPr>
            <p:ph type="title"/>
          </p:nvPr>
        </p:nvSpPr>
        <p:spPr>
          <a:xfrm>
            <a:off x="137160" y="120803"/>
            <a:ext cx="6568440" cy="592872"/>
          </a:xfrm>
        </p:spPr>
        <p:txBody>
          <a:bodyPr/>
          <a:lstStyle/>
          <a:p>
            <a:r>
              <a:rPr lang="en-US" dirty="0" smtClean="0">
                <a:solidFill>
                  <a:schemeClr val="bg1"/>
                </a:solidFill>
              </a:rPr>
              <a:t>Customer Network Drives Business Value</a:t>
            </a:r>
            <a:endParaRPr lang="en-US" dirty="0">
              <a:solidFill>
                <a:schemeClr val="bg1"/>
              </a:solidFill>
            </a:endParaRPr>
          </a:p>
        </p:txBody>
      </p:sp>
      <p:sp>
        <p:nvSpPr>
          <p:cNvPr id="6" name="TextBox 5"/>
          <p:cNvSpPr txBox="1"/>
          <p:nvPr/>
        </p:nvSpPr>
        <p:spPr>
          <a:xfrm>
            <a:off x="581541" y="5384800"/>
            <a:ext cx="954107" cy="1015663"/>
          </a:xfrm>
          <a:prstGeom prst="rect">
            <a:avLst/>
          </a:prstGeom>
          <a:noFill/>
        </p:spPr>
        <p:txBody>
          <a:bodyPr wrap="none" rtlCol="0">
            <a:spAutoFit/>
          </a:bodyPr>
          <a:lstStyle/>
          <a:p>
            <a:r>
              <a:rPr lang="en-US" sz="6000" dirty="0" smtClean="0">
                <a:solidFill>
                  <a:schemeClr val="accent5">
                    <a:lumMod val="60000"/>
                    <a:lumOff val="40000"/>
                  </a:schemeClr>
                </a:solidFill>
                <a:latin typeface="Webdings" pitchFamily="18" charset="2"/>
              </a:rPr>
              <a:t>U</a:t>
            </a:r>
            <a:endParaRPr lang="en-US" sz="6000" dirty="0">
              <a:solidFill>
                <a:schemeClr val="accent5">
                  <a:lumMod val="60000"/>
                  <a:lumOff val="40000"/>
                </a:schemeClr>
              </a:solidFill>
            </a:endParaRPr>
          </a:p>
        </p:txBody>
      </p:sp>
      <p:grpSp>
        <p:nvGrpSpPr>
          <p:cNvPr id="287" name="Group 1892"/>
          <p:cNvGrpSpPr/>
          <p:nvPr/>
        </p:nvGrpSpPr>
        <p:grpSpPr>
          <a:xfrm>
            <a:off x="7183120" y="2529840"/>
            <a:ext cx="210457" cy="304800"/>
            <a:chOff x="5372100" y="3162300"/>
            <a:chExt cx="1104900" cy="1600200"/>
          </a:xfrm>
        </p:grpSpPr>
        <p:sp>
          <p:nvSpPr>
            <p:cNvPr id="1894" name="Chord 189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95" name="Oval 189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0" name="Group 1907"/>
          <p:cNvGrpSpPr/>
          <p:nvPr/>
        </p:nvGrpSpPr>
        <p:grpSpPr>
          <a:xfrm>
            <a:off x="6827520" y="4927600"/>
            <a:ext cx="210457" cy="304800"/>
            <a:chOff x="5372100" y="3162300"/>
            <a:chExt cx="1104900" cy="1600200"/>
          </a:xfrm>
        </p:grpSpPr>
        <p:sp>
          <p:nvSpPr>
            <p:cNvPr id="1909" name="Chord 190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0" name="Oval 190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3" name="Group 1913"/>
          <p:cNvGrpSpPr/>
          <p:nvPr/>
        </p:nvGrpSpPr>
        <p:grpSpPr>
          <a:xfrm>
            <a:off x="4358640" y="1076960"/>
            <a:ext cx="210457" cy="304800"/>
            <a:chOff x="5372100" y="3162300"/>
            <a:chExt cx="1104900" cy="1600200"/>
          </a:xfrm>
        </p:grpSpPr>
        <p:sp>
          <p:nvSpPr>
            <p:cNvPr id="1915" name="Chord 191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6" name="Oval 191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6" name="Group 1916"/>
          <p:cNvGrpSpPr/>
          <p:nvPr/>
        </p:nvGrpSpPr>
        <p:grpSpPr>
          <a:xfrm>
            <a:off x="2367280" y="1016000"/>
            <a:ext cx="210457" cy="304800"/>
            <a:chOff x="5372100" y="3162300"/>
            <a:chExt cx="1104900" cy="1600200"/>
          </a:xfrm>
        </p:grpSpPr>
        <p:sp>
          <p:nvSpPr>
            <p:cNvPr id="1918" name="Chord 191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9" name="Oval 191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9" name="Group 1919"/>
          <p:cNvGrpSpPr/>
          <p:nvPr/>
        </p:nvGrpSpPr>
        <p:grpSpPr>
          <a:xfrm>
            <a:off x="4836160" y="2032000"/>
            <a:ext cx="210457" cy="304800"/>
            <a:chOff x="5372100" y="3162300"/>
            <a:chExt cx="1104900" cy="1600200"/>
          </a:xfrm>
        </p:grpSpPr>
        <p:sp>
          <p:nvSpPr>
            <p:cNvPr id="1921" name="Chord 192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22" name="Oval 192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2" name="Group 1928"/>
          <p:cNvGrpSpPr/>
          <p:nvPr/>
        </p:nvGrpSpPr>
        <p:grpSpPr>
          <a:xfrm>
            <a:off x="5659120" y="3342640"/>
            <a:ext cx="210457" cy="304800"/>
            <a:chOff x="5372100" y="3162300"/>
            <a:chExt cx="1104900" cy="1600200"/>
          </a:xfrm>
        </p:grpSpPr>
        <p:sp>
          <p:nvSpPr>
            <p:cNvPr id="1930" name="Chord 192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31" name="Oval 193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5" name="Group 1952"/>
          <p:cNvGrpSpPr/>
          <p:nvPr/>
        </p:nvGrpSpPr>
        <p:grpSpPr>
          <a:xfrm>
            <a:off x="4155440" y="1767840"/>
            <a:ext cx="210457" cy="304800"/>
            <a:chOff x="5372100" y="3162300"/>
            <a:chExt cx="1104900" cy="1600200"/>
          </a:xfrm>
        </p:grpSpPr>
        <p:sp>
          <p:nvSpPr>
            <p:cNvPr id="1954" name="Chord 195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55" name="Oval 195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8" name="Group 1958"/>
          <p:cNvGrpSpPr/>
          <p:nvPr/>
        </p:nvGrpSpPr>
        <p:grpSpPr>
          <a:xfrm>
            <a:off x="3566160" y="1381760"/>
            <a:ext cx="210457" cy="304800"/>
            <a:chOff x="5372100" y="3162300"/>
            <a:chExt cx="1104900" cy="1600200"/>
          </a:xfrm>
        </p:grpSpPr>
        <p:sp>
          <p:nvSpPr>
            <p:cNvPr id="1960" name="Chord 195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61" name="Oval 196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1" name="Group 1967"/>
          <p:cNvGrpSpPr/>
          <p:nvPr/>
        </p:nvGrpSpPr>
        <p:grpSpPr>
          <a:xfrm>
            <a:off x="650240" y="944880"/>
            <a:ext cx="210457" cy="304800"/>
            <a:chOff x="5372100" y="3162300"/>
            <a:chExt cx="1104900" cy="1600200"/>
          </a:xfrm>
        </p:grpSpPr>
        <p:sp>
          <p:nvSpPr>
            <p:cNvPr id="1969" name="Chord 196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0" name="Oval 196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4" name="Group 1970"/>
          <p:cNvGrpSpPr/>
          <p:nvPr/>
        </p:nvGrpSpPr>
        <p:grpSpPr>
          <a:xfrm>
            <a:off x="5445760" y="2001520"/>
            <a:ext cx="210457" cy="304800"/>
            <a:chOff x="5372100" y="3162300"/>
            <a:chExt cx="1104900" cy="1600200"/>
          </a:xfrm>
        </p:grpSpPr>
        <p:sp>
          <p:nvSpPr>
            <p:cNvPr id="1972" name="Chord 197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3" name="Oval 197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7" name="Group 1973"/>
          <p:cNvGrpSpPr/>
          <p:nvPr/>
        </p:nvGrpSpPr>
        <p:grpSpPr>
          <a:xfrm>
            <a:off x="6380480" y="2204720"/>
            <a:ext cx="210457" cy="304800"/>
            <a:chOff x="5372100" y="3162300"/>
            <a:chExt cx="1104900" cy="1600200"/>
          </a:xfrm>
        </p:grpSpPr>
        <p:sp>
          <p:nvSpPr>
            <p:cNvPr id="1975" name="Chord 197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6" name="Oval 197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0" name="Group 1976"/>
          <p:cNvGrpSpPr/>
          <p:nvPr/>
        </p:nvGrpSpPr>
        <p:grpSpPr>
          <a:xfrm>
            <a:off x="5344160" y="1381760"/>
            <a:ext cx="210457" cy="304800"/>
            <a:chOff x="5372100" y="3162300"/>
            <a:chExt cx="1104900" cy="1600200"/>
          </a:xfrm>
        </p:grpSpPr>
        <p:sp>
          <p:nvSpPr>
            <p:cNvPr id="1978" name="Chord 197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9" name="Oval 197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3" name="Group 1979"/>
          <p:cNvGrpSpPr/>
          <p:nvPr/>
        </p:nvGrpSpPr>
        <p:grpSpPr>
          <a:xfrm>
            <a:off x="7487920" y="883920"/>
            <a:ext cx="210457" cy="304800"/>
            <a:chOff x="5372100" y="3162300"/>
            <a:chExt cx="1104900" cy="1600200"/>
          </a:xfrm>
        </p:grpSpPr>
        <p:sp>
          <p:nvSpPr>
            <p:cNvPr id="1981" name="Chord 198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2" name="Oval 198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6" name="Group 1982"/>
          <p:cNvGrpSpPr/>
          <p:nvPr/>
        </p:nvGrpSpPr>
        <p:grpSpPr>
          <a:xfrm>
            <a:off x="6543040" y="3322320"/>
            <a:ext cx="210457" cy="304800"/>
            <a:chOff x="5372100" y="3162300"/>
            <a:chExt cx="1104900" cy="1600200"/>
          </a:xfrm>
        </p:grpSpPr>
        <p:sp>
          <p:nvSpPr>
            <p:cNvPr id="1984" name="Chord 198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5" name="Oval 198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9" name="Group 1985"/>
          <p:cNvGrpSpPr/>
          <p:nvPr/>
        </p:nvGrpSpPr>
        <p:grpSpPr>
          <a:xfrm>
            <a:off x="7040880" y="3911600"/>
            <a:ext cx="210457" cy="304800"/>
            <a:chOff x="5372100" y="3162300"/>
            <a:chExt cx="1104900" cy="1600200"/>
          </a:xfrm>
        </p:grpSpPr>
        <p:sp>
          <p:nvSpPr>
            <p:cNvPr id="1987" name="Chord 198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8" name="Oval 198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2" name="Group 1988"/>
          <p:cNvGrpSpPr/>
          <p:nvPr/>
        </p:nvGrpSpPr>
        <p:grpSpPr>
          <a:xfrm>
            <a:off x="5791200" y="2854960"/>
            <a:ext cx="210457" cy="304800"/>
            <a:chOff x="5372100" y="3162300"/>
            <a:chExt cx="1104900" cy="1600200"/>
          </a:xfrm>
        </p:grpSpPr>
        <p:sp>
          <p:nvSpPr>
            <p:cNvPr id="1990" name="Chord 198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1" name="Oval 199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5" name="Group 1991"/>
          <p:cNvGrpSpPr/>
          <p:nvPr/>
        </p:nvGrpSpPr>
        <p:grpSpPr>
          <a:xfrm>
            <a:off x="7487920" y="3393440"/>
            <a:ext cx="210457" cy="304800"/>
            <a:chOff x="5372100" y="3162300"/>
            <a:chExt cx="1104900" cy="1600200"/>
          </a:xfrm>
        </p:grpSpPr>
        <p:sp>
          <p:nvSpPr>
            <p:cNvPr id="1993" name="Chord 199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4" name="Oval 199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8" name="Group 1994"/>
          <p:cNvGrpSpPr/>
          <p:nvPr/>
        </p:nvGrpSpPr>
        <p:grpSpPr>
          <a:xfrm>
            <a:off x="8107680" y="2753360"/>
            <a:ext cx="210457" cy="304800"/>
            <a:chOff x="5372100" y="3162300"/>
            <a:chExt cx="1104900" cy="1600200"/>
          </a:xfrm>
        </p:grpSpPr>
        <p:sp>
          <p:nvSpPr>
            <p:cNvPr id="1996" name="Chord 199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7" name="Oval 199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1" name="Group 2003"/>
          <p:cNvGrpSpPr/>
          <p:nvPr/>
        </p:nvGrpSpPr>
        <p:grpSpPr>
          <a:xfrm>
            <a:off x="6116320" y="4165600"/>
            <a:ext cx="210457" cy="304800"/>
            <a:chOff x="5372100" y="3162300"/>
            <a:chExt cx="1104900" cy="1600200"/>
          </a:xfrm>
        </p:grpSpPr>
        <p:sp>
          <p:nvSpPr>
            <p:cNvPr id="2005" name="Chord 200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06" name="Oval 200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4" name="Group 2009"/>
          <p:cNvGrpSpPr/>
          <p:nvPr/>
        </p:nvGrpSpPr>
        <p:grpSpPr>
          <a:xfrm>
            <a:off x="6187440" y="5638800"/>
            <a:ext cx="210457" cy="304800"/>
            <a:chOff x="5372100" y="3162300"/>
            <a:chExt cx="1104900" cy="1600200"/>
          </a:xfrm>
        </p:grpSpPr>
        <p:sp>
          <p:nvSpPr>
            <p:cNvPr id="2011" name="Chord 201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2" name="Oval 201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7" name="Group 2012"/>
          <p:cNvGrpSpPr/>
          <p:nvPr/>
        </p:nvGrpSpPr>
        <p:grpSpPr>
          <a:xfrm>
            <a:off x="6471920" y="1422400"/>
            <a:ext cx="210457" cy="304800"/>
            <a:chOff x="5372100" y="3162300"/>
            <a:chExt cx="1104900" cy="1600200"/>
          </a:xfrm>
        </p:grpSpPr>
        <p:sp>
          <p:nvSpPr>
            <p:cNvPr id="2014" name="Chord 201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5" name="Oval 201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0" name="Group 2015"/>
          <p:cNvGrpSpPr/>
          <p:nvPr/>
        </p:nvGrpSpPr>
        <p:grpSpPr>
          <a:xfrm>
            <a:off x="7315200" y="1981200"/>
            <a:ext cx="210457" cy="304800"/>
            <a:chOff x="5372100" y="3162300"/>
            <a:chExt cx="1104900" cy="1600200"/>
          </a:xfrm>
        </p:grpSpPr>
        <p:sp>
          <p:nvSpPr>
            <p:cNvPr id="2017" name="Chord 201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8" name="Oval 201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3" name="Group 2018"/>
          <p:cNvGrpSpPr/>
          <p:nvPr/>
        </p:nvGrpSpPr>
        <p:grpSpPr>
          <a:xfrm>
            <a:off x="6339840" y="2712720"/>
            <a:ext cx="210457" cy="304800"/>
            <a:chOff x="5372100" y="3162300"/>
            <a:chExt cx="1104900" cy="1600200"/>
          </a:xfrm>
        </p:grpSpPr>
        <p:sp>
          <p:nvSpPr>
            <p:cNvPr id="2020" name="Chord 201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21" name="Oval 202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6" name="Group 2030"/>
          <p:cNvGrpSpPr/>
          <p:nvPr/>
        </p:nvGrpSpPr>
        <p:grpSpPr>
          <a:xfrm>
            <a:off x="7691120" y="5537200"/>
            <a:ext cx="210457" cy="304800"/>
            <a:chOff x="5372100" y="3162300"/>
            <a:chExt cx="1104900" cy="1600200"/>
          </a:xfrm>
        </p:grpSpPr>
        <p:sp>
          <p:nvSpPr>
            <p:cNvPr id="2032" name="Chord 203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3" name="Oval 203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9" name="Group 2033"/>
          <p:cNvGrpSpPr/>
          <p:nvPr/>
        </p:nvGrpSpPr>
        <p:grpSpPr>
          <a:xfrm>
            <a:off x="7152640" y="6106160"/>
            <a:ext cx="210457" cy="304800"/>
            <a:chOff x="5372100" y="3162300"/>
            <a:chExt cx="1104900" cy="1600200"/>
          </a:xfrm>
        </p:grpSpPr>
        <p:sp>
          <p:nvSpPr>
            <p:cNvPr id="2035" name="Chord 203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6" name="Oval 203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2" name="Group 2036"/>
          <p:cNvGrpSpPr/>
          <p:nvPr/>
        </p:nvGrpSpPr>
        <p:grpSpPr>
          <a:xfrm>
            <a:off x="8514080" y="4826000"/>
            <a:ext cx="210457" cy="304800"/>
            <a:chOff x="5372100" y="3162300"/>
            <a:chExt cx="1104900" cy="1600200"/>
          </a:xfrm>
        </p:grpSpPr>
        <p:sp>
          <p:nvSpPr>
            <p:cNvPr id="2038" name="Chord 203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9" name="Oval 203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5" name="Group 2042"/>
          <p:cNvGrpSpPr/>
          <p:nvPr/>
        </p:nvGrpSpPr>
        <p:grpSpPr>
          <a:xfrm>
            <a:off x="8270240" y="5262880"/>
            <a:ext cx="210457" cy="304800"/>
            <a:chOff x="5372100" y="3162300"/>
            <a:chExt cx="1104900" cy="1600200"/>
          </a:xfrm>
        </p:grpSpPr>
        <p:sp>
          <p:nvSpPr>
            <p:cNvPr id="2044" name="Chord 204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5" name="Oval 204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8" name="Group 2045"/>
          <p:cNvGrpSpPr/>
          <p:nvPr/>
        </p:nvGrpSpPr>
        <p:grpSpPr>
          <a:xfrm>
            <a:off x="7833360" y="3596640"/>
            <a:ext cx="210457" cy="304800"/>
            <a:chOff x="5372100" y="3162300"/>
            <a:chExt cx="1104900" cy="1600200"/>
          </a:xfrm>
        </p:grpSpPr>
        <p:sp>
          <p:nvSpPr>
            <p:cNvPr id="2047" name="Chord 204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8" name="Oval 204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1" name="Group 2048"/>
          <p:cNvGrpSpPr/>
          <p:nvPr/>
        </p:nvGrpSpPr>
        <p:grpSpPr>
          <a:xfrm>
            <a:off x="8341360" y="4104640"/>
            <a:ext cx="210457" cy="304800"/>
            <a:chOff x="5372100" y="3162300"/>
            <a:chExt cx="1104900" cy="1600200"/>
          </a:xfrm>
        </p:grpSpPr>
        <p:sp>
          <p:nvSpPr>
            <p:cNvPr id="2050" name="Chord 204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1" name="Oval 205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4" name="Group 2051"/>
          <p:cNvGrpSpPr/>
          <p:nvPr/>
        </p:nvGrpSpPr>
        <p:grpSpPr>
          <a:xfrm>
            <a:off x="6075680" y="924560"/>
            <a:ext cx="210457" cy="304800"/>
            <a:chOff x="5372100" y="3162300"/>
            <a:chExt cx="1104900" cy="1600200"/>
          </a:xfrm>
        </p:grpSpPr>
        <p:sp>
          <p:nvSpPr>
            <p:cNvPr id="2053" name="Chord 205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4" name="Oval 205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7" name="Group 2054"/>
          <p:cNvGrpSpPr/>
          <p:nvPr/>
        </p:nvGrpSpPr>
        <p:grpSpPr>
          <a:xfrm>
            <a:off x="8432800" y="1544320"/>
            <a:ext cx="210457" cy="304800"/>
            <a:chOff x="5372100" y="3162300"/>
            <a:chExt cx="1104900" cy="1600200"/>
          </a:xfrm>
        </p:grpSpPr>
        <p:sp>
          <p:nvSpPr>
            <p:cNvPr id="2056" name="Chord 205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7" name="Oval 205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0" name="Group 2057"/>
          <p:cNvGrpSpPr/>
          <p:nvPr/>
        </p:nvGrpSpPr>
        <p:grpSpPr>
          <a:xfrm>
            <a:off x="5130800" y="883920"/>
            <a:ext cx="210457" cy="304800"/>
            <a:chOff x="5372100" y="3162300"/>
            <a:chExt cx="1104900" cy="1600200"/>
          </a:xfrm>
        </p:grpSpPr>
        <p:sp>
          <p:nvSpPr>
            <p:cNvPr id="2059" name="Chord 205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0" name="Oval 205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3" name="Group 2060"/>
          <p:cNvGrpSpPr/>
          <p:nvPr/>
        </p:nvGrpSpPr>
        <p:grpSpPr>
          <a:xfrm>
            <a:off x="7569200" y="4561840"/>
            <a:ext cx="210457" cy="304800"/>
            <a:chOff x="5372100" y="3162300"/>
            <a:chExt cx="1104900" cy="1600200"/>
          </a:xfrm>
        </p:grpSpPr>
        <p:sp>
          <p:nvSpPr>
            <p:cNvPr id="2062" name="Chord 206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3" name="Oval 206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6" name="Group 2072"/>
          <p:cNvGrpSpPr/>
          <p:nvPr/>
        </p:nvGrpSpPr>
        <p:grpSpPr>
          <a:xfrm>
            <a:off x="7874000" y="1259840"/>
            <a:ext cx="210457" cy="304800"/>
            <a:chOff x="5372100" y="3162300"/>
            <a:chExt cx="1104900" cy="1600200"/>
          </a:xfrm>
        </p:grpSpPr>
        <p:sp>
          <p:nvSpPr>
            <p:cNvPr id="2074" name="Chord 207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5" name="Oval 207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9" name="Group 2075"/>
          <p:cNvGrpSpPr/>
          <p:nvPr/>
        </p:nvGrpSpPr>
        <p:grpSpPr>
          <a:xfrm>
            <a:off x="3302000" y="853440"/>
            <a:ext cx="210457" cy="304800"/>
            <a:chOff x="5372100" y="3162300"/>
            <a:chExt cx="1104900" cy="1600200"/>
          </a:xfrm>
        </p:grpSpPr>
        <p:sp>
          <p:nvSpPr>
            <p:cNvPr id="2077" name="Chord 207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8" name="Oval 207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2" name="Group 2078"/>
          <p:cNvGrpSpPr/>
          <p:nvPr/>
        </p:nvGrpSpPr>
        <p:grpSpPr>
          <a:xfrm>
            <a:off x="8006080" y="2133600"/>
            <a:ext cx="210457" cy="304800"/>
            <a:chOff x="5372100" y="3162300"/>
            <a:chExt cx="1104900" cy="1600200"/>
          </a:xfrm>
        </p:grpSpPr>
        <p:sp>
          <p:nvSpPr>
            <p:cNvPr id="2080" name="Chord 207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81" name="Oval 208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5" name="Group 2093"/>
          <p:cNvGrpSpPr/>
          <p:nvPr/>
        </p:nvGrpSpPr>
        <p:grpSpPr>
          <a:xfrm>
            <a:off x="5069840" y="2326640"/>
            <a:ext cx="210457" cy="304800"/>
            <a:chOff x="5372100" y="3162300"/>
            <a:chExt cx="1104900" cy="1600200"/>
          </a:xfrm>
        </p:grpSpPr>
        <p:sp>
          <p:nvSpPr>
            <p:cNvPr id="2095" name="Chord 209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96" name="Oval 209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8" name="Group 2102"/>
          <p:cNvGrpSpPr/>
          <p:nvPr/>
        </p:nvGrpSpPr>
        <p:grpSpPr>
          <a:xfrm>
            <a:off x="6512560" y="4693920"/>
            <a:ext cx="210457" cy="304800"/>
            <a:chOff x="5372100" y="3162300"/>
            <a:chExt cx="1104900" cy="1600200"/>
          </a:xfrm>
        </p:grpSpPr>
        <p:sp>
          <p:nvSpPr>
            <p:cNvPr id="2104" name="Chord 210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5" name="Oval 210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1" name="Group 2105"/>
          <p:cNvGrpSpPr/>
          <p:nvPr/>
        </p:nvGrpSpPr>
        <p:grpSpPr>
          <a:xfrm>
            <a:off x="6045200" y="5811520"/>
            <a:ext cx="210457" cy="304800"/>
            <a:chOff x="5372100" y="3162300"/>
            <a:chExt cx="1104900" cy="1600200"/>
          </a:xfrm>
        </p:grpSpPr>
        <p:sp>
          <p:nvSpPr>
            <p:cNvPr id="2107" name="Chord 210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8" name="Oval 210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4" name="Group 2108"/>
          <p:cNvGrpSpPr/>
          <p:nvPr/>
        </p:nvGrpSpPr>
        <p:grpSpPr>
          <a:xfrm>
            <a:off x="6888480" y="5588000"/>
            <a:ext cx="210457" cy="304800"/>
            <a:chOff x="5372100" y="3162300"/>
            <a:chExt cx="1104900" cy="1600200"/>
          </a:xfrm>
        </p:grpSpPr>
        <p:sp>
          <p:nvSpPr>
            <p:cNvPr id="2110" name="Chord 210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11" name="Oval 211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7" name="Group 2132"/>
          <p:cNvGrpSpPr/>
          <p:nvPr/>
        </p:nvGrpSpPr>
        <p:grpSpPr>
          <a:xfrm>
            <a:off x="7751717" y="1745706"/>
            <a:ext cx="210457" cy="304800"/>
            <a:chOff x="5372100" y="3162300"/>
            <a:chExt cx="1104900" cy="1600200"/>
          </a:xfrm>
        </p:grpSpPr>
        <p:sp>
          <p:nvSpPr>
            <p:cNvPr id="2134" name="Chord 213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5" name="Oval 213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9" name="Group 2135"/>
          <p:cNvGrpSpPr/>
          <p:nvPr/>
        </p:nvGrpSpPr>
        <p:grpSpPr>
          <a:xfrm>
            <a:off x="7091317" y="4346666"/>
            <a:ext cx="210457" cy="304800"/>
            <a:chOff x="5372100" y="3162300"/>
            <a:chExt cx="1104900" cy="1600200"/>
          </a:xfrm>
        </p:grpSpPr>
        <p:sp>
          <p:nvSpPr>
            <p:cNvPr id="2137" name="Chord 213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8" name="Oval 213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08" name="Rounded Rectangle 407"/>
          <p:cNvSpPr/>
          <p:nvPr/>
        </p:nvSpPr>
        <p:spPr>
          <a:xfrm>
            <a:off x="5147945" y="978263"/>
            <a:ext cx="3431721" cy="1418681"/>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t>Traditional Marketing </a:t>
            </a:r>
          </a:p>
          <a:p>
            <a:pPr>
              <a:buFont typeface="Arial" pitchFamily="34" charset="0"/>
              <a:buChar char="•"/>
            </a:pPr>
            <a:r>
              <a:rPr lang="en-US" sz="2400" b="1" dirty="0" smtClean="0"/>
              <a:t> Talk louder</a:t>
            </a:r>
          </a:p>
          <a:p>
            <a:pPr>
              <a:buFont typeface="Arial" pitchFamily="34" charset="0"/>
              <a:buChar char="•"/>
            </a:pPr>
            <a:r>
              <a:rPr lang="en-US" sz="2400" b="1" dirty="0" smtClean="0"/>
              <a:t> Increase the frequency</a:t>
            </a:r>
          </a:p>
          <a:p>
            <a:pPr>
              <a:buFont typeface="Arial" pitchFamily="34" charset="0"/>
              <a:buChar char="•"/>
            </a:pPr>
            <a:r>
              <a:rPr lang="en-US" sz="2400" b="1" dirty="0" smtClean="0"/>
              <a:t> More persuasive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3000" fill="remove" grpId="0" nodeType="clickEffect">
                                  <p:stCondLst>
                                    <p:cond delay="0"/>
                                  </p:stCondLst>
                                  <p:childTnLst>
                                    <p:set>
                                      <p:cBhvr>
                                        <p:cTn id="6" dur="1" fill="hold">
                                          <p:stCondLst>
                                            <p:cond delay="0"/>
                                          </p:stCondLst>
                                        </p:cTn>
                                        <p:tgtEl>
                                          <p:spTgt spid="2139"/>
                                        </p:tgtEl>
                                        <p:attrNameLst>
                                          <p:attrName>style.visibility</p:attrName>
                                        </p:attrNameLst>
                                      </p:cBhvr>
                                      <p:to>
                                        <p:strVal val="visible"/>
                                      </p:to>
                                    </p:set>
                                    <p:anim calcmode="lin" valueType="num">
                                      <p:cBhvr>
                                        <p:cTn id="7" dur="500" fill="hold"/>
                                        <p:tgtEl>
                                          <p:spTgt spid="2139"/>
                                        </p:tgtEl>
                                        <p:attrNameLst>
                                          <p:attrName>ppt_w</p:attrName>
                                        </p:attrNameLst>
                                      </p:cBhvr>
                                      <p:tavLst>
                                        <p:tav tm="0">
                                          <p:val>
                                            <p:fltVal val="0"/>
                                          </p:val>
                                        </p:tav>
                                        <p:tav tm="100000">
                                          <p:val>
                                            <p:strVal val="#ppt_w"/>
                                          </p:val>
                                        </p:tav>
                                      </p:tavLst>
                                    </p:anim>
                                    <p:anim calcmode="lin" valueType="num">
                                      <p:cBhvr>
                                        <p:cTn id="8" dur="500" fill="hold"/>
                                        <p:tgtEl>
                                          <p:spTgt spid="2139"/>
                                        </p:tgtEl>
                                        <p:attrNameLst>
                                          <p:attrName>ppt_h</p:attrName>
                                        </p:attrNameLst>
                                      </p:cBhvr>
                                      <p:tavLst>
                                        <p:tav tm="0">
                                          <p:val>
                                            <p:fltVal val="0"/>
                                          </p:val>
                                        </p:tav>
                                        <p:tav tm="100000">
                                          <p:val>
                                            <p:strVal val="#ppt_h"/>
                                          </p:val>
                                        </p:tav>
                                      </p:tavLst>
                                    </p:anim>
                                    <p:animEffect transition="in" filter="fade">
                                      <p:cBhvr>
                                        <p:cTn id="9" dur="500"/>
                                        <p:tgtEl>
                                          <p:spTgt spid="213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9" grpId="0" animBg="1"/>
      <p:bldP spid="40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ichael.wu\My Documents\My Pictures\Megaphone Ignored.jpg"/>
          <p:cNvPicPr>
            <a:picLocks noChangeAspect="1" noChangeArrowheads="1"/>
          </p:cNvPicPr>
          <p:nvPr/>
        </p:nvPicPr>
        <p:blipFill>
          <a:blip r:embed="rId3" cstate="print"/>
          <a:srcRect/>
          <a:stretch>
            <a:fillRect/>
          </a:stretch>
        </p:blipFill>
        <p:spPr bwMode="auto">
          <a:xfrm>
            <a:off x="4572001" y="800100"/>
            <a:ext cx="4571999" cy="3429000"/>
          </a:xfrm>
          <a:prstGeom prst="rect">
            <a:avLst/>
          </a:prstGeom>
          <a:noFill/>
        </p:spPr>
      </p:pic>
      <p:pic>
        <p:nvPicPr>
          <p:cNvPr id="4" name="Picture 2" descr="C:\Documents and Settings\michael.wu\My Documents\My Pictures\Megaphone Ignored.jpg"/>
          <p:cNvPicPr>
            <a:picLocks noChangeAspect="1" noChangeArrowheads="1"/>
          </p:cNvPicPr>
          <p:nvPr/>
        </p:nvPicPr>
        <p:blipFill>
          <a:blip r:embed="rId4"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9" name="Oval 2138"/>
          <p:cNvSpPr/>
          <p:nvPr/>
        </p:nvSpPr>
        <p:spPr>
          <a:xfrm>
            <a:off x="-4277347" y="727138"/>
            <a:ext cx="10637980" cy="1063797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Oval 429"/>
          <p:cNvSpPr/>
          <p:nvPr/>
        </p:nvSpPr>
        <p:spPr>
          <a:xfrm>
            <a:off x="400843" y="3046311"/>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Oval 430"/>
          <p:cNvSpPr/>
          <p:nvPr/>
        </p:nvSpPr>
        <p:spPr>
          <a:xfrm>
            <a:off x="2265501" y="4875111"/>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Oval 431"/>
          <p:cNvSpPr/>
          <p:nvPr/>
        </p:nvSpPr>
        <p:spPr>
          <a:xfrm>
            <a:off x="3547454" y="2024333"/>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Oval 432"/>
          <p:cNvSpPr/>
          <p:nvPr/>
        </p:nvSpPr>
        <p:spPr>
          <a:xfrm>
            <a:off x="1001480" y="993391"/>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871"/>
          <p:cNvGrpSpPr/>
          <p:nvPr/>
        </p:nvGrpSpPr>
        <p:grpSpPr>
          <a:xfrm>
            <a:off x="709185" y="4735558"/>
            <a:ext cx="210457" cy="304800"/>
            <a:chOff x="5372100" y="3162300"/>
            <a:chExt cx="1104900" cy="1600200"/>
          </a:xfrm>
        </p:grpSpPr>
        <p:sp>
          <p:nvSpPr>
            <p:cNvPr id="270" name="Chord 26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1" name="Oval 27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 name="Group 1874"/>
          <p:cNvGrpSpPr/>
          <p:nvPr/>
        </p:nvGrpSpPr>
        <p:grpSpPr>
          <a:xfrm>
            <a:off x="2481742" y="3903164"/>
            <a:ext cx="210457" cy="304800"/>
            <a:chOff x="5372100" y="3162300"/>
            <a:chExt cx="1104900" cy="1600200"/>
          </a:xfrm>
        </p:grpSpPr>
        <p:sp>
          <p:nvSpPr>
            <p:cNvPr id="273" name="Chord 27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4" name="Oval 27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 name="Group 1877"/>
          <p:cNvGrpSpPr/>
          <p:nvPr/>
        </p:nvGrpSpPr>
        <p:grpSpPr>
          <a:xfrm>
            <a:off x="2408445" y="5426438"/>
            <a:ext cx="210457" cy="304800"/>
            <a:chOff x="5372100" y="3162300"/>
            <a:chExt cx="1104900" cy="1600200"/>
          </a:xfrm>
        </p:grpSpPr>
        <p:sp>
          <p:nvSpPr>
            <p:cNvPr id="276" name="Chord 27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Oval 27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 name="Group 1880"/>
          <p:cNvGrpSpPr/>
          <p:nvPr/>
        </p:nvGrpSpPr>
        <p:grpSpPr>
          <a:xfrm>
            <a:off x="1532145" y="4219938"/>
            <a:ext cx="210457" cy="304800"/>
            <a:chOff x="5372100" y="3162300"/>
            <a:chExt cx="1104900" cy="1600200"/>
          </a:xfrm>
        </p:grpSpPr>
        <p:sp>
          <p:nvSpPr>
            <p:cNvPr id="279" name="Chord 27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Oval 27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 name="Group 1883"/>
          <p:cNvGrpSpPr/>
          <p:nvPr/>
        </p:nvGrpSpPr>
        <p:grpSpPr>
          <a:xfrm>
            <a:off x="2692925" y="4547598"/>
            <a:ext cx="210457" cy="304800"/>
            <a:chOff x="5372100" y="3162300"/>
            <a:chExt cx="1104900" cy="1600200"/>
          </a:xfrm>
        </p:grpSpPr>
        <p:sp>
          <p:nvSpPr>
            <p:cNvPr id="282" name="Chord 28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3" name="Oval 28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9" name="Group 1886"/>
          <p:cNvGrpSpPr/>
          <p:nvPr/>
        </p:nvGrpSpPr>
        <p:grpSpPr>
          <a:xfrm>
            <a:off x="201185" y="2924538"/>
            <a:ext cx="210457" cy="304800"/>
            <a:chOff x="5372100" y="3162300"/>
            <a:chExt cx="1104900" cy="1600200"/>
          </a:xfrm>
        </p:grpSpPr>
        <p:sp>
          <p:nvSpPr>
            <p:cNvPr id="285" name="Chord 28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6" name="Oval 28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0" name="Group 1889"/>
          <p:cNvGrpSpPr/>
          <p:nvPr/>
        </p:nvGrpSpPr>
        <p:grpSpPr>
          <a:xfrm>
            <a:off x="993665" y="2370818"/>
            <a:ext cx="210457" cy="304800"/>
            <a:chOff x="5372100" y="3162300"/>
            <a:chExt cx="1104900" cy="1600200"/>
          </a:xfrm>
        </p:grpSpPr>
        <p:sp>
          <p:nvSpPr>
            <p:cNvPr id="288" name="Chord 28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9" name="Oval 28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 name="Group 1895"/>
          <p:cNvGrpSpPr/>
          <p:nvPr/>
        </p:nvGrpSpPr>
        <p:grpSpPr>
          <a:xfrm>
            <a:off x="3081545" y="1720578"/>
            <a:ext cx="210457" cy="304800"/>
            <a:chOff x="5372100" y="3162300"/>
            <a:chExt cx="1104900" cy="1600200"/>
          </a:xfrm>
        </p:grpSpPr>
        <p:sp>
          <p:nvSpPr>
            <p:cNvPr id="291" name="Chord 29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2" name="Oval 29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 name="Group 1898"/>
          <p:cNvGrpSpPr/>
          <p:nvPr/>
        </p:nvGrpSpPr>
        <p:grpSpPr>
          <a:xfrm>
            <a:off x="3772425" y="4961618"/>
            <a:ext cx="210457" cy="304800"/>
            <a:chOff x="5372100" y="3162300"/>
            <a:chExt cx="1104900" cy="1600200"/>
          </a:xfrm>
        </p:grpSpPr>
        <p:sp>
          <p:nvSpPr>
            <p:cNvPr id="294" name="Chord 29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5" name="Oval 29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3" name="Group 1901"/>
          <p:cNvGrpSpPr/>
          <p:nvPr/>
        </p:nvGrpSpPr>
        <p:grpSpPr>
          <a:xfrm>
            <a:off x="2339865" y="2482578"/>
            <a:ext cx="210457" cy="304800"/>
            <a:chOff x="5372100" y="3162300"/>
            <a:chExt cx="1104900" cy="1600200"/>
          </a:xfrm>
        </p:grpSpPr>
        <p:sp>
          <p:nvSpPr>
            <p:cNvPr id="297" name="Chord 29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8" name="Oval 29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4" name="Group 1904"/>
          <p:cNvGrpSpPr/>
          <p:nvPr/>
        </p:nvGrpSpPr>
        <p:grpSpPr>
          <a:xfrm>
            <a:off x="3772425" y="3813538"/>
            <a:ext cx="210457" cy="304800"/>
            <a:chOff x="5372100" y="3162300"/>
            <a:chExt cx="1104900" cy="1600200"/>
          </a:xfrm>
        </p:grpSpPr>
        <p:sp>
          <p:nvSpPr>
            <p:cNvPr id="300" name="Chord 29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1" name="Oval 30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5" name="Group 1910"/>
          <p:cNvGrpSpPr/>
          <p:nvPr/>
        </p:nvGrpSpPr>
        <p:grpSpPr>
          <a:xfrm>
            <a:off x="4829065" y="4382498"/>
            <a:ext cx="210457" cy="304800"/>
            <a:chOff x="5372100" y="3162300"/>
            <a:chExt cx="1104900" cy="1600200"/>
          </a:xfrm>
        </p:grpSpPr>
        <p:sp>
          <p:nvSpPr>
            <p:cNvPr id="303" name="Chord 30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4" name="Oval 30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6" name="Group 1922"/>
          <p:cNvGrpSpPr/>
          <p:nvPr/>
        </p:nvGrpSpPr>
        <p:grpSpPr>
          <a:xfrm>
            <a:off x="3569225" y="2665458"/>
            <a:ext cx="210457" cy="304800"/>
            <a:chOff x="5372100" y="3162300"/>
            <a:chExt cx="1104900" cy="1600200"/>
          </a:xfrm>
        </p:grpSpPr>
        <p:sp>
          <p:nvSpPr>
            <p:cNvPr id="306" name="Chord 30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7" name="Oval 30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7" name="Group 1925"/>
          <p:cNvGrpSpPr/>
          <p:nvPr/>
        </p:nvGrpSpPr>
        <p:grpSpPr>
          <a:xfrm>
            <a:off x="4798585" y="2919458"/>
            <a:ext cx="210457" cy="304800"/>
            <a:chOff x="5372100" y="3162300"/>
            <a:chExt cx="1104900" cy="1600200"/>
          </a:xfrm>
        </p:grpSpPr>
        <p:sp>
          <p:nvSpPr>
            <p:cNvPr id="309" name="Chord 30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0" name="Oval 30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8" name="Group 1931"/>
          <p:cNvGrpSpPr/>
          <p:nvPr/>
        </p:nvGrpSpPr>
        <p:grpSpPr>
          <a:xfrm>
            <a:off x="3599705" y="5347698"/>
            <a:ext cx="210457" cy="304800"/>
            <a:chOff x="5372100" y="3162300"/>
            <a:chExt cx="1104900" cy="1600200"/>
          </a:xfrm>
        </p:grpSpPr>
        <p:sp>
          <p:nvSpPr>
            <p:cNvPr id="312" name="Chord 31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3" name="Oval 31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9" name="Group 1934"/>
          <p:cNvGrpSpPr/>
          <p:nvPr/>
        </p:nvGrpSpPr>
        <p:grpSpPr>
          <a:xfrm>
            <a:off x="4646185" y="5022578"/>
            <a:ext cx="210457" cy="304800"/>
            <a:chOff x="5372100" y="3162300"/>
            <a:chExt cx="1104900" cy="1600200"/>
          </a:xfrm>
        </p:grpSpPr>
        <p:sp>
          <p:nvSpPr>
            <p:cNvPr id="315" name="Chord 31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6" name="Oval 31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37"/>
          <p:cNvGrpSpPr/>
          <p:nvPr/>
        </p:nvGrpSpPr>
        <p:grpSpPr>
          <a:xfrm>
            <a:off x="2888505" y="3153138"/>
            <a:ext cx="210457" cy="304800"/>
            <a:chOff x="5372100" y="3162300"/>
            <a:chExt cx="1104900" cy="1600200"/>
          </a:xfrm>
        </p:grpSpPr>
        <p:sp>
          <p:nvSpPr>
            <p:cNvPr id="318" name="Chord 31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9" name="Oval 31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1" name="Group 1940"/>
          <p:cNvGrpSpPr/>
          <p:nvPr/>
        </p:nvGrpSpPr>
        <p:grpSpPr>
          <a:xfrm>
            <a:off x="3152665" y="5957298"/>
            <a:ext cx="210457" cy="304800"/>
            <a:chOff x="5372100" y="3162300"/>
            <a:chExt cx="1104900" cy="1600200"/>
          </a:xfrm>
        </p:grpSpPr>
        <p:sp>
          <p:nvSpPr>
            <p:cNvPr id="321" name="Chord 32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2" name="Oval 32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2" name="Group 1943"/>
          <p:cNvGrpSpPr/>
          <p:nvPr/>
        </p:nvGrpSpPr>
        <p:grpSpPr>
          <a:xfrm>
            <a:off x="4473465" y="5906498"/>
            <a:ext cx="210457" cy="304800"/>
            <a:chOff x="5372100" y="3162300"/>
            <a:chExt cx="1104900" cy="1600200"/>
          </a:xfrm>
        </p:grpSpPr>
        <p:sp>
          <p:nvSpPr>
            <p:cNvPr id="324" name="Chord 32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5" name="Oval 32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3" name="Group 1946"/>
          <p:cNvGrpSpPr/>
          <p:nvPr/>
        </p:nvGrpSpPr>
        <p:grpSpPr>
          <a:xfrm>
            <a:off x="3325385" y="4260578"/>
            <a:ext cx="210457" cy="304800"/>
            <a:chOff x="5372100" y="3162300"/>
            <a:chExt cx="1104900" cy="1600200"/>
          </a:xfrm>
        </p:grpSpPr>
        <p:sp>
          <p:nvSpPr>
            <p:cNvPr id="327" name="Chord 32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8" name="Oval 32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4" name="Group 1955"/>
          <p:cNvGrpSpPr/>
          <p:nvPr/>
        </p:nvGrpSpPr>
        <p:grpSpPr>
          <a:xfrm>
            <a:off x="2045225" y="1720578"/>
            <a:ext cx="210457" cy="304800"/>
            <a:chOff x="5372100" y="3162300"/>
            <a:chExt cx="1104900" cy="1600200"/>
          </a:xfrm>
        </p:grpSpPr>
        <p:sp>
          <p:nvSpPr>
            <p:cNvPr id="333" name="Chord 33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4" name="Oval 33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 name="Group 1961"/>
          <p:cNvGrpSpPr/>
          <p:nvPr/>
        </p:nvGrpSpPr>
        <p:grpSpPr>
          <a:xfrm>
            <a:off x="2918985" y="2086338"/>
            <a:ext cx="210457" cy="304800"/>
            <a:chOff x="5372100" y="3162300"/>
            <a:chExt cx="1104900" cy="1600200"/>
          </a:xfrm>
        </p:grpSpPr>
        <p:sp>
          <p:nvSpPr>
            <p:cNvPr id="336" name="Chord 33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7" name="Oval 33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 name="Group 1997"/>
          <p:cNvGrpSpPr/>
          <p:nvPr/>
        </p:nvGrpSpPr>
        <p:grpSpPr>
          <a:xfrm>
            <a:off x="4696985" y="4037058"/>
            <a:ext cx="210457" cy="304800"/>
            <a:chOff x="5372100" y="3162300"/>
            <a:chExt cx="1104900" cy="1600200"/>
          </a:xfrm>
        </p:grpSpPr>
        <p:sp>
          <p:nvSpPr>
            <p:cNvPr id="342" name="Chord 34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3" name="Oval 34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 name="Group 2000"/>
          <p:cNvGrpSpPr/>
          <p:nvPr/>
        </p:nvGrpSpPr>
        <p:grpSpPr>
          <a:xfrm>
            <a:off x="5438665" y="5703298"/>
            <a:ext cx="210457" cy="304800"/>
            <a:chOff x="5372100" y="3162300"/>
            <a:chExt cx="1104900" cy="1600200"/>
          </a:xfrm>
        </p:grpSpPr>
        <p:sp>
          <p:nvSpPr>
            <p:cNvPr id="345" name="Chord 34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6" name="Oval 34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 name="Group 2006"/>
          <p:cNvGrpSpPr/>
          <p:nvPr/>
        </p:nvGrpSpPr>
        <p:grpSpPr>
          <a:xfrm>
            <a:off x="612665" y="1812018"/>
            <a:ext cx="210457" cy="304800"/>
            <a:chOff x="5372100" y="3162300"/>
            <a:chExt cx="1104900" cy="1600200"/>
          </a:xfrm>
        </p:grpSpPr>
        <p:sp>
          <p:nvSpPr>
            <p:cNvPr id="348" name="Chord 34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9" name="Oval 34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 name="Group 2021"/>
          <p:cNvGrpSpPr/>
          <p:nvPr/>
        </p:nvGrpSpPr>
        <p:grpSpPr>
          <a:xfrm>
            <a:off x="2096025" y="4026898"/>
            <a:ext cx="210457" cy="304800"/>
            <a:chOff x="5372100" y="3162300"/>
            <a:chExt cx="1104900" cy="1600200"/>
          </a:xfrm>
        </p:grpSpPr>
        <p:sp>
          <p:nvSpPr>
            <p:cNvPr id="351" name="Chord 35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2" name="Oval 35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 name="Group 2027"/>
          <p:cNvGrpSpPr/>
          <p:nvPr/>
        </p:nvGrpSpPr>
        <p:grpSpPr>
          <a:xfrm>
            <a:off x="2207785" y="3346178"/>
            <a:ext cx="210457" cy="304800"/>
            <a:chOff x="5372100" y="3162300"/>
            <a:chExt cx="1104900" cy="1600200"/>
          </a:xfrm>
        </p:grpSpPr>
        <p:sp>
          <p:nvSpPr>
            <p:cNvPr id="357" name="Chord 35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8" name="Oval 35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 name="Group 2039"/>
          <p:cNvGrpSpPr/>
          <p:nvPr/>
        </p:nvGrpSpPr>
        <p:grpSpPr>
          <a:xfrm>
            <a:off x="958105" y="1171938"/>
            <a:ext cx="210457" cy="304800"/>
            <a:chOff x="5372100" y="3162300"/>
            <a:chExt cx="1104900" cy="1600200"/>
          </a:xfrm>
        </p:grpSpPr>
        <p:sp>
          <p:nvSpPr>
            <p:cNvPr id="360" name="Chord 35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1" name="Oval 36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6" name="Group 2063"/>
          <p:cNvGrpSpPr/>
          <p:nvPr/>
        </p:nvGrpSpPr>
        <p:grpSpPr>
          <a:xfrm>
            <a:off x="4260105" y="3325858"/>
            <a:ext cx="210457" cy="304800"/>
            <a:chOff x="5372100" y="3162300"/>
            <a:chExt cx="1104900" cy="1600200"/>
          </a:xfrm>
        </p:grpSpPr>
        <p:sp>
          <p:nvSpPr>
            <p:cNvPr id="363" name="Chord 36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4" name="Oval 36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7" name="Group 2066"/>
          <p:cNvGrpSpPr/>
          <p:nvPr/>
        </p:nvGrpSpPr>
        <p:grpSpPr>
          <a:xfrm>
            <a:off x="5530105" y="4941298"/>
            <a:ext cx="210457" cy="304800"/>
            <a:chOff x="5372100" y="3162300"/>
            <a:chExt cx="1104900" cy="1600200"/>
          </a:xfrm>
        </p:grpSpPr>
        <p:sp>
          <p:nvSpPr>
            <p:cNvPr id="366" name="Chord 36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7" name="Oval 36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8" name="Group 2069"/>
          <p:cNvGrpSpPr/>
          <p:nvPr/>
        </p:nvGrpSpPr>
        <p:grpSpPr>
          <a:xfrm>
            <a:off x="1557545" y="3203938"/>
            <a:ext cx="210457" cy="304800"/>
            <a:chOff x="5372100" y="3162300"/>
            <a:chExt cx="1104900" cy="1600200"/>
          </a:xfrm>
        </p:grpSpPr>
        <p:sp>
          <p:nvSpPr>
            <p:cNvPr id="369" name="Chord 36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0" name="Oval 36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9" name="Group 2081"/>
          <p:cNvGrpSpPr/>
          <p:nvPr/>
        </p:nvGrpSpPr>
        <p:grpSpPr>
          <a:xfrm>
            <a:off x="5377705" y="3904978"/>
            <a:ext cx="210457" cy="304800"/>
            <a:chOff x="5372100" y="3162300"/>
            <a:chExt cx="1104900" cy="1600200"/>
          </a:xfrm>
        </p:grpSpPr>
        <p:sp>
          <p:nvSpPr>
            <p:cNvPr id="372" name="Chord 37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3" name="Oval 37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0" name="Group 2084"/>
          <p:cNvGrpSpPr/>
          <p:nvPr/>
        </p:nvGrpSpPr>
        <p:grpSpPr>
          <a:xfrm>
            <a:off x="3457465" y="3336018"/>
            <a:ext cx="210457" cy="304800"/>
            <a:chOff x="5372100" y="3162300"/>
            <a:chExt cx="1104900" cy="1600200"/>
          </a:xfrm>
        </p:grpSpPr>
        <p:sp>
          <p:nvSpPr>
            <p:cNvPr id="375" name="Chord 37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6" name="Oval 37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1" name="Group 2087"/>
          <p:cNvGrpSpPr/>
          <p:nvPr/>
        </p:nvGrpSpPr>
        <p:grpSpPr>
          <a:xfrm>
            <a:off x="5753625" y="4433298"/>
            <a:ext cx="210457" cy="304800"/>
            <a:chOff x="5372100" y="3162300"/>
            <a:chExt cx="1104900" cy="1600200"/>
          </a:xfrm>
        </p:grpSpPr>
        <p:sp>
          <p:nvSpPr>
            <p:cNvPr id="378" name="Chord 37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9" name="Oval 37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2" name="Group 2090"/>
          <p:cNvGrpSpPr/>
          <p:nvPr/>
        </p:nvGrpSpPr>
        <p:grpSpPr>
          <a:xfrm>
            <a:off x="4026425" y="4311378"/>
            <a:ext cx="210457" cy="304800"/>
            <a:chOff x="5372100" y="3162300"/>
            <a:chExt cx="1104900" cy="1600200"/>
          </a:xfrm>
        </p:grpSpPr>
        <p:sp>
          <p:nvSpPr>
            <p:cNvPr id="381" name="Chord 38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2" name="Oval 38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3" name="Group 2096"/>
          <p:cNvGrpSpPr/>
          <p:nvPr/>
        </p:nvGrpSpPr>
        <p:grpSpPr>
          <a:xfrm>
            <a:off x="2217945" y="4362178"/>
            <a:ext cx="210457" cy="304800"/>
            <a:chOff x="5372100" y="3162300"/>
            <a:chExt cx="1104900" cy="1600200"/>
          </a:xfrm>
        </p:grpSpPr>
        <p:sp>
          <p:nvSpPr>
            <p:cNvPr id="384" name="Chord 38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5" name="Oval 38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4" name="Group 415"/>
          <p:cNvGrpSpPr/>
          <p:nvPr/>
        </p:nvGrpSpPr>
        <p:grpSpPr>
          <a:xfrm>
            <a:off x="1110505" y="1669778"/>
            <a:ext cx="3329577" cy="4216400"/>
            <a:chOff x="1110505" y="1669778"/>
            <a:chExt cx="3329577" cy="4216400"/>
          </a:xfrm>
        </p:grpSpPr>
        <p:grpSp>
          <p:nvGrpSpPr>
            <p:cNvPr id="265" name="Group 1949"/>
            <p:cNvGrpSpPr/>
            <p:nvPr/>
          </p:nvGrpSpPr>
          <p:grpSpPr>
            <a:xfrm>
              <a:off x="4229625" y="2706098"/>
              <a:ext cx="210457" cy="304800"/>
              <a:chOff x="5372100" y="3162300"/>
              <a:chExt cx="1104900" cy="1600200"/>
            </a:xfrm>
          </p:grpSpPr>
          <p:sp>
            <p:nvSpPr>
              <p:cNvPr id="330" name="Chord 32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1" name="Oval 33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6" name="Group 1964"/>
            <p:cNvGrpSpPr/>
            <p:nvPr/>
          </p:nvGrpSpPr>
          <p:grpSpPr>
            <a:xfrm>
              <a:off x="1709945" y="1669778"/>
              <a:ext cx="210457" cy="304800"/>
              <a:chOff x="5372100" y="3162300"/>
              <a:chExt cx="1104900" cy="1600200"/>
            </a:xfrm>
          </p:grpSpPr>
          <p:sp>
            <p:nvSpPr>
              <p:cNvPr id="339" name="Chord 33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0" name="Oval 33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7" name="Group 2024"/>
            <p:cNvGrpSpPr/>
            <p:nvPr/>
          </p:nvGrpSpPr>
          <p:grpSpPr>
            <a:xfrm>
              <a:off x="1110505" y="3732258"/>
              <a:ext cx="210457" cy="304800"/>
              <a:chOff x="5372100" y="3162300"/>
              <a:chExt cx="1104900" cy="1600200"/>
            </a:xfrm>
          </p:grpSpPr>
          <p:sp>
            <p:nvSpPr>
              <p:cNvPr id="354" name="Chord 35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5" name="Oval 35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8" name="Group 2099"/>
            <p:cNvGrpSpPr/>
            <p:nvPr/>
          </p:nvGrpSpPr>
          <p:grpSpPr>
            <a:xfrm>
              <a:off x="2969785" y="5581378"/>
              <a:ext cx="210457" cy="304800"/>
              <a:chOff x="5372100" y="3162300"/>
              <a:chExt cx="1104900" cy="1600200"/>
            </a:xfrm>
          </p:grpSpPr>
          <p:sp>
            <p:nvSpPr>
              <p:cNvPr id="387" name="Chord 38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8" name="Oval 38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grpSp>
        <p:nvGrpSpPr>
          <p:cNvPr id="269" name="Group 2111"/>
          <p:cNvGrpSpPr/>
          <p:nvPr/>
        </p:nvGrpSpPr>
        <p:grpSpPr>
          <a:xfrm>
            <a:off x="3579385" y="2116818"/>
            <a:ext cx="210457" cy="304800"/>
            <a:chOff x="5372100" y="3162300"/>
            <a:chExt cx="1104900" cy="1600200"/>
          </a:xfrm>
        </p:grpSpPr>
        <p:sp>
          <p:nvSpPr>
            <p:cNvPr id="390" name="Chord 38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1" name="Oval 39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2" name="Group 2114"/>
          <p:cNvGrpSpPr/>
          <p:nvPr/>
        </p:nvGrpSpPr>
        <p:grpSpPr>
          <a:xfrm>
            <a:off x="1689625" y="2513058"/>
            <a:ext cx="210457" cy="304800"/>
            <a:chOff x="5372100" y="3162300"/>
            <a:chExt cx="1104900" cy="1600200"/>
          </a:xfrm>
        </p:grpSpPr>
        <p:sp>
          <p:nvSpPr>
            <p:cNvPr id="393" name="Chord 39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4" name="Oval 39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5" name="Group 2117"/>
          <p:cNvGrpSpPr/>
          <p:nvPr/>
        </p:nvGrpSpPr>
        <p:grpSpPr>
          <a:xfrm>
            <a:off x="790465" y="2716258"/>
            <a:ext cx="210457" cy="304800"/>
            <a:chOff x="5372100" y="3162300"/>
            <a:chExt cx="1104900" cy="1600200"/>
          </a:xfrm>
        </p:grpSpPr>
        <p:sp>
          <p:nvSpPr>
            <p:cNvPr id="396" name="Chord 39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7" name="Oval 39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8" name="Group 2123"/>
          <p:cNvGrpSpPr/>
          <p:nvPr/>
        </p:nvGrpSpPr>
        <p:grpSpPr>
          <a:xfrm>
            <a:off x="1831502" y="1383484"/>
            <a:ext cx="210457" cy="304800"/>
            <a:chOff x="5372100" y="3162300"/>
            <a:chExt cx="1104900" cy="1600200"/>
          </a:xfrm>
        </p:grpSpPr>
        <p:sp>
          <p:nvSpPr>
            <p:cNvPr id="399" name="Chord 39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0" name="Oval 39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1" name="Group 2126"/>
          <p:cNvGrpSpPr/>
          <p:nvPr/>
        </p:nvGrpSpPr>
        <p:grpSpPr>
          <a:xfrm>
            <a:off x="4452782" y="2521404"/>
            <a:ext cx="210457" cy="304800"/>
            <a:chOff x="5372100" y="3162300"/>
            <a:chExt cx="1104900" cy="1600200"/>
          </a:xfrm>
        </p:grpSpPr>
        <p:sp>
          <p:nvSpPr>
            <p:cNvPr id="402" name="Chord 40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3" name="Oval 40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4" name="Group 2129"/>
          <p:cNvGrpSpPr/>
          <p:nvPr/>
        </p:nvGrpSpPr>
        <p:grpSpPr>
          <a:xfrm>
            <a:off x="5692302" y="5406844"/>
            <a:ext cx="210457" cy="304800"/>
            <a:chOff x="5372100" y="3162300"/>
            <a:chExt cx="1104900" cy="1600200"/>
          </a:xfrm>
        </p:grpSpPr>
        <p:sp>
          <p:nvSpPr>
            <p:cNvPr id="405" name="Chord 40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6" name="Oval 40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 name="Title 1"/>
          <p:cNvSpPr>
            <a:spLocks noGrp="1"/>
          </p:cNvSpPr>
          <p:nvPr>
            <p:ph type="title"/>
          </p:nvPr>
        </p:nvSpPr>
        <p:spPr>
          <a:xfrm>
            <a:off x="137160" y="120803"/>
            <a:ext cx="6324600" cy="592872"/>
          </a:xfrm>
        </p:spPr>
        <p:txBody>
          <a:bodyPr/>
          <a:lstStyle/>
          <a:p>
            <a:r>
              <a:rPr lang="en-US" dirty="0" smtClean="0">
                <a:solidFill>
                  <a:schemeClr val="bg1"/>
                </a:solidFill>
              </a:rPr>
              <a:t>Customer Network Drives Business Value</a:t>
            </a:r>
            <a:endParaRPr lang="en-US" dirty="0"/>
          </a:p>
        </p:txBody>
      </p:sp>
      <p:sp>
        <p:nvSpPr>
          <p:cNvPr id="6" name="TextBox 5"/>
          <p:cNvSpPr txBox="1"/>
          <p:nvPr/>
        </p:nvSpPr>
        <p:spPr>
          <a:xfrm>
            <a:off x="581541" y="5384800"/>
            <a:ext cx="954107" cy="1015663"/>
          </a:xfrm>
          <a:prstGeom prst="rect">
            <a:avLst/>
          </a:prstGeom>
          <a:noFill/>
        </p:spPr>
        <p:txBody>
          <a:bodyPr wrap="none" rtlCol="0">
            <a:spAutoFit/>
          </a:bodyPr>
          <a:lstStyle/>
          <a:p>
            <a:r>
              <a:rPr lang="en-US" sz="6000" dirty="0" smtClean="0">
                <a:solidFill>
                  <a:schemeClr val="accent5">
                    <a:lumMod val="60000"/>
                    <a:lumOff val="40000"/>
                  </a:schemeClr>
                </a:solidFill>
                <a:latin typeface="Webdings" pitchFamily="18" charset="2"/>
              </a:rPr>
              <a:t>U</a:t>
            </a:r>
            <a:endParaRPr lang="en-US" sz="6000" dirty="0">
              <a:solidFill>
                <a:schemeClr val="accent5">
                  <a:lumMod val="60000"/>
                  <a:lumOff val="40000"/>
                </a:schemeClr>
              </a:solidFill>
            </a:endParaRPr>
          </a:p>
        </p:txBody>
      </p:sp>
      <p:grpSp>
        <p:nvGrpSpPr>
          <p:cNvPr id="287" name="Group 1892"/>
          <p:cNvGrpSpPr/>
          <p:nvPr/>
        </p:nvGrpSpPr>
        <p:grpSpPr>
          <a:xfrm>
            <a:off x="7183120" y="2529840"/>
            <a:ext cx="210457" cy="304800"/>
            <a:chOff x="5372100" y="3162300"/>
            <a:chExt cx="1104900" cy="1600200"/>
          </a:xfrm>
        </p:grpSpPr>
        <p:sp>
          <p:nvSpPr>
            <p:cNvPr id="1894" name="Chord 189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95" name="Oval 189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0" name="Group 1907"/>
          <p:cNvGrpSpPr/>
          <p:nvPr/>
        </p:nvGrpSpPr>
        <p:grpSpPr>
          <a:xfrm>
            <a:off x="6827520" y="4927600"/>
            <a:ext cx="210457" cy="304800"/>
            <a:chOff x="5372100" y="3162300"/>
            <a:chExt cx="1104900" cy="1600200"/>
          </a:xfrm>
        </p:grpSpPr>
        <p:sp>
          <p:nvSpPr>
            <p:cNvPr id="1909" name="Chord 190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0" name="Oval 190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3" name="Group 1913"/>
          <p:cNvGrpSpPr/>
          <p:nvPr/>
        </p:nvGrpSpPr>
        <p:grpSpPr>
          <a:xfrm>
            <a:off x="4358640" y="1076960"/>
            <a:ext cx="210457" cy="304800"/>
            <a:chOff x="5372100" y="3162300"/>
            <a:chExt cx="1104900" cy="1600200"/>
          </a:xfrm>
        </p:grpSpPr>
        <p:sp>
          <p:nvSpPr>
            <p:cNvPr id="1915" name="Chord 191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6" name="Oval 191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6" name="Group 1916"/>
          <p:cNvGrpSpPr/>
          <p:nvPr/>
        </p:nvGrpSpPr>
        <p:grpSpPr>
          <a:xfrm>
            <a:off x="2367280" y="1016000"/>
            <a:ext cx="210457" cy="304800"/>
            <a:chOff x="5372100" y="3162300"/>
            <a:chExt cx="1104900" cy="1600200"/>
          </a:xfrm>
        </p:grpSpPr>
        <p:sp>
          <p:nvSpPr>
            <p:cNvPr id="1918" name="Chord 191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9" name="Oval 191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9" name="Group 1919"/>
          <p:cNvGrpSpPr/>
          <p:nvPr/>
        </p:nvGrpSpPr>
        <p:grpSpPr>
          <a:xfrm>
            <a:off x="4836160" y="2032000"/>
            <a:ext cx="210457" cy="304800"/>
            <a:chOff x="5372100" y="3162300"/>
            <a:chExt cx="1104900" cy="1600200"/>
          </a:xfrm>
        </p:grpSpPr>
        <p:sp>
          <p:nvSpPr>
            <p:cNvPr id="1921" name="Chord 192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22" name="Oval 192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2" name="Group 1928"/>
          <p:cNvGrpSpPr/>
          <p:nvPr/>
        </p:nvGrpSpPr>
        <p:grpSpPr>
          <a:xfrm>
            <a:off x="5659120" y="3342640"/>
            <a:ext cx="210457" cy="304800"/>
            <a:chOff x="5372100" y="3162300"/>
            <a:chExt cx="1104900" cy="1600200"/>
          </a:xfrm>
        </p:grpSpPr>
        <p:sp>
          <p:nvSpPr>
            <p:cNvPr id="1930" name="Chord 192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31" name="Oval 193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5" name="Group 1952"/>
          <p:cNvGrpSpPr/>
          <p:nvPr/>
        </p:nvGrpSpPr>
        <p:grpSpPr>
          <a:xfrm>
            <a:off x="4155440" y="1767840"/>
            <a:ext cx="210457" cy="304800"/>
            <a:chOff x="5372100" y="3162300"/>
            <a:chExt cx="1104900" cy="1600200"/>
          </a:xfrm>
        </p:grpSpPr>
        <p:sp>
          <p:nvSpPr>
            <p:cNvPr id="1954" name="Chord 195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55" name="Oval 195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8" name="Group 1958"/>
          <p:cNvGrpSpPr/>
          <p:nvPr/>
        </p:nvGrpSpPr>
        <p:grpSpPr>
          <a:xfrm>
            <a:off x="3566160" y="1381760"/>
            <a:ext cx="210457" cy="304800"/>
            <a:chOff x="5372100" y="3162300"/>
            <a:chExt cx="1104900" cy="1600200"/>
          </a:xfrm>
        </p:grpSpPr>
        <p:sp>
          <p:nvSpPr>
            <p:cNvPr id="1960" name="Chord 195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61" name="Oval 196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1" name="Group 1967"/>
          <p:cNvGrpSpPr/>
          <p:nvPr/>
        </p:nvGrpSpPr>
        <p:grpSpPr>
          <a:xfrm>
            <a:off x="650240" y="944880"/>
            <a:ext cx="210457" cy="304800"/>
            <a:chOff x="5372100" y="3162300"/>
            <a:chExt cx="1104900" cy="1600200"/>
          </a:xfrm>
        </p:grpSpPr>
        <p:sp>
          <p:nvSpPr>
            <p:cNvPr id="1969" name="Chord 196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0" name="Oval 196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4" name="Group 1970"/>
          <p:cNvGrpSpPr/>
          <p:nvPr/>
        </p:nvGrpSpPr>
        <p:grpSpPr>
          <a:xfrm>
            <a:off x="5445760" y="2001520"/>
            <a:ext cx="210457" cy="304800"/>
            <a:chOff x="5372100" y="3162300"/>
            <a:chExt cx="1104900" cy="1600200"/>
          </a:xfrm>
        </p:grpSpPr>
        <p:sp>
          <p:nvSpPr>
            <p:cNvPr id="1972" name="Chord 197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3" name="Oval 197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7" name="Group 1973"/>
          <p:cNvGrpSpPr/>
          <p:nvPr/>
        </p:nvGrpSpPr>
        <p:grpSpPr>
          <a:xfrm>
            <a:off x="6380480" y="2204720"/>
            <a:ext cx="210457" cy="304800"/>
            <a:chOff x="5372100" y="3162300"/>
            <a:chExt cx="1104900" cy="1600200"/>
          </a:xfrm>
        </p:grpSpPr>
        <p:sp>
          <p:nvSpPr>
            <p:cNvPr id="1975" name="Chord 197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6" name="Oval 197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0" name="Group 1976"/>
          <p:cNvGrpSpPr/>
          <p:nvPr/>
        </p:nvGrpSpPr>
        <p:grpSpPr>
          <a:xfrm>
            <a:off x="5344160" y="1381760"/>
            <a:ext cx="210457" cy="304800"/>
            <a:chOff x="5372100" y="3162300"/>
            <a:chExt cx="1104900" cy="1600200"/>
          </a:xfrm>
        </p:grpSpPr>
        <p:sp>
          <p:nvSpPr>
            <p:cNvPr id="1978" name="Chord 197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9" name="Oval 197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3" name="Group 1979"/>
          <p:cNvGrpSpPr/>
          <p:nvPr/>
        </p:nvGrpSpPr>
        <p:grpSpPr>
          <a:xfrm>
            <a:off x="7487920" y="883920"/>
            <a:ext cx="210457" cy="304800"/>
            <a:chOff x="5372100" y="3162300"/>
            <a:chExt cx="1104900" cy="1600200"/>
          </a:xfrm>
        </p:grpSpPr>
        <p:sp>
          <p:nvSpPr>
            <p:cNvPr id="1981" name="Chord 198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2" name="Oval 198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6" name="Group 1982"/>
          <p:cNvGrpSpPr/>
          <p:nvPr/>
        </p:nvGrpSpPr>
        <p:grpSpPr>
          <a:xfrm>
            <a:off x="6543040" y="3322320"/>
            <a:ext cx="210457" cy="304800"/>
            <a:chOff x="5372100" y="3162300"/>
            <a:chExt cx="1104900" cy="1600200"/>
          </a:xfrm>
        </p:grpSpPr>
        <p:sp>
          <p:nvSpPr>
            <p:cNvPr id="1984" name="Chord 198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5" name="Oval 198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9" name="Group 1985"/>
          <p:cNvGrpSpPr/>
          <p:nvPr/>
        </p:nvGrpSpPr>
        <p:grpSpPr>
          <a:xfrm>
            <a:off x="7040880" y="3911600"/>
            <a:ext cx="210457" cy="304800"/>
            <a:chOff x="5372100" y="3162300"/>
            <a:chExt cx="1104900" cy="1600200"/>
          </a:xfrm>
        </p:grpSpPr>
        <p:sp>
          <p:nvSpPr>
            <p:cNvPr id="1987" name="Chord 198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8" name="Oval 198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2" name="Group 1988"/>
          <p:cNvGrpSpPr/>
          <p:nvPr/>
        </p:nvGrpSpPr>
        <p:grpSpPr>
          <a:xfrm>
            <a:off x="5791200" y="2854960"/>
            <a:ext cx="210457" cy="304800"/>
            <a:chOff x="5372100" y="3162300"/>
            <a:chExt cx="1104900" cy="1600200"/>
          </a:xfrm>
        </p:grpSpPr>
        <p:sp>
          <p:nvSpPr>
            <p:cNvPr id="1990" name="Chord 198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1" name="Oval 199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5" name="Group 1991"/>
          <p:cNvGrpSpPr/>
          <p:nvPr/>
        </p:nvGrpSpPr>
        <p:grpSpPr>
          <a:xfrm>
            <a:off x="7487920" y="3393440"/>
            <a:ext cx="210457" cy="304800"/>
            <a:chOff x="5372100" y="3162300"/>
            <a:chExt cx="1104900" cy="1600200"/>
          </a:xfrm>
        </p:grpSpPr>
        <p:sp>
          <p:nvSpPr>
            <p:cNvPr id="1993" name="Chord 199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4" name="Oval 199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8" name="Group 1994"/>
          <p:cNvGrpSpPr/>
          <p:nvPr/>
        </p:nvGrpSpPr>
        <p:grpSpPr>
          <a:xfrm>
            <a:off x="8107680" y="2753360"/>
            <a:ext cx="210457" cy="304800"/>
            <a:chOff x="5372100" y="3162300"/>
            <a:chExt cx="1104900" cy="1600200"/>
          </a:xfrm>
        </p:grpSpPr>
        <p:sp>
          <p:nvSpPr>
            <p:cNvPr id="1996" name="Chord 199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7" name="Oval 199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1" name="Group 2003"/>
          <p:cNvGrpSpPr/>
          <p:nvPr/>
        </p:nvGrpSpPr>
        <p:grpSpPr>
          <a:xfrm>
            <a:off x="6116320" y="4165600"/>
            <a:ext cx="210457" cy="304800"/>
            <a:chOff x="5372100" y="3162300"/>
            <a:chExt cx="1104900" cy="1600200"/>
          </a:xfrm>
        </p:grpSpPr>
        <p:sp>
          <p:nvSpPr>
            <p:cNvPr id="2005" name="Chord 200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06" name="Oval 200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4" name="Group 2009"/>
          <p:cNvGrpSpPr/>
          <p:nvPr/>
        </p:nvGrpSpPr>
        <p:grpSpPr>
          <a:xfrm>
            <a:off x="6187440" y="5638800"/>
            <a:ext cx="210457" cy="304800"/>
            <a:chOff x="5372100" y="3162300"/>
            <a:chExt cx="1104900" cy="1600200"/>
          </a:xfrm>
        </p:grpSpPr>
        <p:sp>
          <p:nvSpPr>
            <p:cNvPr id="2011" name="Chord 201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2" name="Oval 201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7" name="Group 2012"/>
          <p:cNvGrpSpPr/>
          <p:nvPr/>
        </p:nvGrpSpPr>
        <p:grpSpPr>
          <a:xfrm>
            <a:off x="6471920" y="1422400"/>
            <a:ext cx="210457" cy="304800"/>
            <a:chOff x="5372100" y="3162300"/>
            <a:chExt cx="1104900" cy="1600200"/>
          </a:xfrm>
        </p:grpSpPr>
        <p:sp>
          <p:nvSpPr>
            <p:cNvPr id="2014" name="Chord 201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5" name="Oval 201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0" name="Group 2015"/>
          <p:cNvGrpSpPr/>
          <p:nvPr/>
        </p:nvGrpSpPr>
        <p:grpSpPr>
          <a:xfrm>
            <a:off x="7315200" y="1981200"/>
            <a:ext cx="210457" cy="304800"/>
            <a:chOff x="5372100" y="3162300"/>
            <a:chExt cx="1104900" cy="1600200"/>
          </a:xfrm>
        </p:grpSpPr>
        <p:sp>
          <p:nvSpPr>
            <p:cNvPr id="2017" name="Chord 201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8" name="Oval 201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3" name="Group 2018"/>
          <p:cNvGrpSpPr/>
          <p:nvPr/>
        </p:nvGrpSpPr>
        <p:grpSpPr>
          <a:xfrm>
            <a:off x="6339840" y="2712720"/>
            <a:ext cx="210457" cy="304800"/>
            <a:chOff x="5372100" y="3162300"/>
            <a:chExt cx="1104900" cy="1600200"/>
          </a:xfrm>
        </p:grpSpPr>
        <p:sp>
          <p:nvSpPr>
            <p:cNvPr id="2020" name="Chord 201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21" name="Oval 202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6" name="Group 2030"/>
          <p:cNvGrpSpPr/>
          <p:nvPr/>
        </p:nvGrpSpPr>
        <p:grpSpPr>
          <a:xfrm>
            <a:off x="7691120" y="5537200"/>
            <a:ext cx="210457" cy="304800"/>
            <a:chOff x="5372100" y="3162300"/>
            <a:chExt cx="1104900" cy="1600200"/>
          </a:xfrm>
        </p:grpSpPr>
        <p:sp>
          <p:nvSpPr>
            <p:cNvPr id="2032" name="Chord 203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3" name="Oval 203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9" name="Group 2033"/>
          <p:cNvGrpSpPr/>
          <p:nvPr/>
        </p:nvGrpSpPr>
        <p:grpSpPr>
          <a:xfrm>
            <a:off x="7152640" y="6106160"/>
            <a:ext cx="210457" cy="304800"/>
            <a:chOff x="5372100" y="3162300"/>
            <a:chExt cx="1104900" cy="1600200"/>
          </a:xfrm>
        </p:grpSpPr>
        <p:sp>
          <p:nvSpPr>
            <p:cNvPr id="2035" name="Chord 203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6" name="Oval 203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2" name="Group 2036"/>
          <p:cNvGrpSpPr/>
          <p:nvPr/>
        </p:nvGrpSpPr>
        <p:grpSpPr>
          <a:xfrm>
            <a:off x="8514080" y="4826000"/>
            <a:ext cx="210457" cy="304800"/>
            <a:chOff x="5372100" y="3162300"/>
            <a:chExt cx="1104900" cy="1600200"/>
          </a:xfrm>
        </p:grpSpPr>
        <p:sp>
          <p:nvSpPr>
            <p:cNvPr id="2038" name="Chord 203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9" name="Oval 203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5" name="Group 2042"/>
          <p:cNvGrpSpPr/>
          <p:nvPr/>
        </p:nvGrpSpPr>
        <p:grpSpPr>
          <a:xfrm>
            <a:off x="8270240" y="5262880"/>
            <a:ext cx="210457" cy="304800"/>
            <a:chOff x="5372100" y="3162300"/>
            <a:chExt cx="1104900" cy="1600200"/>
          </a:xfrm>
        </p:grpSpPr>
        <p:sp>
          <p:nvSpPr>
            <p:cNvPr id="2044" name="Chord 204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5" name="Oval 204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8" name="Group 2045"/>
          <p:cNvGrpSpPr/>
          <p:nvPr/>
        </p:nvGrpSpPr>
        <p:grpSpPr>
          <a:xfrm>
            <a:off x="7833360" y="3596640"/>
            <a:ext cx="210457" cy="304800"/>
            <a:chOff x="5372100" y="3162300"/>
            <a:chExt cx="1104900" cy="1600200"/>
          </a:xfrm>
        </p:grpSpPr>
        <p:sp>
          <p:nvSpPr>
            <p:cNvPr id="2047" name="Chord 204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8" name="Oval 204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1" name="Group 2048"/>
          <p:cNvGrpSpPr/>
          <p:nvPr/>
        </p:nvGrpSpPr>
        <p:grpSpPr>
          <a:xfrm>
            <a:off x="8341360" y="4104640"/>
            <a:ext cx="210457" cy="304800"/>
            <a:chOff x="5372100" y="3162300"/>
            <a:chExt cx="1104900" cy="1600200"/>
          </a:xfrm>
        </p:grpSpPr>
        <p:sp>
          <p:nvSpPr>
            <p:cNvPr id="2050" name="Chord 204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1" name="Oval 205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4" name="Group 2051"/>
          <p:cNvGrpSpPr/>
          <p:nvPr/>
        </p:nvGrpSpPr>
        <p:grpSpPr>
          <a:xfrm>
            <a:off x="6075680" y="924560"/>
            <a:ext cx="210457" cy="304800"/>
            <a:chOff x="5372100" y="3162300"/>
            <a:chExt cx="1104900" cy="1600200"/>
          </a:xfrm>
        </p:grpSpPr>
        <p:sp>
          <p:nvSpPr>
            <p:cNvPr id="2053" name="Chord 205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4" name="Oval 205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7" name="Group 2054"/>
          <p:cNvGrpSpPr/>
          <p:nvPr/>
        </p:nvGrpSpPr>
        <p:grpSpPr>
          <a:xfrm>
            <a:off x="8432800" y="1544320"/>
            <a:ext cx="210457" cy="304800"/>
            <a:chOff x="5372100" y="3162300"/>
            <a:chExt cx="1104900" cy="1600200"/>
          </a:xfrm>
        </p:grpSpPr>
        <p:sp>
          <p:nvSpPr>
            <p:cNvPr id="2056" name="Chord 205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7" name="Oval 205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0" name="Group 2057"/>
          <p:cNvGrpSpPr/>
          <p:nvPr/>
        </p:nvGrpSpPr>
        <p:grpSpPr>
          <a:xfrm>
            <a:off x="5130800" y="883920"/>
            <a:ext cx="210457" cy="304800"/>
            <a:chOff x="5372100" y="3162300"/>
            <a:chExt cx="1104900" cy="1600200"/>
          </a:xfrm>
        </p:grpSpPr>
        <p:sp>
          <p:nvSpPr>
            <p:cNvPr id="2059" name="Chord 205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0" name="Oval 205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3" name="Group 2060"/>
          <p:cNvGrpSpPr/>
          <p:nvPr/>
        </p:nvGrpSpPr>
        <p:grpSpPr>
          <a:xfrm>
            <a:off x="7569200" y="4561840"/>
            <a:ext cx="210457" cy="304800"/>
            <a:chOff x="5372100" y="3162300"/>
            <a:chExt cx="1104900" cy="1600200"/>
          </a:xfrm>
        </p:grpSpPr>
        <p:sp>
          <p:nvSpPr>
            <p:cNvPr id="2062" name="Chord 206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3" name="Oval 206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6" name="Group 2072"/>
          <p:cNvGrpSpPr/>
          <p:nvPr/>
        </p:nvGrpSpPr>
        <p:grpSpPr>
          <a:xfrm>
            <a:off x="7874000" y="1259840"/>
            <a:ext cx="210457" cy="304800"/>
            <a:chOff x="5372100" y="3162300"/>
            <a:chExt cx="1104900" cy="1600200"/>
          </a:xfrm>
        </p:grpSpPr>
        <p:sp>
          <p:nvSpPr>
            <p:cNvPr id="2074" name="Chord 207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5" name="Oval 207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9" name="Group 2075"/>
          <p:cNvGrpSpPr/>
          <p:nvPr/>
        </p:nvGrpSpPr>
        <p:grpSpPr>
          <a:xfrm>
            <a:off x="3302000" y="853440"/>
            <a:ext cx="210457" cy="304800"/>
            <a:chOff x="5372100" y="3162300"/>
            <a:chExt cx="1104900" cy="1600200"/>
          </a:xfrm>
        </p:grpSpPr>
        <p:sp>
          <p:nvSpPr>
            <p:cNvPr id="2077" name="Chord 207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8" name="Oval 207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2" name="Group 2078"/>
          <p:cNvGrpSpPr/>
          <p:nvPr/>
        </p:nvGrpSpPr>
        <p:grpSpPr>
          <a:xfrm>
            <a:off x="8006080" y="2133600"/>
            <a:ext cx="210457" cy="304800"/>
            <a:chOff x="5372100" y="3162300"/>
            <a:chExt cx="1104900" cy="1600200"/>
          </a:xfrm>
        </p:grpSpPr>
        <p:sp>
          <p:nvSpPr>
            <p:cNvPr id="2080" name="Chord 207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81" name="Oval 208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5" name="Group 2093"/>
          <p:cNvGrpSpPr/>
          <p:nvPr/>
        </p:nvGrpSpPr>
        <p:grpSpPr>
          <a:xfrm>
            <a:off x="5069840" y="2326640"/>
            <a:ext cx="210457" cy="304800"/>
            <a:chOff x="5372100" y="3162300"/>
            <a:chExt cx="1104900" cy="1600200"/>
          </a:xfrm>
        </p:grpSpPr>
        <p:sp>
          <p:nvSpPr>
            <p:cNvPr id="2095" name="Chord 209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96" name="Oval 209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8" name="Group 2102"/>
          <p:cNvGrpSpPr/>
          <p:nvPr/>
        </p:nvGrpSpPr>
        <p:grpSpPr>
          <a:xfrm>
            <a:off x="6512560" y="4693920"/>
            <a:ext cx="210457" cy="304800"/>
            <a:chOff x="5372100" y="3162300"/>
            <a:chExt cx="1104900" cy="1600200"/>
          </a:xfrm>
        </p:grpSpPr>
        <p:sp>
          <p:nvSpPr>
            <p:cNvPr id="2104" name="Chord 210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5" name="Oval 210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1" name="Group 2105"/>
          <p:cNvGrpSpPr/>
          <p:nvPr/>
        </p:nvGrpSpPr>
        <p:grpSpPr>
          <a:xfrm>
            <a:off x="6045200" y="5811520"/>
            <a:ext cx="210457" cy="304800"/>
            <a:chOff x="5372100" y="3162300"/>
            <a:chExt cx="1104900" cy="1600200"/>
          </a:xfrm>
        </p:grpSpPr>
        <p:sp>
          <p:nvSpPr>
            <p:cNvPr id="2107" name="Chord 210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8" name="Oval 210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4" name="Group 2108"/>
          <p:cNvGrpSpPr/>
          <p:nvPr/>
        </p:nvGrpSpPr>
        <p:grpSpPr>
          <a:xfrm>
            <a:off x="6888480" y="5588000"/>
            <a:ext cx="210457" cy="304800"/>
            <a:chOff x="5372100" y="3162300"/>
            <a:chExt cx="1104900" cy="1600200"/>
          </a:xfrm>
        </p:grpSpPr>
        <p:sp>
          <p:nvSpPr>
            <p:cNvPr id="2110" name="Chord 210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11" name="Oval 211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7" name="Group 2132"/>
          <p:cNvGrpSpPr/>
          <p:nvPr/>
        </p:nvGrpSpPr>
        <p:grpSpPr>
          <a:xfrm>
            <a:off x="7751717" y="1745706"/>
            <a:ext cx="210457" cy="304800"/>
            <a:chOff x="5372100" y="3162300"/>
            <a:chExt cx="1104900" cy="1600200"/>
          </a:xfrm>
        </p:grpSpPr>
        <p:sp>
          <p:nvSpPr>
            <p:cNvPr id="2134" name="Chord 213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5" name="Oval 213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8" name="Group 2135"/>
          <p:cNvGrpSpPr/>
          <p:nvPr/>
        </p:nvGrpSpPr>
        <p:grpSpPr>
          <a:xfrm>
            <a:off x="7091317" y="4346666"/>
            <a:ext cx="210457" cy="304800"/>
            <a:chOff x="5372100" y="3162300"/>
            <a:chExt cx="1104900" cy="1600200"/>
          </a:xfrm>
        </p:grpSpPr>
        <p:sp>
          <p:nvSpPr>
            <p:cNvPr id="2137" name="Chord 213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8" name="Oval 213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09" name="Group 416"/>
          <p:cNvGrpSpPr/>
          <p:nvPr/>
        </p:nvGrpSpPr>
        <p:grpSpPr>
          <a:xfrm>
            <a:off x="1110500" y="1669773"/>
            <a:ext cx="3329577" cy="4216400"/>
            <a:chOff x="1110505" y="1669778"/>
            <a:chExt cx="3329577" cy="4216400"/>
          </a:xfrm>
          <a:solidFill>
            <a:srgbClr val="FF5050"/>
          </a:solidFill>
        </p:grpSpPr>
        <p:grpSp>
          <p:nvGrpSpPr>
            <p:cNvPr id="410" name="Group 1949"/>
            <p:cNvGrpSpPr/>
            <p:nvPr/>
          </p:nvGrpSpPr>
          <p:grpSpPr>
            <a:xfrm>
              <a:off x="4229625" y="2706098"/>
              <a:ext cx="210457" cy="304800"/>
              <a:chOff x="5372100" y="3162300"/>
              <a:chExt cx="1104900" cy="1600200"/>
            </a:xfrm>
            <a:grpFill/>
          </p:grpSpPr>
          <p:sp>
            <p:nvSpPr>
              <p:cNvPr id="428" name="Chord 427"/>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9" name="Oval 428"/>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11" name="Group 1964"/>
            <p:cNvGrpSpPr/>
            <p:nvPr/>
          </p:nvGrpSpPr>
          <p:grpSpPr>
            <a:xfrm>
              <a:off x="1709945" y="1669778"/>
              <a:ext cx="210457" cy="304800"/>
              <a:chOff x="5372100" y="3162300"/>
              <a:chExt cx="1104900" cy="1600200"/>
            </a:xfrm>
            <a:grpFill/>
          </p:grpSpPr>
          <p:sp>
            <p:nvSpPr>
              <p:cNvPr id="426" name="Chord 425"/>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7" name="Oval 426"/>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12" name="Group 2024"/>
            <p:cNvGrpSpPr/>
            <p:nvPr/>
          </p:nvGrpSpPr>
          <p:grpSpPr>
            <a:xfrm>
              <a:off x="1110505" y="3732258"/>
              <a:ext cx="210457" cy="304800"/>
              <a:chOff x="5372100" y="3162300"/>
              <a:chExt cx="1104900" cy="1600200"/>
            </a:xfrm>
            <a:grpFill/>
          </p:grpSpPr>
          <p:sp>
            <p:nvSpPr>
              <p:cNvPr id="424" name="Chord 423"/>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5" name="Oval 424"/>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13" name="Group 2099"/>
            <p:cNvGrpSpPr/>
            <p:nvPr/>
          </p:nvGrpSpPr>
          <p:grpSpPr>
            <a:xfrm>
              <a:off x="2969785" y="5581378"/>
              <a:ext cx="210457" cy="304800"/>
              <a:chOff x="5372100" y="3162300"/>
              <a:chExt cx="1104900" cy="1600200"/>
            </a:xfrm>
            <a:grpFill/>
          </p:grpSpPr>
          <p:sp>
            <p:nvSpPr>
              <p:cNvPr id="422" name="Chord 421"/>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3" name="Oval 422"/>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sp>
        <p:nvSpPr>
          <p:cNvPr id="415" name="Rounded Rectangle 414"/>
          <p:cNvSpPr/>
          <p:nvPr/>
        </p:nvSpPr>
        <p:spPr>
          <a:xfrm>
            <a:off x="5147945" y="978263"/>
            <a:ext cx="3431721" cy="1418681"/>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t>Traditional WOM</a:t>
            </a:r>
          </a:p>
          <a:p>
            <a:pPr>
              <a:buFont typeface="Arial" pitchFamily="34" charset="0"/>
              <a:buChar char="•"/>
            </a:pPr>
            <a:r>
              <a:rPr lang="en-US" sz="2400" b="1" dirty="0" smtClean="0"/>
              <a:t> Message Decay</a:t>
            </a:r>
          </a:p>
          <a:p>
            <a:pPr>
              <a:buFont typeface="Arial" pitchFamily="34" charset="0"/>
              <a:buChar char="•"/>
            </a:pPr>
            <a:r>
              <a:rPr lang="en-US" sz="2400" b="1" dirty="0" smtClean="0"/>
              <a:t> Advocates too scattered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5000" fill="remove" grpId="0" nodeType="clickEffect">
                                  <p:stCondLst>
                                    <p:cond delay="0"/>
                                  </p:stCondLst>
                                  <p:childTnLst>
                                    <p:set>
                                      <p:cBhvr>
                                        <p:cTn id="6" dur="1" fill="hold">
                                          <p:stCondLst>
                                            <p:cond delay="0"/>
                                          </p:stCondLst>
                                        </p:cTn>
                                        <p:tgtEl>
                                          <p:spTgt spid="2139"/>
                                        </p:tgtEl>
                                        <p:attrNameLst>
                                          <p:attrName>style.visibility</p:attrName>
                                        </p:attrNameLst>
                                      </p:cBhvr>
                                      <p:to>
                                        <p:strVal val="visible"/>
                                      </p:to>
                                    </p:set>
                                    <p:anim calcmode="lin" valueType="num">
                                      <p:cBhvr>
                                        <p:cTn id="7" dur="500" fill="hold"/>
                                        <p:tgtEl>
                                          <p:spTgt spid="2139"/>
                                        </p:tgtEl>
                                        <p:attrNameLst>
                                          <p:attrName>ppt_w</p:attrName>
                                        </p:attrNameLst>
                                      </p:cBhvr>
                                      <p:tavLst>
                                        <p:tav tm="0">
                                          <p:val>
                                            <p:fltVal val="0"/>
                                          </p:val>
                                        </p:tav>
                                        <p:tav tm="100000">
                                          <p:val>
                                            <p:strVal val="#ppt_w"/>
                                          </p:val>
                                        </p:tav>
                                      </p:tavLst>
                                    </p:anim>
                                    <p:anim calcmode="lin" valueType="num">
                                      <p:cBhvr>
                                        <p:cTn id="8" dur="500" fill="hold"/>
                                        <p:tgtEl>
                                          <p:spTgt spid="2139"/>
                                        </p:tgtEl>
                                        <p:attrNameLst>
                                          <p:attrName>ppt_h</p:attrName>
                                        </p:attrNameLst>
                                      </p:cBhvr>
                                      <p:tavLst>
                                        <p:tav tm="0">
                                          <p:val>
                                            <p:fltVal val="0"/>
                                          </p:val>
                                        </p:tav>
                                        <p:tav tm="100000">
                                          <p:val>
                                            <p:strVal val="#ppt_h"/>
                                          </p:val>
                                        </p:tav>
                                      </p:tavLst>
                                    </p:anim>
                                    <p:animEffect transition="in" filter="fade">
                                      <p:cBhvr>
                                        <p:cTn id="9" dur="500"/>
                                        <p:tgtEl>
                                          <p:spTgt spid="2139"/>
                                        </p:tgtEl>
                                      </p:cBhvr>
                                    </p:animEffect>
                                  </p:childTnLst>
                                </p:cTn>
                              </p:par>
                              <p:par>
                                <p:cTn id="10" presetID="10" presetClass="exit" presetSubtype="0" fill="hold" nodeType="withEffect">
                                  <p:stCondLst>
                                    <p:cond delay="0"/>
                                  </p:stCondLst>
                                  <p:childTnLst>
                                    <p:animEffect transition="out" filter="fade">
                                      <p:cBhvr>
                                        <p:cTn id="11" dur="2000"/>
                                        <p:tgtEl>
                                          <p:spTgt spid="264"/>
                                        </p:tgtEl>
                                      </p:cBhvr>
                                    </p:animEffect>
                                    <p:set>
                                      <p:cBhvr>
                                        <p:cTn id="12" dur="1" fill="hold">
                                          <p:stCondLst>
                                            <p:cond delay="1999"/>
                                          </p:stCondLst>
                                        </p:cTn>
                                        <p:tgtEl>
                                          <p:spTgt spid="26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animEffect transition="in" filter="fade">
                                      <p:cBhvr>
                                        <p:cTn id="15" dur="2000"/>
                                        <p:tgtEl>
                                          <p:spTgt spid="409"/>
                                        </p:tgtEl>
                                      </p:cBhvr>
                                    </p:animEffect>
                                  </p:childTnLst>
                                </p:cTn>
                              </p:par>
                              <p:par>
                                <p:cTn id="16" presetID="53" presetClass="entr" presetSubtype="0" repeatCount="3000" fill="remove" grpId="0" nodeType="withEffect">
                                  <p:stCondLst>
                                    <p:cond delay="0"/>
                                  </p:stCondLst>
                                  <p:childTnLst>
                                    <p:set>
                                      <p:cBhvr>
                                        <p:cTn id="17" dur="1" fill="hold">
                                          <p:stCondLst>
                                            <p:cond delay="0"/>
                                          </p:stCondLst>
                                        </p:cTn>
                                        <p:tgtEl>
                                          <p:spTgt spid="430"/>
                                        </p:tgtEl>
                                        <p:attrNameLst>
                                          <p:attrName>style.visibility</p:attrName>
                                        </p:attrNameLst>
                                      </p:cBhvr>
                                      <p:to>
                                        <p:strVal val="visible"/>
                                      </p:to>
                                    </p:set>
                                    <p:anim calcmode="lin" valueType="num">
                                      <p:cBhvr>
                                        <p:cTn id="18" dur="500" fill="hold"/>
                                        <p:tgtEl>
                                          <p:spTgt spid="430"/>
                                        </p:tgtEl>
                                        <p:attrNameLst>
                                          <p:attrName>ppt_w</p:attrName>
                                        </p:attrNameLst>
                                      </p:cBhvr>
                                      <p:tavLst>
                                        <p:tav tm="0">
                                          <p:val>
                                            <p:fltVal val="0"/>
                                          </p:val>
                                        </p:tav>
                                        <p:tav tm="100000">
                                          <p:val>
                                            <p:strVal val="#ppt_w"/>
                                          </p:val>
                                        </p:tav>
                                      </p:tavLst>
                                    </p:anim>
                                    <p:anim calcmode="lin" valueType="num">
                                      <p:cBhvr>
                                        <p:cTn id="19" dur="500" fill="hold"/>
                                        <p:tgtEl>
                                          <p:spTgt spid="430"/>
                                        </p:tgtEl>
                                        <p:attrNameLst>
                                          <p:attrName>ppt_h</p:attrName>
                                        </p:attrNameLst>
                                      </p:cBhvr>
                                      <p:tavLst>
                                        <p:tav tm="0">
                                          <p:val>
                                            <p:fltVal val="0"/>
                                          </p:val>
                                        </p:tav>
                                        <p:tav tm="100000">
                                          <p:val>
                                            <p:strVal val="#ppt_h"/>
                                          </p:val>
                                        </p:tav>
                                      </p:tavLst>
                                    </p:anim>
                                    <p:animEffect transition="in" filter="fade">
                                      <p:cBhvr>
                                        <p:cTn id="20" dur="500"/>
                                        <p:tgtEl>
                                          <p:spTgt spid="430"/>
                                        </p:tgtEl>
                                      </p:cBhvr>
                                    </p:animEffect>
                                  </p:childTnLst>
                                </p:cTn>
                              </p:par>
                              <p:par>
                                <p:cTn id="21" presetID="53" presetClass="entr" presetSubtype="0" repeatCount="2000" fill="remove" grpId="0" nodeType="withEffect">
                                  <p:stCondLst>
                                    <p:cond delay="200"/>
                                  </p:stCondLst>
                                  <p:childTnLst>
                                    <p:set>
                                      <p:cBhvr>
                                        <p:cTn id="22" dur="1" fill="hold">
                                          <p:stCondLst>
                                            <p:cond delay="0"/>
                                          </p:stCondLst>
                                        </p:cTn>
                                        <p:tgtEl>
                                          <p:spTgt spid="431"/>
                                        </p:tgtEl>
                                        <p:attrNameLst>
                                          <p:attrName>style.visibility</p:attrName>
                                        </p:attrNameLst>
                                      </p:cBhvr>
                                      <p:to>
                                        <p:strVal val="visible"/>
                                      </p:to>
                                    </p:set>
                                    <p:anim calcmode="lin" valueType="num">
                                      <p:cBhvr>
                                        <p:cTn id="23" dur="500" fill="hold"/>
                                        <p:tgtEl>
                                          <p:spTgt spid="431"/>
                                        </p:tgtEl>
                                        <p:attrNameLst>
                                          <p:attrName>ppt_w</p:attrName>
                                        </p:attrNameLst>
                                      </p:cBhvr>
                                      <p:tavLst>
                                        <p:tav tm="0">
                                          <p:val>
                                            <p:fltVal val="0"/>
                                          </p:val>
                                        </p:tav>
                                        <p:tav tm="100000">
                                          <p:val>
                                            <p:strVal val="#ppt_w"/>
                                          </p:val>
                                        </p:tav>
                                      </p:tavLst>
                                    </p:anim>
                                    <p:anim calcmode="lin" valueType="num">
                                      <p:cBhvr>
                                        <p:cTn id="24" dur="500" fill="hold"/>
                                        <p:tgtEl>
                                          <p:spTgt spid="431"/>
                                        </p:tgtEl>
                                        <p:attrNameLst>
                                          <p:attrName>ppt_h</p:attrName>
                                        </p:attrNameLst>
                                      </p:cBhvr>
                                      <p:tavLst>
                                        <p:tav tm="0">
                                          <p:val>
                                            <p:fltVal val="0"/>
                                          </p:val>
                                        </p:tav>
                                        <p:tav tm="100000">
                                          <p:val>
                                            <p:strVal val="#ppt_h"/>
                                          </p:val>
                                        </p:tav>
                                      </p:tavLst>
                                    </p:anim>
                                    <p:animEffect transition="in" filter="fade">
                                      <p:cBhvr>
                                        <p:cTn id="25" dur="500"/>
                                        <p:tgtEl>
                                          <p:spTgt spid="431"/>
                                        </p:tgtEl>
                                      </p:cBhvr>
                                    </p:animEffect>
                                  </p:childTnLst>
                                </p:cTn>
                              </p:par>
                              <p:par>
                                <p:cTn id="26" presetID="53" presetClass="entr" presetSubtype="0" repeatCount="3000" fill="remove" grpId="0" nodeType="withEffect">
                                  <p:stCondLst>
                                    <p:cond delay="500"/>
                                  </p:stCondLst>
                                  <p:childTnLst>
                                    <p:set>
                                      <p:cBhvr>
                                        <p:cTn id="27" dur="1" fill="hold">
                                          <p:stCondLst>
                                            <p:cond delay="0"/>
                                          </p:stCondLst>
                                        </p:cTn>
                                        <p:tgtEl>
                                          <p:spTgt spid="432"/>
                                        </p:tgtEl>
                                        <p:attrNameLst>
                                          <p:attrName>style.visibility</p:attrName>
                                        </p:attrNameLst>
                                      </p:cBhvr>
                                      <p:to>
                                        <p:strVal val="visible"/>
                                      </p:to>
                                    </p:set>
                                    <p:anim calcmode="lin" valueType="num">
                                      <p:cBhvr>
                                        <p:cTn id="28" dur="500" fill="hold"/>
                                        <p:tgtEl>
                                          <p:spTgt spid="432"/>
                                        </p:tgtEl>
                                        <p:attrNameLst>
                                          <p:attrName>ppt_w</p:attrName>
                                        </p:attrNameLst>
                                      </p:cBhvr>
                                      <p:tavLst>
                                        <p:tav tm="0">
                                          <p:val>
                                            <p:fltVal val="0"/>
                                          </p:val>
                                        </p:tav>
                                        <p:tav tm="100000">
                                          <p:val>
                                            <p:strVal val="#ppt_w"/>
                                          </p:val>
                                        </p:tav>
                                      </p:tavLst>
                                    </p:anim>
                                    <p:anim calcmode="lin" valueType="num">
                                      <p:cBhvr>
                                        <p:cTn id="29" dur="500" fill="hold"/>
                                        <p:tgtEl>
                                          <p:spTgt spid="432"/>
                                        </p:tgtEl>
                                        <p:attrNameLst>
                                          <p:attrName>ppt_h</p:attrName>
                                        </p:attrNameLst>
                                      </p:cBhvr>
                                      <p:tavLst>
                                        <p:tav tm="0">
                                          <p:val>
                                            <p:fltVal val="0"/>
                                          </p:val>
                                        </p:tav>
                                        <p:tav tm="100000">
                                          <p:val>
                                            <p:strVal val="#ppt_h"/>
                                          </p:val>
                                        </p:tav>
                                      </p:tavLst>
                                    </p:anim>
                                    <p:animEffect transition="in" filter="fade">
                                      <p:cBhvr>
                                        <p:cTn id="30" dur="500"/>
                                        <p:tgtEl>
                                          <p:spTgt spid="432"/>
                                        </p:tgtEl>
                                      </p:cBhvr>
                                    </p:animEffect>
                                  </p:childTnLst>
                                </p:cTn>
                              </p:par>
                              <p:par>
                                <p:cTn id="31" presetID="53" presetClass="entr" presetSubtype="0" repeatCount="2000" fill="remove" grpId="0" nodeType="withEffect">
                                  <p:stCondLst>
                                    <p:cond delay="400"/>
                                  </p:stCondLst>
                                  <p:childTnLst>
                                    <p:set>
                                      <p:cBhvr>
                                        <p:cTn id="32" dur="1" fill="hold">
                                          <p:stCondLst>
                                            <p:cond delay="0"/>
                                          </p:stCondLst>
                                        </p:cTn>
                                        <p:tgtEl>
                                          <p:spTgt spid="433"/>
                                        </p:tgtEl>
                                        <p:attrNameLst>
                                          <p:attrName>style.visibility</p:attrName>
                                        </p:attrNameLst>
                                      </p:cBhvr>
                                      <p:to>
                                        <p:strVal val="visible"/>
                                      </p:to>
                                    </p:set>
                                    <p:anim calcmode="lin" valueType="num">
                                      <p:cBhvr>
                                        <p:cTn id="33" dur="500" fill="hold"/>
                                        <p:tgtEl>
                                          <p:spTgt spid="433"/>
                                        </p:tgtEl>
                                        <p:attrNameLst>
                                          <p:attrName>ppt_w</p:attrName>
                                        </p:attrNameLst>
                                      </p:cBhvr>
                                      <p:tavLst>
                                        <p:tav tm="0">
                                          <p:val>
                                            <p:fltVal val="0"/>
                                          </p:val>
                                        </p:tav>
                                        <p:tav tm="100000">
                                          <p:val>
                                            <p:strVal val="#ppt_w"/>
                                          </p:val>
                                        </p:tav>
                                      </p:tavLst>
                                    </p:anim>
                                    <p:anim calcmode="lin" valueType="num">
                                      <p:cBhvr>
                                        <p:cTn id="34" dur="500" fill="hold"/>
                                        <p:tgtEl>
                                          <p:spTgt spid="433"/>
                                        </p:tgtEl>
                                        <p:attrNameLst>
                                          <p:attrName>ppt_h</p:attrName>
                                        </p:attrNameLst>
                                      </p:cBhvr>
                                      <p:tavLst>
                                        <p:tav tm="0">
                                          <p:val>
                                            <p:fltVal val="0"/>
                                          </p:val>
                                        </p:tav>
                                        <p:tav tm="100000">
                                          <p:val>
                                            <p:strVal val="#ppt_h"/>
                                          </p:val>
                                        </p:tav>
                                      </p:tavLst>
                                    </p:anim>
                                    <p:animEffect transition="in" filter="fade">
                                      <p:cBhvr>
                                        <p:cTn id="35" dur="500"/>
                                        <p:tgtEl>
                                          <p:spTgt spid="43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9" grpId="0" animBg="1"/>
      <p:bldP spid="430" grpId="0" animBg="1"/>
      <p:bldP spid="431" grpId="0" animBg="1"/>
      <p:bldP spid="432" grpId="0" animBg="1"/>
      <p:bldP spid="433" grpId="0" animBg="1"/>
      <p:bldP spid="4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0" name="Group 1910"/>
          <p:cNvGrpSpPr/>
          <p:nvPr/>
        </p:nvGrpSpPr>
        <p:grpSpPr>
          <a:xfrm>
            <a:off x="5664217" y="3340082"/>
            <a:ext cx="210457" cy="304800"/>
            <a:chOff x="5372100" y="3162300"/>
            <a:chExt cx="1104900" cy="1600200"/>
          </a:xfrm>
          <a:solidFill>
            <a:srgbClr val="FF5050"/>
          </a:solidFill>
        </p:grpSpPr>
        <p:sp>
          <p:nvSpPr>
            <p:cNvPr id="435" name="Chord 434"/>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8" name="Oval 437"/>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41" name="Group 1910"/>
          <p:cNvGrpSpPr/>
          <p:nvPr/>
        </p:nvGrpSpPr>
        <p:grpSpPr>
          <a:xfrm>
            <a:off x="5792233" y="2858498"/>
            <a:ext cx="210457" cy="304800"/>
            <a:chOff x="5372100" y="3162300"/>
            <a:chExt cx="1104900" cy="1600200"/>
          </a:xfrm>
          <a:solidFill>
            <a:srgbClr val="FF5050"/>
          </a:solidFill>
        </p:grpSpPr>
        <p:sp>
          <p:nvSpPr>
            <p:cNvPr id="442" name="Chord 441"/>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5" name="Oval 444"/>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48" name="Group 1910"/>
          <p:cNvGrpSpPr/>
          <p:nvPr/>
        </p:nvGrpSpPr>
        <p:grpSpPr>
          <a:xfrm>
            <a:off x="4359673" y="1072370"/>
            <a:ext cx="210457" cy="304800"/>
            <a:chOff x="5372100" y="3162300"/>
            <a:chExt cx="1104900" cy="1600200"/>
          </a:xfrm>
          <a:solidFill>
            <a:srgbClr val="FF5050"/>
          </a:solidFill>
        </p:grpSpPr>
        <p:sp>
          <p:nvSpPr>
            <p:cNvPr id="451" name="Chord 450"/>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4" name="Oval 453"/>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60" name="Group 1910"/>
          <p:cNvGrpSpPr/>
          <p:nvPr/>
        </p:nvGrpSpPr>
        <p:grpSpPr>
          <a:xfrm>
            <a:off x="3573289" y="1383266"/>
            <a:ext cx="210457" cy="304800"/>
            <a:chOff x="5372100" y="3162300"/>
            <a:chExt cx="1104900" cy="1600200"/>
          </a:xfrm>
          <a:solidFill>
            <a:srgbClr val="FF5050"/>
          </a:solidFill>
        </p:grpSpPr>
        <p:sp>
          <p:nvSpPr>
            <p:cNvPr id="461" name="Chord 460"/>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2" name="Oval 461"/>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63" name="Group 1910"/>
          <p:cNvGrpSpPr/>
          <p:nvPr/>
        </p:nvGrpSpPr>
        <p:grpSpPr>
          <a:xfrm>
            <a:off x="2347993" y="2486642"/>
            <a:ext cx="210457" cy="304800"/>
            <a:chOff x="5372100" y="3162300"/>
            <a:chExt cx="1104900" cy="1600200"/>
          </a:xfrm>
          <a:solidFill>
            <a:srgbClr val="FF5050"/>
          </a:solidFill>
        </p:grpSpPr>
        <p:sp>
          <p:nvSpPr>
            <p:cNvPr id="464" name="Chord 463"/>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5" name="Oval 464"/>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66" name="Group 1910"/>
          <p:cNvGrpSpPr/>
          <p:nvPr/>
        </p:nvGrpSpPr>
        <p:grpSpPr>
          <a:xfrm>
            <a:off x="2219977" y="3346178"/>
            <a:ext cx="210457" cy="304800"/>
            <a:chOff x="5372100" y="3162300"/>
            <a:chExt cx="1104900" cy="1600200"/>
          </a:xfrm>
          <a:solidFill>
            <a:srgbClr val="FF5050"/>
          </a:solidFill>
        </p:grpSpPr>
        <p:sp>
          <p:nvSpPr>
            <p:cNvPr id="467" name="Chord 466"/>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8" name="Oval 467"/>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69" name="Group 1910"/>
          <p:cNvGrpSpPr/>
          <p:nvPr/>
        </p:nvGrpSpPr>
        <p:grpSpPr>
          <a:xfrm>
            <a:off x="2701561" y="4547090"/>
            <a:ext cx="210457" cy="304800"/>
            <a:chOff x="5372100" y="3162300"/>
            <a:chExt cx="1104900" cy="1600200"/>
          </a:xfrm>
          <a:solidFill>
            <a:srgbClr val="FF5050"/>
          </a:solidFill>
        </p:grpSpPr>
        <p:sp>
          <p:nvSpPr>
            <p:cNvPr id="470" name="Chord 469"/>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1" name="Oval 470"/>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72" name="Group 1910"/>
          <p:cNvGrpSpPr/>
          <p:nvPr/>
        </p:nvGrpSpPr>
        <p:grpSpPr>
          <a:xfrm>
            <a:off x="3780553" y="4967714"/>
            <a:ext cx="210457" cy="304800"/>
            <a:chOff x="5372100" y="3162300"/>
            <a:chExt cx="1104900" cy="1600200"/>
          </a:xfrm>
          <a:solidFill>
            <a:srgbClr val="FF5050"/>
          </a:solidFill>
        </p:grpSpPr>
        <p:sp>
          <p:nvSpPr>
            <p:cNvPr id="473" name="Chord 472"/>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4" name="Oval 473"/>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11" name="Group 1910"/>
          <p:cNvGrpSpPr/>
          <p:nvPr/>
        </p:nvGrpSpPr>
        <p:grpSpPr>
          <a:xfrm>
            <a:off x="4908313" y="4388594"/>
            <a:ext cx="210457" cy="304800"/>
            <a:chOff x="5372100" y="3162300"/>
            <a:chExt cx="1104900" cy="1600200"/>
          </a:xfrm>
          <a:solidFill>
            <a:srgbClr val="FF5050"/>
          </a:solidFill>
        </p:grpSpPr>
        <p:sp>
          <p:nvSpPr>
            <p:cNvPr id="412" name="Chord 411"/>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3" name="Oval 412"/>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14" name="Group 1910"/>
          <p:cNvGrpSpPr/>
          <p:nvPr/>
        </p:nvGrpSpPr>
        <p:grpSpPr>
          <a:xfrm>
            <a:off x="5377705" y="3907010"/>
            <a:ext cx="210457" cy="304800"/>
            <a:chOff x="5372100" y="3162300"/>
            <a:chExt cx="1104900" cy="1600200"/>
          </a:xfrm>
          <a:solidFill>
            <a:srgbClr val="FF5050"/>
          </a:solidFill>
        </p:grpSpPr>
        <p:sp>
          <p:nvSpPr>
            <p:cNvPr id="415" name="Chord 414"/>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7" name="Oval 416"/>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59" name="Oval 458"/>
          <p:cNvSpPr/>
          <p:nvPr/>
        </p:nvSpPr>
        <p:spPr>
          <a:xfrm>
            <a:off x="599628" y="-467166"/>
            <a:ext cx="7096572" cy="70965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9" name="Oval 2138"/>
          <p:cNvSpPr/>
          <p:nvPr/>
        </p:nvSpPr>
        <p:spPr>
          <a:xfrm>
            <a:off x="-4277347" y="727138"/>
            <a:ext cx="10637980" cy="106379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Oval 454"/>
          <p:cNvSpPr/>
          <p:nvPr/>
        </p:nvSpPr>
        <p:spPr>
          <a:xfrm>
            <a:off x="3684955" y="1745545"/>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Oval 457"/>
          <p:cNvSpPr/>
          <p:nvPr/>
        </p:nvSpPr>
        <p:spPr>
          <a:xfrm>
            <a:off x="2843159" y="1444151"/>
            <a:ext cx="1643110" cy="1643110"/>
          </a:xfrm>
          <a:prstGeom prst="ellipse">
            <a:avLst/>
          </a:prstGeom>
          <a:gradFill flip="none" rotWithShape="1">
            <a:gsLst>
              <a:gs pos="50000">
                <a:schemeClr val="accent6">
                  <a:lumMod val="50000"/>
                  <a:alpha val="0"/>
                </a:schemeClr>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Oval 455"/>
          <p:cNvSpPr/>
          <p:nvPr/>
        </p:nvSpPr>
        <p:spPr>
          <a:xfrm>
            <a:off x="3063990" y="3162220"/>
            <a:ext cx="1643110" cy="1643110"/>
          </a:xfrm>
          <a:prstGeom prst="ellipse">
            <a:avLst/>
          </a:prstGeom>
          <a:gradFill flip="none" rotWithShape="1">
            <a:gsLst>
              <a:gs pos="50000">
                <a:schemeClr val="accent6">
                  <a:lumMod val="50000"/>
                  <a:alpha val="0"/>
                </a:schemeClr>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Oval 456"/>
          <p:cNvSpPr/>
          <p:nvPr/>
        </p:nvSpPr>
        <p:spPr>
          <a:xfrm>
            <a:off x="4101245" y="2230394"/>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Oval 429"/>
          <p:cNvSpPr/>
          <p:nvPr/>
        </p:nvSpPr>
        <p:spPr>
          <a:xfrm>
            <a:off x="3505200" y="1981200"/>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Oval 430"/>
          <p:cNvSpPr/>
          <p:nvPr/>
        </p:nvSpPr>
        <p:spPr>
          <a:xfrm>
            <a:off x="3043190" y="1900190"/>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Oval 431"/>
          <p:cNvSpPr/>
          <p:nvPr/>
        </p:nvSpPr>
        <p:spPr>
          <a:xfrm>
            <a:off x="3053875" y="2461530"/>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Oval 432"/>
          <p:cNvSpPr/>
          <p:nvPr/>
        </p:nvSpPr>
        <p:spPr>
          <a:xfrm>
            <a:off x="3805190" y="2624090"/>
            <a:ext cx="1643110" cy="1643110"/>
          </a:xfrm>
          <a:prstGeom prst="ellipse">
            <a:avLst/>
          </a:prstGeom>
          <a:gradFill flip="none" rotWithShape="1">
            <a:gsLst>
              <a:gs pos="50000">
                <a:srgbClr val="FF0000"/>
              </a:gs>
              <a:gs pos="60000">
                <a:schemeClr val="accent5">
                  <a:lumMod val="60000"/>
                  <a:lumOff val="40000"/>
                  <a:alpha val="50000"/>
                </a:schemeClr>
              </a:gs>
              <a:gs pos="70000">
                <a:srgbClr val="0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871"/>
          <p:cNvGrpSpPr/>
          <p:nvPr/>
        </p:nvGrpSpPr>
        <p:grpSpPr>
          <a:xfrm>
            <a:off x="709185" y="4735558"/>
            <a:ext cx="210457" cy="304800"/>
            <a:chOff x="5372100" y="3162300"/>
            <a:chExt cx="1104900" cy="1600200"/>
          </a:xfrm>
        </p:grpSpPr>
        <p:sp>
          <p:nvSpPr>
            <p:cNvPr id="270" name="Chord 26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1" name="Oval 27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 name="Group 1877"/>
          <p:cNvGrpSpPr/>
          <p:nvPr/>
        </p:nvGrpSpPr>
        <p:grpSpPr>
          <a:xfrm>
            <a:off x="2408445" y="5426438"/>
            <a:ext cx="210457" cy="304800"/>
            <a:chOff x="5372100" y="3162300"/>
            <a:chExt cx="1104900" cy="1600200"/>
          </a:xfrm>
        </p:grpSpPr>
        <p:sp>
          <p:nvSpPr>
            <p:cNvPr id="276" name="Chord 27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7" name="Oval 27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 name="Group 1880"/>
          <p:cNvGrpSpPr/>
          <p:nvPr/>
        </p:nvGrpSpPr>
        <p:grpSpPr>
          <a:xfrm>
            <a:off x="1532145" y="4219938"/>
            <a:ext cx="210457" cy="304800"/>
            <a:chOff x="5372100" y="3162300"/>
            <a:chExt cx="1104900" cy="1600200"/>
          </a:xfrm>
        </p:grpSpPr>
        <p:sp>
          <p:nvSpPr>
            <p:cNvPr id="279" name="Chord 27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0" name="Oval 27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9" name="Group 1886"/>
          <p:cNvGrpSpPr/>
          <p:nvPr/>
        </p:nvGrpSpPr>
        <p:grpSpPr>
          <a:xfrm>
            <a:off x="201185" y="2924538"/>
            <a:ext cx="210457" cy="304800"/>
            <a:chOff x="5372100" y="3162300"/>
            <a:chExt cx="1104900" cy="1600200"/>
          </a:xfrm>
        </p:grpSpPr>
        <p:sp>
          <p:nvSpPr>
            <p:cNvPr id="285" name="Chord 28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6" name="Oval 28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0" name="Group 1889"/>
          <p:cNvGrpSpPr/>
          <p:nvPr/>
        </p:nvGrpSpPr>
        <p:grpSpPr>
          <a:xfrm>
            <a:off x="993665" y="2370818"/>
            <a:ext cx="210457" cy="304800"/>
            <a:chOff x="5372100" y="3162300"/>
            <a:chExt cx="1104900" cy="1600200"/>
          </a:xfrm>
        </p:grpSpPr>
        <p:sp>
          <p:nvSpPr>
            <p:cNvPr id="288" name="Chord 28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9" name="Oval 28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 name="Group 1895"/>
          <p:cNvGrpSpPr/>
          <p:nvPr/>
        </p:nvGrpSpPr>
        <p:grpSpPr>
          <a:xfrm>
            <a:off x="3081545" y="1720578"/>
            <a:ext cx="210457" cy="304800"/>
            <a:chOff x="5372100" y="3162300"/>
            <a:chExt cx="1104900" cy="1600200"/>
          </a:xfrm>
        </p:grpSpPr>
        <p:sp>
          <p:nvSpPr>
            <p:cNvPr id="291" name="Chord 29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2" name="Oval 29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4" name="Group 1904"/>
          <p:cNvGrpSpPr/>
          <p:nvPr/>
        </p:nvGrpSpPr>
        <p:grpSpPr>
          <a:xfrm>
            <a:off x="3772425" y="3813538"/>
            <a:ext cx="210457" cy="304800"/>
            <a:chOff x="5372100" y="3162300"/>
            <a:chExt cx="1104900" cy="1600200"/>
          </a:xfrm>
        </p:grpSpPr>
        <p:sp>
          <p:nvSpPr>
            <p:cNvPr id="300" name="Chord 29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1" name="Oval 30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6" name="Group 1922"/>
          <p:cNvGrpSpPr/>
          <p:nvPr/>
        </p:nvGrpSpPr>
        <p:grpSpPr>
          <a:xfrm>
            <a:off x="3569225" y="2665458"/>
            <a:ext cx="210457" cy="304800"/>
            <a:chOff x="5372100" y="3162300"/>
            <a:chExt cx="1104900" cy="1600200"/>
          </a:xfrm>
        </p:grpSpPr>
        <p:sp>
          <p:nvSpPr>
            <p:cNvPr id="306" name="Chord 30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7" name="Oval 30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7" name="Group 1925"/>
          <p:cNvGrpSpPr/>
          <p:nvPr/>
        </p:nvGrpSpPr>
        <p:grpSpPr>
          <a:xfrm>
            <a:off x="4798585" y="2919458"/>
            <a:ext cx="210457" cy="304800"/>
            <a:chOff x="5372100" y="3162300"/>
            <a:chExt cx="1104900" cy="1600200"/>
          </a:xfrm>
        </p:grpSpPr>
        <p:sp>
          <p:nvSpPr>
            <p:cNvPr id="309" name="Chord 30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0" name="Oval 30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8" name="Group 1931"/>
          <p:cNvGrpSpPr/>
          <p:nvPr/>
        </p:nvGrpSpPr>
        <p:grpSpPr>
          <a:xfrm>
            <a:off x="3599705" y="5347698"/>
            <a:ext cx="210457" cy="304800"/>
            <a:chOff x="5372100" y="3162300"/>
            <a:chExt cx="1104900" cy="1600200"/>
          </a:xfrm>
        </p:grpSpPr>
        <p:sp>
          <p:nvSpPr>
            <p:cNvPr id="312" name="Chord 31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3" name="Oval 31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9" name="Group 1934"/>
          <p:cNvGrpSpPr/>
          <p:nvPr/>
        </p:nvGrpSpPr>
        <p:grpSpPr>
          <a:xfrm>
            <a:off x="4646185" y="5022578"/>
            <a:ext cx="210457" cy="304800"/>
            <a:chOff x="5372100" y="3162300"/>
            <a:chExt cx="1104900" cy="1600200"/>
          </a:xfrm>
        </p:grpSpPr>
        <p:sp>
          <p:nvSpPr>
            <p:cNvPr id="315" name="Chord 31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6" name="Oval 31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37"/>
          <p:cNvGrpSpPr/>
          <p:nvPr/>
        </p:nvGrpSpPr>
        <p:grpSpPr>
          <a:xfrm>
            <a:off x="2888505" y="3153138"/>
            <a:ext cx="210457" cy="304800"/>
            <a:chOff x="5372100" y="3162300"/>
            <a:chExt cx="1104900" cy="1600200"/>
          </a:xfrm>
        </p:grpSpPr>
        <p:sp>
          <p:nvSpPr>
            <p:cNvPr id="318" name="Chord 31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9" name="Oval 31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1" name="Group 1940"/>
          <p:cNvGrpSpPr/>
          <p:nvPr/>
        </p:nvGrpSpPr>
        <p:grpSpPr>
          <a:xfrm>
            <a:off x="3152665" y="5957298"/>
            <a:ext cx="210457" cy="304800"/>
            <a:chOff x="5372100" y="3162300"/>
            <a:chExt cx="1104900" cy="1600200"/>
          </a:xfrm>
        </p:grpSpPr>
        <p:sp>
          <p:nvSpPr>
            <p:cNvPr id="321" name="Chord 32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2" name="Oval 32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2" name="Group 1943"/>
          <p:cNvGrpSpPr/>
          <p:nvPr/>
        </p:nvGrpSpPr>
        <p:grpSpPr>
          <a:xfrm>
            <a:off x="4473465" y="5906498"/>
            <a:ext cx="210457" cy="304800"/>
            <a:chOff x="5372100" y="3162300"/>
            <a:chExt cx="1104900" cy="1600200"/>
          </a:xfrm>
        </p:grpSpPr>
        <p:sp>
          <p:nvSpPr>
            <p:cNvPr id="324" name="Chord 32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5" name="Oval 32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3" name="Group 1946"/>
          <p:cNvGrpSpPr/>
          <p:nvPr/>
        </p:nvGrpSpPr>
        <p:grpSpPr>
          <a:xfrm>
            <a:off x="3325385" y="4260578"/>
            <a:ext cx="210457" cy="304800"/>
            <a:chOff x="5372100" y="3162300"/>
            <a:chExt cx="1104900" cy="1600200"/>
          </a:xfrm>
        </p:grpSpPr>
        <p:sp>
          <p:nvSpPr>
            <p:cNvPr id="327" name="Chord 32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8" name="Oval 32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4" name="Group 1955"/>
          <p:cNvGrpSpPr/>
          <p:nvPr/>
        </p:nvGrpSpPr>
        <p:grpSpPr>
          <a:xfrm>
            <a:off x="2045225" y="1720578"/>
            <a:ext cx="210457" cy="304800"/>
            <a:chOff x="5372100" y="3162300"/>
            <a:chExt cx="1104900" cy="1600200"/>
          </a:xfrm>
        </p:grpSpPr>
        <p:sp>
          <p:nvSpPr>
            <p:cNvPr id="333" name="Chord 33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4" name="Oval 33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 name="Group 1961"/>
          <p:cNvGrpSpPr/>
          <p:nvPr/>
        </p:nvGrpSpPr>
        <p:grpSpPr>
          <a:xfrm>
            <a:off x="2918985" y="2086338"/>
            <a:ext cx="210457" cy="304800"/>
            <a:chOff x="5372100" y="3162300"/>
            <a:chExt cx="1104900" cy="1600200"/>
          </a:xfrm>
        </p:grpSpPr>
        <p:sp>
          <p:nvSpPr>
            <p:cNvPr id="336" name="Chord 33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7" name="Oval 33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 name="Group 1997"/>
          <p:cNvGrpSpPr/>
          <p:nvPr/>
        </p:nvGrpSpPr>
        <p:grpSpPr>
          <a:xfrm>
            <a:off x="4696985" y="4037058"/>
            <a:ext cx="210457" cy="304800"/>
            <a:chOff x="5372100" y="3162300"/>
            <a:chExt cx="1104900" cy="1600200"/>
          </a:xfrm>
        </p:grpSpPr>
        <p:sp>
          <p:nvSpPr>
            <p:cNvPr id="342" name="Chord 34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3" name="Oval 34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 name="Group 2000"/>
          <p:cNvGrpSpPr/>
          <p:nvPr/>
        </p:nvGrpSpPr>
        <p:grpSpPr>
          <a:xfrm>
            <a:off x="5438665" y="5703298"/>
            <a:ext cx="210457" cy="304800"/>
            <a:chOff x="5372100" y="3162300"/>
            <a:chExt cx="1104900" cy="1600200"/>
          </a:xfrm>
        </p:grpSpPr>
        <p:sp>
          <p:nvSpPr>
            <p:cNvPr id="345" name="Chord 34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6" name="Oval 34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 name="Group 2006"/>
          <p:cNvGrpSpPr/>
          <p:nvPr/>
        </p:nvGrpSpPr>
        <p:grpSpPr>
          <a:xfrm>
            <a:off x="612665" y="1812018"/>
            <a:ext cx="210457" cy="304800"/>
            <a:chOff x="5372100" y="3162300"/>
            <a:chExt cx="1104900" cy="1600200"/>
          </a:xfrm>
        </p:grpSpPr>
        <p:sp>
          <p:nvSpPr>
            <p:cNvPr id="348" name="Chord 34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9" name="Oval 34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 name="Group 2021"/>
          <p:cNvGrpSpPr/>
          <p:nvPr/>
        </p:nvGrpSpPr>
        <p:grpSpPr>
          <a:xfrm>
            <a:off x="2096025" y="4026898"/>
            <a:ext cx="210457" cy="304800"/>
            <a:chOff x="5372100" y="3162300"/>
            <a:chExt cx="1104900" cy="1600200"/>
          </a:xfrm>
        </p:grpSpPr>
        <p:sp>
          <p:nvSpPr>
            <p:cNvPr id="351" name="Chord 35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2" name="Oval 35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 name="Group 2039"/>
          <p:cNvGrpSpPr/>
          <p:nvPr/>
        </p:nvGrpSpPr>
        <p:grpSpPr>
          <a:xfrm>
            <a:off x="958105" y="1171938"/>
            <a:ext cx="210457" cy="304800"/>
            <a:chOff x="5372100" y="3162300"/>
            <a:chExt cx="1104900" cy="1600200"/>
          </a:xfrm>
        </p:grpSpPr>
        <p:sp>
          <p:nvSpPr>
            <p:cNvPr id="360" name="Chord 35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1" name="Oval 36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6" name="Group 2063"/>
          <p:cNvGrpSpPr/>
          <p:nvPr/>
        </p:nvGrpSpPr>
        <p:grpSpPr>
          <a:xfrm>
            <a:off x="4260105" y="3325858"/>
            <a:ext cx="210457" cy="304800"/>
            <a:chOff x="5372100" y="3162300"/>
            <a:chExt cx="1104900" cy="1600200"/>
          </a:xfrm>
        </p:grpSpPr>
        <p:sp>
          <p:nvSpPr>
            <p:cNvPr id="363" name="Chord 36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4" name="Oval 36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7" name="Group 2066"/>
          <p:cNvGrpSpPr/>
          <p:nvPr/>
        </p:nvGrpSpPr>
        <p:grpSpPr>
          <a:xfrm>
            <a:off x="5530105" y="4941298"/>
            <a:ext cx="210457" cy="304800"/>
            <a:chOff x="5372100" y="3162300"/>
            <a:chExt cx="1104900" cy="1600200"/>
          </a:xfrm>
        </p:grpSpPr>
        <p:sp>
          <p:nvSpPr>
            <p:cNvPr id="366" name="Chord 36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7" name="Oval 36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8" name="Group 2069"/>
          <p:cNvGrpSpPr/>
          <p:nvPr/>
        </p:nvGrpSpPr>
        <p:grpSpPr>
          <a:xfrm>
            <a:off x="1557545" y="3203938"/>
            <a:ext cx="210457" cy="304800"/>
            <a:chOff x="5372100" y="3162300"/>
            <a:chExt cx="1104900" cy="1600200"/>
          </a:xfrm>
        </p:grpSpPr>
        <p:sp>
          <p:nvSpPr>
            <p:cNvPr id="369" name="Chord 36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0" name="Oval 36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0" name="Group 2084"/>
          <p:cNvGrpSpPr/>
          <p:nvPr/>
        </p:nvGrpSpPr>
        <p:grpSpPr>
          <a:xfrm>
            <a:off x="3457465" y="3336018"/>
            <a:ext cx="210457" cy="304800"/>
            <a:chOff x="5372100" y="3162300"/>
            <a:chExt cx="1104900" cy="1600200"/>
          </a:xfrm>
        </p:grpSpPr>
        <p:sp>
          <p:nvSpPr>
            <p:cNvPr id="375" name="Chord 37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6" name="Oval 37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1" name="Group 2087"/>
          <p:cNvGrpSpPr/>
          <p:nvPr/>
        </p:nvGrpSpPr>
        <p:grpSpPr>
          <a:xfrm>
            <a:off x="5753625" y="4433298"/>
            <a:ext cx="210457" cy="304800"/>
            <a:chOff x="5372100" y="3162300"/>
            <a:chExt cx="1104900" cy="1600200"/>
          </a:xfrm>
        </p:grpSpPr>
        <p:sp>
          <p:nvSpPr>
            <p:cNvPr id="378" name="Chord 37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9" name="Oval 37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2" name="Group 2090"/>
          <p:cNvGrpSpPr/>
          <p:nvPr/>
        </p:nvGrpSpPr>
        <p:grpSpPr>
          <a:xfrm>
            <a:off x="4026425" y="4311378"/>
            <a:ext cx="210457" cy="304800"/>
            <a:chOff x="5372100" y="3162300"/>
            <a:chExt cx="1104900" cy="1600200"/>
          </a:xfrm>
        </p:grpSpPr>
        <p:sp>
          <p:nvSpPr>
            <p:cNvPr id="381" name="Chord 38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2" name="Oval 38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3" name="Group 2096"/>
          <p:cNvGrpSpPr/>
          <p:nvPr/>
        </p:nvGrpSpPr>
        <p:grpSpPr>
          <a:xfrm>
            <a:off x="2217945" y="4362178"/>
            <a:ext cx="210457" cy="304800"/>
            <a:chOff x="5372100" y="3162300"/>
            <a:chExt cx="1104900" cy="1600200"/>
          </a:xfrm>
        </p:grpSpPr>
        <p:sp>
          <p:nvSpPr>
            <p:cNvPr id="384" name="Chord 38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5" name="Oval 38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4" name="Group 2111"/>
          <p:cNvGrpSpPr/>
          <p:nvPr/>
        </p:nvGrpSpPr>
        <p:grpSpPr>
          <a:xfrm>
            <a:off x="3579385" y="2116818"/>
            <a:ext cx="210457" cy="304800"/>
            <a:chOff x="5372100" y="3162300"/>
            <a:chExt cx="1104900" cy="1600200"/>
          </a:xfrm>
        </p:grpSpPr>
        <p:sp>
          <p:nvSpPr>
            <p:cNvPr id="390" name="Chord 38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1" name="Oval 39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5" name="Group 2114"/>
          <p:cNvGrpSpPr/>
          <p:nvPr/>
        </p:nvGrpSpPr>
        <p:grpSpPr>
          <a:xfrm>
            <a:off x="1689625" y="2513058"/>
            <a:ext cx="210457" cy="304800"/>
            <a:chOff x="5372100" y="3162300"/>
            <a:chExt cx="1104900" cy="1600200"/>
          </a:xfrm>
        </p:grpSpPr>
        <p:sp>
          <p:nvSpPr>
            <p:cNvPr id="393" name="Chord 39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4" name="Oval 39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6" name="Group 2117"/>
          <p:cNvGrpSpPr/>
          <p:nvPr/>
        </p:nvGrpSpPr>
        <p:grpSpPr>
          <a:xfrm>
            <a:off x="790465" y="2716258"/>
            <a:ext cx="210457" cy="304800"/>
            <a:chOff x="5372100" y="3162300"/>
            <a:chExt cx="1104900" cy="1600200"/>
          </a:xfrm>
        </p:grpSpPr>
        <p:sp>
          <p:nvSpPr>
            <p:cNvPr id="396" name="Chord 39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7" name="Oval 39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7" name="Group 2123"/>
          <p:cNvGrpSpPr/>
          <p:nvPr/>
        </p:nvGrpSpPr>
        <p:grpSpPr>
          <a:xfrm>
            <a:off x="1831502" y="1383484"/>
            <a:ext cx="210457" cy="304800"/>
            <a:chOff x="5372100" y="3162300"/>
            <a:chExt cx="1104900" cy="1600200"/>
          </a:xfrm>
        </p:grpSpPr>
        <p:sp>
          <p:nvSpPr>
            <p:cNvPr id="399" name="Chord 39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0" name="Oval 39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8" name="Group 2126"/>
          <p:cNvGrpSpPr/>
          <p:nvPr/>
        </p:nvGrpSpPr>
        <p:grpSpPr>
          <a:xfrm>
            <a:off x="4452782" y="2521404"/>
            <a:ext cx="210457" cy="304800"/>
            <a:chOff x="5372100" y="3162300"/>
            <a:chExt cx="1104900" cy="1600200"/>
          </a:xfrm>
        </p:grpSpPr>
        <p:sp>
          <p:nvSpPr>
            <p:cNvPr id="402" name="Chord 40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3" name="Oval 40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69" name="Group 2129"/>
          <p:cNvGrpSpPr/>
          <p:nvPr/>
        </p:nvGrpSpPr>
        <p:grpSpPr>
          <a:xfrm>
            <a:off x="5692302" y="5406844"/>
            <a:ext cx="210457" cy="304800"/>
            <a:chOff x="5372100" y="3162300"/>
            <a:chExt cx="1104900" cy="1600200"/>
          </a:xfrm>
        </p:grpSpPr>
        <p:sp>
          <p:nvSpPr>
            <p:cNvPr id="405" name="Chord 40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6" name="Oval 40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 name="Title 1"/>
          <p:cNvSpPr>
            <a:spLocks noGrp="1"/>
          </p:cNvSpPr>
          <p:nvPr>
            <p:ph type="title"/>
          </p:nvPr>
        </p:nvSpPr>
        <p:spPr>
          <a:xfrm>
            <a:off x="137160" y="120803"/>
            <a:ext cx="6361176" cy="592872"/>
          </a:xfrm>
        </p:spPr>
        <p:txBody>
          <a:bodyPr/>
          <a:lstStyle/>
          <a:p>
            <a:r>
              <a:rPr lang="en-US" dirty="0" smtClean="0">
                <a:solidFill>
                  <a:schemeClr val="bg1"/>
                </a:solidFill>
              </a:rPr>
              <a:t>Customer Network Drives Business Value</a:t>
            </a:r>
            <a:endParaRPr lang="en-US" dirty="0"/>
          </a:p>
        </p:txBody>
      </p:sp>
      <p:sp>
        <p:nvSpPr>
          <p:cNvPr id="6" name="TextBox 5"/>
          <p:cNvSpPr txBox="1"/>
          <p:nvPr/>
        </p:nvSpPr>
        <p:spPr>
          <a:xfrm>
            <a:off x="581541" y="5384800"/>
            <a:ext cx="954107" cy="1015663"/>
          </a:xfrm>
          <a:prstGeom prst="rect">
            <a:avLst/>
          </a:prstGeom>
          <a:noFill/>
        </p:spPr>
        <p:txBody>
          <a:bodyPr wrap="none" rtlCol="0">
            <a:spAutoFit/>
          </a:bodyPr>
          <a:lstStyle/>
          <a:p>
            <a:r>
              <a:rPr lang="en-US" sz="6000" dirty="0" smtClean="0">
                <a:solidFill>
                  <a:schemeClr val="accent5">
                    <a:lumMod val="60000"/>
                    <a:lumOff val="40000"/>
                  </a:schemeClr>
                </a:solidFill>
                <a:latin typeface="Webdings" pitchFamily="18" charset="2"/>
              </a:rPr>
              <a:t>U</a:t>
            </a:r>
            <a:endParaRPr lang="en-US" sz="6000" dirty="0">
              <a:solidFill>
                <a:schemeClr val="accent5">
                  <a:lumMod val="60000"/>
                  <a:lumOff val="40000"/>
                </a:schemeClr>
              </a:solidFill>
            </a:endParaRPr>
          </a:p>
        </p:txBody>
      </p:sp>
      <p:grpSp>
        <p:nvGrpSpPr>
          <p:cNvPr id="272" name="Group 1892"/>
          <p:cNvGrpSpPr/>
          <p:nvPr/>
        </p:nvGrpSpPr>
        <p:grpSpPr>
          <a:xfrm>
            <a:off x="7183120" y="2529840"/>
            <a:ext cx="210457" cy="304800"/>
            <a:chOff x="5372100" y="3162300"/>
            <a:chExt cx="1104900" cy="1600200"/>
          </a:xfrm>
        </p:grpSpPr>
        <p:sp>
          <p:nvSpPr>
            <p:cNvPr id="1894" name="Chord 189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95" name="Oval 189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5" name="Group 1907"/>
          <p:cNvGrpSpPr/>
          <p:nvPr/>
        </p:nvGrpSpPr>
        <p:grpSpPr>
          <a:xfrm>
            <a:off x="6827520" y="4927600"/>
            <a:ext cx="210457" cy="304800"/>
            <a:chOff x="5372100" y="3162300"/>
            <a:chExt cx="1104900" cy="1600200"/>
          </a:xfrm>
        </p:grpSpPr>
        <p:sp>
          <p:nvSpPr>
            <p:cNvPr id="1909" name="Chord 190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0" name="Oval 190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1" name="Group 1916"/>
          <p:cNvGrpSpPr/>
          <p:nvPr/>
        </p:nvGrpSpPr>
        <p:grpSpPr>
          <a:xfrm>
            <a:off x="2367280" y="1016000"/>
            <a:ext cx="210457" cy="304800"/>
            <a:chOff x="5372100" y="3162300"/>
            <a:chExt cx="1104900" cy="1600200"/>
          </a:xfrm>
        </p:grpSpPr>
        <p:sp>
          <p:nvSpPr>
            <p:cNvPr id="1918" name="Chord 191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9" name="Oval 191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4" name="Group 1919"/>
          <p:cNvGrpSpPr/>
          <p:nvPr/>
        </p:nvGrpSpPr>
        <p:grpSpPr>
          <a:xfrm>
            <a:off x="4836160" y="2032000"/>
            <a:ext cx="210457" cy="304800"/>
            <a:chOff x="5372100" y="3162300"/>
            <a:chExt cx="1104900" cy="1600200"/>
          </a:xfrm>
        </p:grpSpPr>
        <p:sp>
          <p:nvSpPr>
            <p:cNvPr id="1921" name="Chord 192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22" name="Oval 192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0" name="Group 1952"/>
          <p:cNvGrpSpPr/>
          <p:nvPr/>
        </p:nvGrpSpPr>
        <p:grpSpPr>
          <a:xfrm>
            <a:off x="4155440" y="1767840"/>
            <a:ext cx="210457" cy="304800"/>
            <a:chOff x="5372100" y="3162300"/>
            <a:chExt cx="1104900" cy="1600200"/>
          </a:xfrm>
        </p:grpSpPr>
        <p:sp>
          <p:nvSpPr>
            <p:cNvPr id="1954" name="Chord 195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55" name="Oval 195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3" name="Group 1958"/>
          <p:cNvGrpSpPr/>
          <p:nvPr/>
        </p:nvGrpSpPr>
        <p:grpSpPr>
          <a:xfrm>
            <a:off x="3566160" y="1381760"/>
            <a:ext cx="210457" cy="304800"/>
            <a:chOff x="5372100" y="3162300"/>
            <a:chExt cx="1104900" cy="1600200"/>
          </a:xfrm>
        </p:grpSpPr>
        <p:sp>
          <p:nvSpPr>
            <p:cNvPr id="1960" name="Chord 195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61" name="Oval 196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6" name="Group 1967"/>
          <p:cNvGrpSpPr/>
          <p:nvPr/>
        </p:nvGrpSpPr>
        <p:grpSpPr>
          <a:xfrm>
            <a:off x="650240" y="944880"/>
            <a:ext cx="210457" cy="304800"/>
            <a:chOff x="5372100" y="3162300"/>
            <a:chExt cx="1104900" cy="1600200"/>
          </a:xfrm>
        </p:grpSpPr>
        <p:sp>
          <p:nvSpPr>
            <p:cNvPr id="1969" name="Chord 196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0" name="Oval 196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9" name="Group 1970"/>
          <p:cNvGrpSpPr/>
          <p:nvPr/>
        </p:nvGrpSpPr>
        <p:grpSpPr>
          <a:xfrm>
            <a:off x="5445760" y="2001520"/>
            <a:ext cx="210457" cy="304800"/>
            <a:chOff x="5372100" y="3162300"/>
            <a:chExt cx="1104900" cy="1600200"/>
          </a:xfrm>
        </p:grpSpPr>
        <p:sp>
          <p:nvSpPr>
            <p:cNvPr id="1972" name="Chord 197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3" name="Oval 197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2" name="Group 1973"/>
          <p:cNvGrpSpPr/>
          <p:nvPr/>
        </p:nvGrpSpPr>
        <p:grpSpPr>
          <a:xfrm>
            <a:off x="6380480" y="2204720"/>
            <a:ext cx="210457" cy="304800"/>
            <a:chOff x="5372100" y="3162300"/>
            <a:chExt cx="1104900" cy="1600200"/>
          </a:xfrm>
        </p:grpSpPr>
        <p:sp>
          <p:nvSpPr>
            <p:cNvPr id="1975" name="Chord 197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6" name="Oval 197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5" name="Group 1976"/>
          <p:cNvGrpSpPr/>
          <p:nvPr/>
        </p:nvGrpSpPr>
        <p:grpSpPr>
          <a:xfrm>
            <a:off x="5344160" y="1381760"/>
            <a:ext cx="210457" cy="304800"/>
            <a:chOff x="5372100" y="3162300"/>
            <a:chExt cx="1104900" cy="1600200"/>
          </a:xfrm>
        </p:grpSpPr>
        <p:sp>
          <p:nvSpPr>
            <p:cNvPr id="1978" name="Chord 197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9" name="Oval 197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8" name="Group 1979"/>
          <p:cNvGrpSpPr/>
          <p:nvPr/>
        </p:nvGrpSpPr>
        <p:grpSpPr>
          <a:xfrm>
            <a:off x="7487920" y="883920"/>
            <a:ext cx="210457" cy="304800"/>
            <a:chOff x="5372100" y="3162300"/>
            <a:chExt cx="1104900" cy="1600200"/>
          </a:xfrm>
        </p:grpSpPr>
        <p:sp>
          <p:nvSpPr>
            <p:cNvPr id="1981" name="Chord 198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2" name="Oval 198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1" name="Group 1982"/>
          <p:cNvGrpSpPr/>
          <p:nvPr/>
        </p:nvGrpSpPr>
        <p:grpSpPr>
          <a:xfrm>
            <a:off x="6543040" y="3322320"/>
            <a:ext cx="210457" cy="304800"/>
            <a:chOff x="5372100" y="3162300"/>
            <a:chExt cx="1104900" cy="1600200"/>
          </a:xfrm>
        </p:grpSpPr>
        <p:sp>
          <p:nvSpPr>
            <p:cNvPr id="1984" name="Chord 198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5" name="Oval 198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4" name="Group 1985"/>
          <p:cNvGrpSpPr/>
          <p:nvPr/>
        </p:nvGrpSpPr>
        <p:grpSpPr>
          <a:xfrm>
            <a:off x="7040880" y="3911600"/>
            <a:ext cx="210457" cy="304800"/>
            <a:chOff x="5372100" y="3162300"/>
            <a:chExt cx="1104900" cy="1600200"/>
          </a:xfrm>
        </p:grpSpPr>
        <p:sp>
          <p:nvSpPr>
            <p:cNvPr id="1987" name="Chord 198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8" name="Oval 198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75" name="Group 474"/>
          <p:cNvGrpSpPr/>
          <p:nvPr/>
        </p:nvGrpSpPr>
        <p:grpSpPr>
          <a:xfrm>
            <a:off x="2207785" y="1076960"/>
            <a:ext cx="3793872" cy="4189458"/>
            <a:chOff x="2207785" y="1076960"/>
            <a:chExt cx="3793872" cy="4189458"/>
          </a:xfrm>
        </p:grpSpPr>
        <p:grpSp>
          <p:nvGrpSpPr>
            <p:cNvPr id="4" name="Group 1874"/>
            <p:cNvGrpSpPr/>
            <p:nvPr/>
          </p:nvGrpSpPr>
          <p:grpSpPr>
            <a:xfrm>
              <a:off x="2481742" y="3903164"/>
              <a:ext cx="210457" cy="304800"/>
              <a:chOff x="5372100" y="3162300"/>
              <a:chExt cx="1104900" cy="1600200"/>
            </a:xfrm>
          </p:grpSpPr>
          <p:sp>
            <p:nvSpPr>
              <p:cNvPr id="273" name="Chord 27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4" name="Oval 27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 name="Group 1883"/>
            <p:cNvGrpSpPr/>
            <p:nvPr/>
          </p:nvGrpSpPr>
          <p:grpSpPr>
            <a:xfrm>
              <a:off x="2692925" y="4547598"/>
              <a:ext cx="210457" cy="304800"/>
              <a:chOff x="5372100" y="3162300"/>
              <a:chExt cx="1104900" cy="1600200"/>
            </a:xfrm>
          </p:grpSpPr>
          <p:sp>
            <p:nvSpPr>
              <p:cNvPr id="282" name="Chord 28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3" name="Oval 28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 name="Group 1898"/>
            <p:cNvGrpSpPr/>
            <p:nvPr/>
          </p:nvGrpSpPr>
          <p:grpSpPr>
            <a:xfrm>
              <a:off x="3772425" y="4961618"/>
              <a:ext cx="210457" cy="304800"/>
              <a:chOff x="5372100" y="3162300"/>
              <a:chExt cx="1104900" cy="1600200"/>
            </a:xfrm>
          </p:grpSpPr>
          <p:sp>
            <p:nvSpPr>
              <p:cNvPr id="294" name="Chord 29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5" name="Oval 29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3" name="Group 1901"/>
            <p:cNvGrpSpPr/>
            <p:nvPr/>
          </p:nvGrpSpPr>
          <p:grpSpPr>
            <a:xfrm>
              <a:off x="2339865" y="2482578"/>
              <a:ext cx="210457" cy="304800"/>
              <a:chOff x="5372100" y="3162300"/>
              <a:chExt cx="1104900" cy="1600200"/>
            </a:xfrm>
          </p:grpSpPr>
          <p:sp>
            <p:nvSpPr>
              <p:cNvPr id="297" name="Chord 29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8" name="Oval 29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5" name="Group 1910"/>
            <p:cNvGrpSpPr/>
            <p:nvPr/>
          </p:nvGrpSpPr>
          <p:grpSpPr>
            <a:xfrm>
              <a:off x="4914409" y="4406882"/>
              <a:ext cx="210457" cy="304800"/>
              <a:chOff x="5372100" y="3162300"/>
              <a:chExt cx="1104900" cy="1600200"/>
            </a:xfrm>
          </p:grpSpPr>
          <p:sp>
            <p:nvSpPr>
              <p:cNvPr id="303" name="Chord 30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4" name="Oval 30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 name="Group 2027"/>
            <p:cNvGrpSpPr/>
            <p:nvPr/>
          </p:nvGrpSpPr>
          <p:grpSpPr>
            <a:xfrm>
              <a:off x="2207785" y="3346178"/>
              <a:ext cx="210457" cy="304800"/>
              <a:chOff x="5372100" y="3162300"/>
              <a:chExt cx="1104900" cy="1600200"/>
            </a:xfrm>
          </p:grpSpPr>
          <p:sp>
            <p:nvSpPr>
              <p:cNvPr id="357" name="Chord 35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8" name="Oval 35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59" name="Group 2081"/>
            <p:cNvGrpSpPr/>
            <p:nvPr/>
          </p:nvGrpSpPr>
          <p:grpSpPr>
            <a:xfrm>
              <a:off x="5377705" y="3904978"/>
              <a:ext cx="210457" cy="304800"/>
              <a:chOff x="5372100" y="3162300"/>
              <a:chExt cx="1104900" cy="1600200"/>
            </a:xfrm>
          </p:grpSpPr>
          <p:sp>
            <p:nvSpPr>
              <p:cNvPr id="372" name="Chord 37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3" name="Oval 37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8" name="Group 1913"/>
            <p:cNvGrpSpPr/>
            <p:nvPr/>
          </p:nvGrpSpPr>
          <p:grpSpPr>
            <a:xfrm>
              <a:off x="4358640" y="1076960"/>
              <a:ext cx="210457" cy="304800"/>
              <a:chOff x="5372100" y="3162300"/>
              <a:chExt cx="1104900" cy="1600200"/>
            </a:xfrm>
          </p:grpSpPr>
          <p:sp>
            <p:nvSpPr>
              <p:cNvPr id="1915" name="Chord 191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6" name="Oval 191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87" name="Group 1928"/>
            <p:cNvGrpSpPr/>
            <p:nvPr/>
          </p:nvGrpSpPr>
          <p:grpSpPr>
            <a:xfrm>
              <a:off x="5659120" y="3342640"/>
              <a:ext cx="210457" cy="304800"/>
              <a:chOff x="5372100" y="3162300"/>
              <a:chExt cx="1104900" cy="1600200"/>
            </a:xfrm>
          </p:grpSpPr>
          <p:sp>
            <p:nvSpPr>
              <p:cNvPr id="1930" name="Chord 192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31" name="Oval 193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7" name="Group 1988"/>
            <p:cNvGrpSpPr/>
            <p:nvPr/>
          </p:nvGrpSpPr>
          <p:grpSpPr>
            <a:xfrm>
              <a:off x="5791200" y="2854960"/>
              <a:ext cx="210457" cy="304800"/>
              <a:chOff x="5372100" y="3162300"/>
              <a:chExt cx="1104900" cy="1600200"/>
            </a:xfrm>
          </p:grpSpPr>
          <p:sp>
            <p:nvSpPr>
              <p:cNvPr id="1990" name="Chord 198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1" name="Oval 199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grpSp>
        <p:nvGrpSpPr>
          <p:cNvPr id="320" name="Group 1991"/>
          <p:cNvGrpSpPr/>
          <p:nvPr/>
        </p:nvGrpSpPr>
        <p:grpSpPr>
          <a:xfrm>
            <a:off x="7487920" y="3393440"/>
            <a:ext cx="210457" cy="304800"/>
            <a:chOff x="5372100" y="3162300"/>
            <a:chExt cx="1104900" cy="1600200"/>
          </a:xfrm>
        </p:grpSpPr>
        <p:sp>
          <p:nvSpPr>
            <p:cNvPr id="1993" name="Chord 199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4" name="Oval 199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3" name="Group 1994"/>
          <p:cNvGrpSpPr/>
          <p:nvPr/>
        </p:nvGrpSpPr>
        <p:grpSpPr>
          <a:xfrm>
            <a:off x="8107680" y="2753360"/>
            <a:ext cx="210457" cy="304800"/>
            <a:chOff x="5372100" y="3162300"/>
            <a:chExt cx="1104900" cy="1600200"/>
          </a:xfrm>
        </p:grpSpPr>
        <p:sp>
          <p:nvSpPr>
            <p:cNvPr id="1996" name="Chord 199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7" name="Oval 199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6" name="Group 2003"/>
          <p:cNvGrpSpPr/>
          <p:nvPr/>
        </p:nvGrpSpPr>
        <p:grpSpPr>
          <a:xfrm>
            <a:off x="6116320" y="4165600"/>
            <a:ext cx="210457" cy="304800"/>
            <a:chOff x="5372100" y="3162300"/>
            <a:chExt cx="1104900" cy="1600200"/>
          </a:xfrm>
        </p:grpSpPr>
        <p:sp>
          <p:nvSpPr>
            <p:cNvPr id="2005" name="Chord 200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06" name="Oval 200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9" name="Group 2009"/>
          <p:cNvGrpSpPr/>
          <p:nvPr/>
        </p:nvGrpSpPr>
        <p:grpSpPr>
          <a:xfrm>
            <a:off x="6187440" y="5638800"/>
            <a:ext cx="210457" cy="304800"/>
            <a:chOff x="5372100" y="3162300"/>
            <a:chExt cx="1104900" cy="1600200"/>
          </a:xfrm>
        </p:grpSpPr>
        <p:sp>
          <p:nvSpPr>
            <p:cNvPr id="2011" name="Chord 2010"/>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2" name="Oval 2011"/>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0" name="Group 2012"/>
          <p:cNvGrpSpPr/>
          <p:nvPr/>
        </p:nvGrpSpPr>
        <p:grpSpPr>
          <a:xfrm>
            <a:off x="6471920" y="1422400"/>
            <a:ext cx="210457" cy="304800"/>
            <a:chOff x="5372100" y="3162300"/>
            <a:chExt cx="1104900" cy="1600200"/>
          </a:xfrm>
        </p:grpSpPr>
        <p:sp>
          <p:nvSpPr>
            <p:cNvPr id="2014" name="Chord 201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5" name="Oval 201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1" name="Group 2015"/>
          <p:cNvGrpSpPr/>
          <p:nvPr/>
        </p:nvGrpSpPr>
        <p:grpSpPr>
          <a:xfrm>
            <a:off x="7315200" y="1981200"/>
            <a:ext cx="210457" cy="304800"/>
            <a:chOff x="5372100" y="3162300"/>
            <a:chExt cx="1104900" cy="1600200"/>
          </a:xfrm>
        </p:grpSpPr>
        <p:sp>
          <p:nvSpPr>
            <p:cNvPr id="2017" name="Chord 201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8" name="Oval 201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2" name="Group 2018"/>
          <p:cNvGrpSpPr/>
          <p:nvPr/>
        </p:nvGrpSpPr>
        <p:grpSpPr>
          <a:xfrm>
            <a:off x="6339840" y="2712720"/>
            <a:ext cx="210457" cy="304800"/>
            <a:chOff x="5372100" y="3162300"/>
            <a:chExt cx="1104900" cy="1600200"/>
          </a:xfrm>
        </p:grpSpPr>
        <p:sp>
          <p:nvSpPr>
            <p:cNvPr id="2020" name="Chord 201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21" name="Oval 202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5" name="Group 2030"/>
          <p:cNvGrpSpPr/>
          <p:nvPr/>
        </p:nvGrpSpPr>
        <p:grpSpPr>
          <a:xfrm>
            <a:off x="7691120" y="5537200"/>
            <a:ext cx="210457" cy="304800"/>
            <a:chOff x="5372100" y="3162300"/>
            <a:chExt cx="1104900" cy="1600200"/>
          </a:xfrm>
        </p:grpSpPr>
        <p:sp>
          <p:nvSpPr>
            <p:cNvPr id="2032" name="Chord 203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3" name="Oval 203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8" name="Group 2033"/>
          <p:cNvGrpSpPr/>
          <p:nvPr/>
        </p:nvGrpSpPr>
        <p:grpSpPr>
          <a:xfrm>
            <a:off x="7152640" y="6106160"/>
            <a:ext cx="210457" cy="304800"/>
            <a:chOff x="5372100" y="3162300"/>
            <a:chExt cx="1104900" cy="1600200"/>
          </a:xfrm>
        </p:grpSpPr>
        <p:sp>
          <p:nvSpPr>
            <p:cNvPr id="2035" name="Chord 203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6" name="Oval 203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9" name="Group 2036"/>
          <p:cNvGrpSpPr/>
          <p:nvPr/>
        </p:nvGrpSpPr>
        <p:grpSpPr>
          <a:xfrm>
            <a:off x="8514080" y="4826000"/>
            <a:ext cx="210457" cy="304800"/>
            <a:chOff x="5372100" y="3162300"/>
            <a:chExt cx="1104900" cy="1600200"/>
          </a:xfrm>
        </p:grpSpPr>
        <p:sp>
          <p:nvSpPr>
            <p:cNvPr id="2038" name="Chord 2037"/>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39" name="Oval 2038"/>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0" name="Group 2042"/>
          <p:cNvGrpSpPr/>
          <p:nvPr/>
        </p:nvGrpSpPr>
        <p:grpSpPr>
          <a:xfrm>
            <a:off x="8270240" y="5262880"/>
            <a:ext cx="210457" cy="304800"/>
            <a:chOff x="5372100" y="3162300"/>
            <a:chExt cx="1104900" cy="1600200"/>
          </a:xfrm>
        </p:grpSpPr>
        <p:sp>
          <p:nvSpPr>
            <p:cNvPr id="2044" name="Chord 204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5" name="Oval 204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1" name="Group 2045"/>
          <p:cNvGrpSpPr/>
          <p:nvPr/>
        </p:nvGrpSpPr>
        <p:grpSpPr>
          <a:xfrm>
            <a:off x="7833360" y="3596640"/>
            <a:ext cx="210457" cy="304800"/>
            <a:chOff x="5372100" y="3162300"/>
            <a:chExt cx="1104900" cy="1600200"/>
          </a:xfrm>
          <a:solidFill>
            <a:srgbClr val="C0C0C0"/>
          </a:solidFill>
        </p:grpSpPr>
        <p:sp>
          <p:nvSpPr>
            <p:cNvPr id="2047" name="Chord 2046"/>
            <p:cNvSpPr/>
            <p:nvPr/>
          </p:nvSpPr>
          <p:spPr>
            <a:xfrm>
              <a:off x="5372100" y="3657600"/>
              <a:ext cx="1104900" cy="1104900"/>
            </a:xfrm>
            <a:prstGeom prst="chord">
              <a:avLst>
                <a:gd name="adj1" fmla="val 9632056"/>
                <a:gd name="adj2" fmla="val 1164145"/>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48" name="Oval 2047"/>
            <p:cNvSpPr/>
            <p:nvPr/>
          </p:nvSpPr>
          <p:spPr>
            <a:xfrm>
              <a:off x="5562600" y="3162300"/>
              <a:ext cx="723900" cy="723900"/>
            </a:xfrm>
            <a:prstGeom prst="ellipse">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4" name="Group 2048"/>
          <p:cNvGrpSpPr/>
          <p:nvPr/>
        </p:nvGrpSpPr>
        <p:grpSpPr>
          <a:xfrm>
            <a:off x="8341360" y="4104640"/>
            <a:ext cx="210457" cy="304800"/>
            <a:chOff x="5372100" y="3162300"/>
            <a:chExt cx="1104900" cy="1600200"/>
          </a:xfrm>
        </p:grpSpPr>
        <p:sp>
          <p:nvSpPr>
            <p:cNvPr id="2050" name="Chord 204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1" name="Oval 205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7" name="Group 2051"/>
          <p:cNvGrpSpPr/>
          <p:nvPr/>
        </p:nvGrpSpPr>
        <p:grpSpPr>
          <a:xfrm>
            <a:off x="6075680" y="924560"/>
            <a:ext cx="210457" cy="304800"/>
            <a:chOff x="5372100" y="3162300"/>
            <a:chExt cx="1104900" cy="1600200"/>
          </a:xfrm>
        </p:grpSpPr>
        <p:sp>
          <p:nvSpPr>
            <p:cNvPr id="2053" name="Chord 2052"/>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4" name="Oval 2053"/>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0" name="Group 2054"/>
          <p:cNvGrpSpPr/>
          <p:nvPr/>
        </p:nvGrpSpPr>
        <p:grpSpPr>
          <a:xfrm>
            <a:off x="8432800" y="1544320"/>
            <a:ext cx="210457" cy="304800"/>
            <a:chOff x="5372100" y="3162300"/>
            <a:chExt cx="1104900" cy="1600200"/>
          </a:xfrm>
        </p:grpSpPr>
        <p:sp>
          <p:nvSpPr>
            <p:cNvPr id="2056" name="Chord 2055"/>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57" name="Oval 2056"/>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3" name="Group 2057"/>
          <p:cNvGrpSpPr/>
          <p:nvPr/>
        </p:nvGrpSpPr>
        <p:grpSpPr>
          <a:xfrm>
            <a:off x="5130800" y="883920"/>
            <a:ext cx="210457" cy="304800"/>
            <a:chOff x="5372100" y="3162300"/>
            <a:chExt cx="1104900" cy="1600200"/>
          </a:xfrm>
        </p:grpSpPr>
        <p:sp>
          <p:nvSpPr>
            <p:cNvPr id="2059" name="Chord 2058"/>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0" name="Oval 2059"/>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4" name="Group 2060"/>
          <p:cNvGrpSpPr/>
          <p:nvPr/>
        </p:nvGrpSpPr>
        <p:grpSpPr>
          <a:xfrm>
            <a:off x="7569200" y="4561840"/>
            <a:ext cx="210457" cy="304800"/>
            <a:chOff x="5372100" y="3162300"/>
            <a:chExt cx="1104900" cy="1600200"/>
          </a:xfrm>
        </p:grpSpPr>
        <p:sp>
          <p:nvSpPr>
            <p:cNvPr id="2062" name="Chord 2061"/>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63" name="Oval 2062"/>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5" name="Group 2072"/>
          <p:cNvGrpSpPr/>
          <p:nvPr/>
        </p:nvGrpSpPr>
        <p:grpSpPr>
          <a:xfrm>
            <a:off x="7874000" y="1259840"/>
            <a:ext cx="210457" cy="304800"/>
            <a:chOff x="5372100" y="3162300"/>
            <a:chExt cx="1104900" cy="1600200"/>
          </a:xfrm>
        </p:grpSpPr>
        <p:sp>
          <p:nvSpPr>
            <p:cNvPr id="2074" name="Chord 207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5" name="Oval 207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6" name="Group 2075"/>
          <p:cNvGrpSpPr/>
          <p:nvPr/>
        </p:nvGrpSpPr>
        <p:grpSpPr>
          <a:xfrm>
            <a:off x="3302000" y="853440"/>
            <a:ext cx="210457" cy="304800"/>
            <a:chOff x="5372100" y="3162300"/>
            <a:chExt cx="1104900" cy="1600200"/>
          </a:xfrm>
        </p:grpSpPr>
        <p:sp>
          <p:nvSpPr>
            <p:cNvPr id="2077" name="Chord 207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78" name="Oval 207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9" name="Group 2078"/>
          <p:cNvGrpSpPr/>
          <p:nvPr/>
        </p:nvGrpSpPr>
        <p:grpSpPr>
          <a:xfrm>
            <a:off x="8006080" y="2133600"/>
            <a:ext cx="210457" cy="304800"/>
            <a:chOff x="5372100" y="3162300"/>
            <a:chExt cx="1104900" cy="1600200"/>
          </a:xfrm>
        </p:grpSpPr>
        <p:sp>
          <p:nvSpPr>
            <p:cNvPr id="2080" name="Chord 207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81" name="Oval 208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2" name="Group 2093"/>
          <p:cNvGrpSpPr/>
          <p:nvPr/>
        </p:nvGrpSpPr>
        <p:grpSpPr>
          <a:xfrm>
            <a:off x="5069840" y="2326640"/>
            <a:ext cx="210457" cy="304800"/>
            <a:chOff x="5372100" y="3162300"/>
            <a:chExt cx="1104900" cy="1600200"/>
          </a:xfrm>
        </p:grpSpPr>
        <p:sp>
          <p:nvSpPr>
            <p:cNvPr id="2095" name="Chord 2094"/>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96" name="Oval 2095"/>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5" name="Group 2102"/>
          <p:cNvGrpSpPr/>
          <p:nvPr/>
        </p:nvGrpSpPr>
        <p:grpSpPr>
          <a:xfrm>
            <a:off x="6512560" y="4693920"/>
            <a:ext cx="210457" cy="304800"/>
            <a:chOff x="5372100" y="3162300"/>
            <a:chExt cx="1104900" cy="1600200"/>
          </a:xfrm>
        </p:grpSpPr>
        <p:sp>
          <p:nvSpPr>
            <p:cNvPr id="2104" name="Chord 210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5" name="Oval 210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68" name="Group 2105"/>
          <p:cNvGrpSpPr/>
          <p:nvPr/>
        </p:nvGrpSpPr>
        <p:grpSpPr>
          <a:xfrm>
            <a:off x="6045200" y="5811520"/>
            <a:ext cx="210457" cy="304800"/>
            <a:chOff x="5372100" y="3162300"/>
            <a:chExt cx="1104900" cy="1600200"/>
          </a:xfrm>
        </p:grpSpPr>
        <p:sp>
          <p:nvSpPr>
            <p:cNvPr id="2107" name="Chord 210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08" name="Oval 210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1" name="Group 2108"/>
          <p:cNvGrpSpPr/>
          <p:nvPr/>
        </p:nvGrpSpPr>
        <p:grpSpPr>
          <a:xfrm>
            <a:off x="6888480" y="5588000"/>
            <a:ext cx="210457" cy="304800"/>
            <a:chOff x="5372100" y="3162300"/>
            <a:chExt cx="1104900" cy="1600200"/>
          </a:xfrm>
        </p:grpSpPr>
        <p:sp>
          <p:nvSpPr>
            <p:cNvPr id="2110" name="Chord 2109"/>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11" name="Oval 2110"/>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4" name="Group 2132"/>
          <p:cNvGrpSpPr/>
          <p:nvPr/>
        </p:nvGrpSpPr>
        <p:grpSpPr>
          <a:xfrm>
            <a:off x="7751717" y="1745706"/>
            <a:ext cx="210457" cy="304800"/>
            <a:chOff x="5372100" y="3162300"/>
            <a:chExt cx="1104900" cy="1600200"/>
          </a:xfrm>
        </p:grpSpPr>
        <p:sp>
          <p:nvSpPr>
            <p:cNvPr id="2134" name="Chord 2133"/>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5" name="Oval 2134"/>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77" name="Group 2135"/>
          <p:cNvGrpSpPr/>
          <p:nvPr/>
        </p:nvGrpSpPr>
        <p:grpSpPr>
          <a:xfrm>
            <a:off x="7091317" y="4346666"/>
            <a:ext cx="210457" cy="304800"/>
            <a:chOff x="5372100" y="3162300"/>
            <a:chExt cx="1104900" cy="1600200"/>
          </a:xfrm>
        </p:grpSpPr>
        <p:sp>
          <p:nvSpPr>
            <p:cNvPr id="2137" name="Chord 2136"/>
            <p:cNvSpPr/>
            <p:nvPr/>
          </p:nvSpPr>
          <p:spPr>
            <a:xfrm>
              <a:off x="5372100" y="3657600"/>
              <a:ext cx="1104900" cy="1104900"/>
            </a:xfrm>
            <a:prstGeom prst="chord">
              <a:avLst>
                <a:gd name="adj1" fmla="val 9632056"/>
                <a:gd name="adj2" fmla="val 116414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38" name="Oval 2137"/>
            <p:cNvSpPr/>
            <p:nvPr/>
          </p:nvSpPr>
          <p:spPr>
            <a:xfrm>
              <a:off x="5562600" y="3162300"/>
              <a:ext cx="723900" cy="7239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80" name="Group 1949"/>
          <p:cNvGrpSpPr/>
          <p:nvPr/>
        </p:nvGrpSpPr>
        <p:grpSpPr>
          <a:xfrm>
            <a:off x="4229620" y="2706093"/>
            <a:ext cx="210457" cy="304800"/>
            <a:chOff x="5372100" y="3162300"/>
            <a:chExt cx="1104900" cy="1600200"/>
          </a:xfrm>
          <a:solidFill>
            <a:srgbClr val="FF5050"/>
          </a:solidFill>
        </p:grpSpPr>
        <p:sp>
          <p:nvSpPr>
            <p:cNvPr id="428" name="Chord 427"/>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9" name="Oval 428"/>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383" name="Group 1964"/>
          <p:cNvGrpSpPr/>
          <p:nvPr/>
        </p:nvGrpSpPr>
        <p:grpSpPr>
          <a:xfrm>
            <a:off x="1709940" y="1669773"/>
            <a:ext cx="210457" cy="304800"/>
            <a:chOff x="5372100" y="3162300"/>
            <a:chExt cx="1104900" cy="1600200"/>
          </a:xfrm>
          <a:solidFill>
            <a:srgbClr val="FF5050"/>
          </a:solidFill>
        </p:grpSpPr>
        <p:sp>
          <p:nvSpPr>
            <p:cNvPr id="426" name="Chord 425"/>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7" name="Oval 426"/>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386" name="Group 2024"/>
          <p:cNvGrpSpPr/>
          <p:nvPr/>
        </p:nvGrpSpPr>
        <p:grpSpPr>
          <a:xfrm>
            <a:off x="1110500" y="3732253"/>
            <a:ext cx="210457" cy="304800"/>
            <a:chOff x="5372100" y="3162300"/>
            <a:chExt cx="1104900" cy="1600200"/>
          </a:xfrm>
          <a:solidFill>
            <a:srgbClr val="FF5050"/>
          </a:solidFill>
        </p:grpSpPr>
        <p:sp>
          <p:nvSpPr>
            <p:cNvPr id="424" name="Chord 423"/>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5" name="Oval 424"/>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387" name="Group 2099"/>
          <p:cNvGrpSpPr/>
          <p:nvPr/>
        </p:nvGrpSpPr>
        <p:grpSpPr>
          <a:xfrm>
            <a:off x="2971800" y="5581373"/>
            <a:ext cx="210457" cy="304800"/>
            <a:chOff x="5372100" y="3162300"/>
            <a:chExt cx="1104900" cy="1600200"/>
          </a:xfrm>
          <a:solidFill>
            <a:srgbClr val="FF5050"/>
          </a:solidFill>
        </p:grpSpPr>
        <p:sp>
          <p:nvSpPr>
            <p:cNvPr id="422" name="Chord 421"/>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3" name="Oval 422"/>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16" name="Oval 415"/>
          <p:cNvSpPr/>
          <p:nvPr/>
        </p:nvSpPr>
        <p:spPr>
          <a:xfrm>
            <a:off x="3048000" y="1760946"/>
            <a:ext cx="2391954" cy="2391954"/>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440"/>
          <p:cNvGrpSpPr/>
          <p:nvPr/>
        </p:nvGrpSpPr>
        <p:grpSpPr>
          <a:xfrm>
            <a:off x="3840485" y="2552700"/>
            <a:ext cx="947773" cy="1028700"/>
            <a:chOff x="3840485" y="2552700"/>
            <a:chExt cx="947773" cy="1028700"/>
          </a:xfrm>
          <a:solidFill>
            <a:srgbClr val="C0C0C0"/>
          </a:solidFill>
        </p:grpSpPr>
        <p:grpSp>
          <p:nvGrpSpPr>
            <p:cNvPr id="392" name="Group 1949"/>
            <p:cNvGrpSpPr/>
            <p:nvPr/>
          </p:nvGrpSpPr>
          <p:grpSpPr>
            <a:xfrm>
              <a:off x="4577801" y="3276600"/>
              <a:ext cx="210457" cy="304800"/>
              <a:chOff x="5372100" y="3162300"/>
              <a:chExt cx="1104900" cy="1600200"/>
            </a:xfrm>
            <a:grpFill/>
          </p:grpSpPr>
          <p:sp>
            <p:nvSpPr>
              <p:cNvPr id="421" name="Chord 420"/>
              <p:cNvSpPr/>
              <p:nvPr/>
            </p:nvSpPr>
            <p:spPr>
              <a:xfrm>
                <a:off x="5372100" y="3657600"/>
                <a:ext cx="1104900" cy="1104900"/>
              </a:xfrm>
              <a:prstGeom prst="chord">
                <a:avLst>
                  <a:gd name="adj1" fmla="val 9632056"/>
                  <a:gd name="adj2" fmla="val 1164145"/>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4" name="Oval 433"/>
              <p:cNvSpPr/>
              <p:nvPr/>
            </p:nvSpPr>
            <p:spPr>
              <a:xfrm>
                <a:off x="5562600" y="3162300"/>
                <a:ext cx="723900" cy="723900"/>
              </a:xfrm>
              <a:prstGeom prst="ellipse">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5" name="Group 1949"/>
            <p:cNvGrpSpPr/>
            <p:nvPr/>
          </p:nvGrpSpPr>
          <p:grpSpPr>
            <a:xfrm>
              <a:off x="3840485" y="3111858"/>
              <a:ext cx="210457" cy="304800"/>
              <a:chOff x="5372100" y="3162300"/>
              <a:chExt cx="1104900" cy="1600200"/>
            </a:xfrm>
            <a:grpFill/>
          </p:grpSpPr>
          <p:sp>
            <p:nvSpPr>
              <p:cNvPr id="436" name="Chord 435"/>
              <p:cNvSpPr/>
              <p:nvPr/>
            </p:nvSpPr>
            <p:spPr>
              <a:xfrm>
                <a:off x="5372100" y="3657600"/>
                <a:ext cx="1104900" cy="1104900"/>
              </a:xfrm>
              <a:prstGeom prst="chord">
                <a:avLst>
                  <a:gd name="adj1" fmla="val 9632056"/>
                  <a:gd name="adj2" fmla="val 1164145"/>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7" name="Oval 436"/>
              <p:cNvSpPr/>
              <p:nvPr/>
            </p:nvSpPr>
            <p:spPr>
              <a:xfrm>
                <a:off x="5562600" y="3162300"/>
                <a:ext cx="723900" cy="723900"/>
              </a:xfrm>
              <a:prstGeom prst="ellipse">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98" name="Group 1949"/>
            <p:cNvGrpSpPr/>
            <p:nvPr/>
          </p:nvGrpSpPr>
          <p:grpSpPr>
            <a:xfrm>
              <a:off x="3841022" y="2552700"/>
              <a:ext cx="210457" cy="304800"/>
              <a:chOff x="5372100" y="3162300"/>
              <a:chExt cx="1104900" cy="1600200"/>
            </a:xfrm>
            <a:grpFill/>
          </p:grpSpPr>
          <p:sp>
            <p:nvSpPr>
              <p:cNvPr id="439" name="Chord 438"/>
              <p:cNvSpPr/>
              <p:nvPr/>
            </p:nvSpPr>
            <p:spPr>
              <a:xfrm>
                <a:off x="5372100" y="3657600"/>
                <a:ext cx="1104900" cy="1104900"/>
              </a:xfrm>
              <a:prstGeom prst="chord">
                <a:avLst>
                  <a:gd name="adj1" fmla="val 9632056"/>
                  <a:gd name="adj2" fmla="val 1164145"/>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0" name="Oval 439"/>
              <p:cNvSpPr/>
              <p:nvPr/>
            </p:nvSpPr>
            <p:spPr>
              <a:xfrm>
                <a:off x="5562600" y="3162300"/>
                <a:ext cx="723900" cy="723900"/>
              </a:xfrm>
              <a:prstGeom prst="ellipse">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grpSp>
        <p:nvGrpSpPr>
          <p:cNvPr id="401" name="Group 453"/>
          <p:cNvGrpSpPr/>
          <p:nvPr/>
        </p:nvGrpSpPr>
        <p:grpSpPr>
          <a:xfrm>
            <a:off x="3577237" y="2114670"/>
            <a:ext cx="1429657" cy="2001520"/>
            <a:chOff x="3577237" y="2114670"/>
            <a:chExt cx="1429657" cy="2001520"/>
          </a:xfrm>
          <a:solidFill>
            <a:srgbClr val="FF5050"/>
          </a:solidFill>
        </p:grpSpPr>
        <p:grpSp>
          <p:nvGrpSpPr>
            <p:cNvPr id="404" name="Group 1904"/>
            <p:cNvGrpSpPr/>
            <p:nvPr/>
          </p:nvGrpSpPr>
          <p:grpSpPr>
            <a:xfrm>
              <a:off x="3770277" y="3811390"/>
              <a:ext cx="210457" cy="304800"/>
              <a:chOff x="5372100" y="3162300"/>
              <a:chExt cx="1104900" cy="1600200"/>
            </a:xfrm>
            <a:grpFill/>
          </p:grpSpPr>
          <p:sp>
            <p:nvSpPr>
              <p:cNvPr id="443" name="Chord 442"/>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4" name="Oval 443"/>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07" name="Group 1925"/>
            <p:cNvGrpSpPr/>
            <p:nvPr/>
          </p:nvGrpSpPr>
          <p:grpSpPr>
            <a:xfrm>
              <a:off x="4796437" y="2917310"/>
              <a:ext cx="210457" cy="304800"/>
              <a:chOff x="5372100" y="3162300"/>
              <a:chExt cx="1104900" cy="1600200"/>
            </a:xfrm>
            <a:grpFill/>
          </p:grpSpPr>
          <p:sp>
            <p:nvSpPr>
              <p:cNvPr id="446" name="Chord 445"/>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7" name="Oval 446"/>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08" name="Group 2111"/>
            <p:cNvGrpSpPr/>
            <p:nvPr/>
          </p:nvGrpSpPr>
          <p:grpSpPr>
            <a:xfrm>
              <a:off x="3577237" y="2114670"/>
              <a:ext cx="210457" cy="304800"/>
              <a:chOff x="5372100" y="3162300"/>
              <a:chExt cx="1104900" cy="1600200"/>
            </a:xfrm>
            <a:grpFill/>
          </p:grpSpPr>
          <p:sp>
            <p:nvSpPr>
              <p:cNvPr id="449" name="Chord 448"/>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0" name="Oval 449"/>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09" name="Group 2126"/>
            <p:cNvGrpSpPr/>
            <p:nvPr/>
          </p:nvGrpSpPr>
          <p:grpSpPr>
            <a:xfrm>
              <a:off x="4450634" y="2519256"/>
              <a:ext cx="210457" cy="304800"/>
              <a:chOff x="5372100" y="3162300"/>
              <a:chExt cx="1104900" cy="1600200"/>
            </a:xfrm>
            <a:grpFill/>
          </p:grpSpPr>
          <p:sp>
            <p:nvSpPr>
              <p:cNvPr id="452" name="Chord 451"/>
              <p:cNvSpPr/>
              <p:nvPr/>
            </p:nvSpPr>
            <p:spPr>
              <a:xfrm>
                <a:off x="5372100" y="3657600"/>
                <a:ext cx="1104900" cy="1104900"/>
              </a:xfrm>
              <a:prstGeom prst="chord">
                <a:avLst>
                  <a:gd name="adj1" fmla="val 9632056"/>
                  <a:gd name="adj2" fmla="val 1164145"/>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3" name="Oval 452"/>
              <p:cNvSpPr/>
              <p:nvPr/>
            </p:nvSpPr>
            <p:spPr>
              <a:xfrm>
                <a:off x="5562600" y="3162300"/>
                <a:ext cx="723900" cy="723900"/>
              </a:xfrm>
              <a:prstGeom prst="ellipse">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sp>
        <p:nvSpPr>
          <p:cNvPr id="410" name="Rounded Rectangle 409"/>
          <p:cNvSpPr/>
          <p:nvPr/>
        </p:nvSpPr>
        <p:spPr>
          <a:xfrm>
            <a:off x="5147945" y="978263"/>
            <a:ext cx="3431721" cy="1418681"/>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t>Customer Network</a:t>
            </a:r>
          </a:p>
          <a:p>
            <a:pPr>
              <a:buFont typeface="Arial" pitchFamily="34" charset="0"/>
              <a:buChar char="•"/>
            </a:pPr>
            <a:r>
              <a:rPr lang="en-US" sz="2400" b="1" dirty="0" smtClean="0"/>
              <a:t> Energizes message</a:t>
            </a:r>
          </a:p>
          <a:p>
            <a:pPr>
              <a:buFont typeface="Arial" pitchFamily="34" charset="0"/>
              <a:buChar char="•"/>
            </a:pPr>
            <a:r>
              <a:rPr lang="en-US" sz="2400" b="1" dirty="0" smtClean="0"/>
              <a:t> Prolongs message</a:t>
            </a:r>
          </a:p>
          <a:p>
            <a:pPr>
              <a:buFont typeface="Arial" pitchFamily="34" charset="0"/>
              <a:buChar char="•"/>
            </a:pPr>
            <a:r>
              <a:rPr lang="en-US" sz="2400" b="1" dirty="0" smtClean="0"/>
              <a:t> Amplifies broadcast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2222E-6 2.34968E-6 L 0.17639 -0.33303 " pathEditMode="relative" rAng="0" ptsTypes="AA">
                                      <p:cBhvr>
                                        <p:cTn id="6" dur="500" fill="hold"/>
                                        <p:tgtEl>
                                          <p:spTgt spid="387"/>
                                        </p:tgtEl>
                                        <p:attrNameLst>
                                          <p:attrName>ppt_x</p:attrName>
                                          <p:attrName>ppt_y</p:attrName>
                                        </p:attrNameLst>
                                      </p:cBhvr>
                                      <p:rCtr x="88" y="-167"/>
                                    </p:animMotion>
                                  </p:childTnLst>
                                </p:cTn>
                              </p:par>
                              <p:par>
                                <p:cTn id="7" presetID="63" presetClass="path" presetSubtype="0" accel="50000" decel="50000" fill="hold" nodeType="withEffect">
                                  <p:stCondLst>
                                    <p:cond delay="0"/>
                                  </p:stCondLst>
                                  <p:childTnLst>
                                    <p:animMotion origin="layout" path="M 3.88889E-6 -1.19334E-6 L 0.29982 -0.08881 " pathEditMode="relative" rAng="0" ptsTypes="AA">
                                      <p:cBhvr>
                                        <p:cTn id="8" dur="500" fill="hold"/>
                                        <p:tgtEl>
                                          <p:spTgt spid="386"/>
                                        </p:tgtEl>
                                        <p:attrNameLst>
                                          <p:attrName>ppt_x</p:attrName>
                                          <p:attrName>ppt_y</p:attrName>
                                        </p:attrNameLst>
                                      </p:cBhvr>
                                      <p:rCtr x="150" y="-44"/>
                                    </p:animMotion>
                                  </p:childTnLst>
                                </p:cTn>
                              </p:par>
                              <p:par>
                                <p:cTn id="9" presetID="49" presetClass="path" presetSubtype="0" accel="50000" decel="50000" fill="hold" nodeType="withEffect">
                                  <p:stCondLst>
                                    <p:cond delay="0"/>
                                  </p:stCondLst>
                                  <p:childTnLst>
                                    <p:animMotion origin="layout" path="M 2.5E-6 -4.91212E-6 L 0.23437 0.12766 " pathEditMode="relative" rAng="0" ptsTypes="AA">
                                      <p:cBhvr>
                                        <p:cTn id="10" dur="500" fill="hold"/>
                                        <p:tgtEl>
                                          <p:spTgt spid="383"/>
                                        </p:tgtEl>
                                        <p:attrNameLst>
                                          <p:attrName>ppt_x</p:attrName>
                                          <p:attrName>ppt_y</p:attrName>
                                        </p:attrNameLst>
                                      </p:cBhvr>
                                      <p:rCtr x="117" y="64"/>
                                    </p:animMotion>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6"/>
                                        </p:tgtEl>
                                        <p:attrNameLst>
                                          <p:attrName>style.visibility</p:attrName>
                                        </p:attrNameLst>
                                      </p:cBhvr>
                                      <p:to>
                                        <p:strVal val="visible"/>
                                      </p:to>
                                    </p:set>
                                    <p:animEffect transition="in" filter="wipe(down)">
                                      <p:cBhvr>
                                        <p:cTn id="14" dur="500"/>
                                        <p:tgtEl>
                                          <p:spTgt spid="4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repeatCount="5000" fill="remove" grpId="0" nodeType="clickEffect" nodePh="1">
                                  <p:stCondLst>
                                    <p:cond delay="0"/>
                                  </p:stCondLst>
                                  <p:endCondLst>
                                    <p:cond evt="begin" delay="0">
                                      <p:tn val="17"/>
                                    </p:cond>
                                  </p:endCondLst>
                                  <p:childTnLst>
                                    <p:set>
                                      <p:cBhvr>
                                        <p:cTn id="18" dur="1" fill="hold">
                                          <p:stCondLst>
                                            <p:cond delay="0"/>
                                          </p:stCondLst>
                                        </p:cTn>
                                        <p:tgtEl>
                                          <p:spTgt spid="2139"/>
                                        </p:tgtEl>
                                        <p:attrNameLst>
                                          <p:attrName>style.visibility</p:attrName>
                                        </p:attrNameLst>
                                      </p:cBhvr>
                                      <p:to>
                                        <p:strVal val="visible"/>
                                      </p:to>
                                    </p:set>
                                    <p:anim calcmode="lin" valueType="num">
                                      <p:cBhvr>
                                        <p:cTn id="19" dur="500" fill="hold"/>
                                        <p:tgtEl>
                                          <p:spTgt spid="2139"/>
                                        </p:tgtEl>
                                        <p:attrNameLst>
                                          <p:attrName>ppt_w</p:attrName>
                                        </p:attrNameLst>
                                      </p:cBhvr>
                                      <p:tavLst>
                                        <p:tav tm="0">
                                          <p:val>
                                            <p:fltVal val="0"/>
                                          </p:val>
                                        </p:tav>
                                        <p:tav tm="100000">
                                          <p:val>
                                            <p:strVal val="#ppt_w"/>
                                          </p:val>
                                        </p:tav>
                                      </p:tavLst>
                                    </p:anim>
                                    <p:anim calcmode="lin" valueType="num">
                                      <p:cBhvr>
                                        <p:cTn id="20" dur="500" fill="hold"/>
                                        <p:tgtEl>
                                          <p:spTgt spid="2139"/>
                                        </p:tgtEl>
                                        <p:attrNameLst>
                                          <p:attrName>ppt_h</p:attrName>
                                        </p:attrNameLst>
                                      </p:cBhvr>
                                      <p:tavLst>
                                        <p:tav tm="0">
                                          <p:val>
                                            <p:fltVal val="0"/>
                                          </p:val>
                                        </p:tav>
                                        <p:tav tm="100000">
                                          <p:val>
                                            <p:strVal val="#ppt_h"/>
                                          </p:val>
                                        </p:tav>
                                      </p:tavLst>
                                    </p:anim>
                                    <p:animEffect transition="in" filter="fade">
                                      <p:cBhvr>
                                        <p:cTn id="21" dur="500"/>
                                        <p:tgtEl>
                                          <p:spTgt spid="2139"/>
                                        </p:tgtEl>
                                      </p:cBhvr>
                                    </p:animEffect>
                                  </p:childTnLst>
                                </p:cTn>
                              </p:par>
                              <p:par>
                                <p:cTn id="22" presetID="10" presetClass="exit" presetSubtype="0" fill="hold" nodeType="withEffect">
                                  <p:stCondLst>
                                    <p:cond delay="0"/>
                                  </p:stCondLst>
                                  <p:childTnLst>
                                    <p:animEffect transition="out" filter="fade">
                                      <p:cBhvr>
                                        <p:cTn id="23" dur="3000"/>
                                        <p:tgtEl>
                                          <p:spTgt spid="388"/>
                                        </p:tgtEl>
                                      </p:cBhvr>
                                    </p:animEffect>
                                    <p:set>
                                      <p:cBhvr>
                                        <p:cTn id="24" dur="1" fill="hold">
                                          <p:stCondLst>
                                            <p:cond delay="2999"/>
                                          </p:stCondLst>
                                        </p:cTn>
                                        <p:tgtEl>
                                          <p:spTgt spid="38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repeatCount="8000" fill="remove" grpId="0" nodeType="clickEffect">
                                  <p:stCondLst>
                                    <p:cond delay="0"/>
                                  </p:stCondLst>
                                  <p:childTnLst>
                                    <p:set>
                                      <p:cBhvr>
                                        <p:cTn id="28" dur="1" fill="hold">
                                          <p:stCondLst>
                                            <p:cond delay="0"/>
                                          </p:stCondLst>
                                        </p:cTn>
                                        <p:tgtEl>
                                          <p:spTgt spid="430"/>
                                        </p:tgtEl>
                                        <p:attrNameLst>
                                          <p:attrName>style.visibility</p:attrName>
                                        </p:attrNameLst>
                                      </p:cBhvr>
                                      <p:to>
                                        <p:strVal val="visible"/>
                                      </p:to>
                                    </p:set>
                                    <p:anim calcmode="lin" valueType="num">
                                      <p:cBhvr>
                                        <p:cTn id="29" dur="500" fill="hold"/>
                                        <p:tgtEl>
                                          <p:spTgt spid="430"/>
                                        </p:tgtEl>
                                        <p:attrNameLst>
                                          <p:attrName>ppt_w</p:attrName>
                                        </p:attrNameLst>
                                      </p:cBhvr>
                                      <p:tavLst>
                                        <p:tav tm="0">
                                          <p:val>
                                            <p:fltVal val="0"/>
                                          </p:val>
                                        </p:tav>
                                        <p:tav tm="100000">
                                          <p:val>
                                            <p:strVal val="#ppt_w"/>
                                          </p:val>
                                        </p:tav>
                                      </p:tavLst>
                                    </p:anim>
                                    <p:anim calcmode="lin" valueType="num">
                                      <p:cBhvr>
                                        <p:cTn id="30" dur="500" fill="hold"/>
                                        <p:tgtEl>
                                          <p:spTgt spid="430"/>
                                        </p:tgtEl>
                                        <p:attrNameLst>
                                          <p:attrName>ppt_h</p:attrName>
                                        </p:attrNameLst>
                                      </p:cBhvr>
                                      <p:tavLst>
                                        <p:tav tm="0">
                                          <p:val>
                                            <p:fltVal val="0"/>
                                          </p:val>
                                        </p:tav>
                                        <p:tav tm="100000">
                                          <p:val>
                                            <p:strVal val="#ppt_h"/>
                                          </p:val>
                                        </p:tav>
                                      </p:tavLst>
                                    </p:anim>
                                    <p:animEffect transition="in" filter="fade">
                                      <p:cBhvr>
                                        <p:cTn id="31" dur="500"/>
                                        <p:tgtEl>
                                          <p:spTgt spid="430"/>
                                        </p:tgtEl>
                                      </p:cBhvr>
                                    </p:animEffect>
                                  </p:childTnLst>
                                </p:cTn>
                              </p:par>
                              <p:par>
                                <p:cTn id="32" presetID="53" presetClass="entr" presetSubtype="0" repeatCount="7000" fill="remove" grpId="0" nodeType="withEffect">
                                  <p:stCondLst>
                                    <p:cond delay="200"/>
                                  </p:stCondLst>
                                  <p:childTnLst>
                                    <p:set>
                                      <p:cBhvr>
                                        <p:cTn id="33" dur="1" fill="hold">
                                          <p:stCondLst>
                                            <p:cond delay="0"/>
                                          </p:stCondLst>
                                        </p:cTn>
                                        <p:tgtEl>
                                          <p:spTgt spid="431"/>
                                        </p:tgtEl>
                                        <p:attrNameLst>
                                          <p:attrName>style.visibility</p:attrName>
                                        </p:attrNameLst>
                                      </p:cBhvr>
                                      <p:to>
                                        <p:strVal val="visible"/>
                                      </p:to>
                                    </p:set>
                                    <p:anim calcmode="lin" valueType="num">
                                      <p:cBhvr>
                                        <p:cTn id="34" dur="500" fill="hold"/>
                                        <p:tgtEl>
                                          <p:spTgt spid="431"/>
                                        </p:tgtEl>
                                        <p:attrNameLst>
                                          <p:attrName>ppt_w</p:attrName>
                                        </p:attrNameLst>
                                      </p:cBhvr>
                                      <p:tavLst>
                                        <p:tav tm="0">
                                          <p:val>
                                            <p:fltVal val="0"/>
                                          </p:val>
                                        </p:tav>
                                        <p:tav tm="100000">
                                          <p:val>
                                            <p:strVal val="#ppt_w"/>
                                          </p:val>
                                        </p:tav>
                                      </p:tavLst>
                                    </p:anim>
                                    <p:anim calcmode="lin" valueType="num">
                                      <p:cBhvr>
                                        <p:cTn id="35" dur="500" fill="hold"/>
                                        <p:tgtEl>
                                          <p:spTgt spid="431"/>
                                        </p:tgtEl>
                                        <p:attrNameLst>
                                          <p:attrName>ppt_h</p:attrName>
                                        </p:attrNameLst>
                                      </p:cBhvr>
                                      <p:tavLst>
                                        <p:tav tm="0">
                                          <p:val>
                                            <p:fltVal val="0"/>
                                          </p:val>
                                        </p:tav>
                                        <p:tav tm="100000">
                                          <p:val>
                                            <p:strVal val="#ppt_h"/>
                                          </p:val>
                                        </p:tav>
                                      </p:tavLst>
                                    </p:anim>
                                    <p:animEffect transition="in" filter="fade">
                                      <p:cBhvr>
                                        <p:cTn id="36" dur="500"/>
                                        <p:tgtEl>
                                          <p:spTgt spid="431"/>
                                        </p:tgtEl>
                                      </p:cBhvr>
                                    </p:animEffect>
                                  </p:childTnLst>
                                </p:cTn>
                              </p:par>
                              <p:par>
                                <p:cTn id="37" presetID="53" presetClass="entr" presetSubtype="0" repeatCount="6000" fill="remove" grpId="0" nodeType="withEffect">
                                  <p:stCondLst>
                                    <p:cond delay="500"/>
                                  </p:stCondLst>
                                  <p:childTnLst>
                                    <p:set>
                                      <p:cBhvr>
                                        <p:cTn id="38" dur="1" fill="hold">
                                          <p:stCondLst>
                                            <p:cond delay="0"/>
                                          </p:stCondLst>
                                        </p:cTn>
                                        <p:tgtEl>
                                          <p:spTgt spid="432"/>
                                        </p:tgtEl>
                                        <p:attrNameLst>
                                          <p:attrName>style.visibility</p:attrName>
                                        </p:attrNameLst>
                                      </p:cBhvr>
                                      <p:to>
                                        <p:strVal val="visible"/>
                                      </p:to>
                                    </p:set>
                                    <p:anim calcmode="lin" valueType="num">
                                      <p:cBhvr>
                                        <p:cTn id="39" dur="500" fill="hold"/>
                                        <p:tgtEl>
                                          <p:spTgt spid="432"/>
                                        </p:tgtEl>
                                        <p:attrNameLst>
                                          <p:attrName>ppt_w</p:attrName>
                                        </p:attrNameLst>
                                      </p:cBhvr>
                                      <p:tavLst>
                                        <p:tav tm="0">
                                          <p:val>
                                            <p:fltVal val="0"/>
                                          </p:val>
                                        </p:tav>
                                        <p:tav tm="100000">
                                          <p:val>
                                            <p:strVal val="#ppt_w"/>
                                          </p:val>
                                        </p:tav>
                                      </p:tavLst>
                                    </p:anim>
                                    <p:anim calcmode="lin" valueType="num">
                                      <p:cBhvr>
                                        <p:cTn id="40" dur="500" fill="hold"/>
                                        <p:tgtEl>
                                          <p:spTgt spid="432"/>
                                        </p:tgtEl>
                                        <p:attrNameLst>
                                          <p:attrName>ppt_h</p:attrName>
                                        </p:attrNameLst>
                                      </p:cBhvr>
                                      <p:tavLst>
                                        <p:tav tm="0">
                                          <p:val>
                                            <p:fltVal val="0"/>
                                          </p:val>
                                        </p:tav>
                                        <p:tav tm="100000">
                                          <p:val>
                                            <p:strVal val="#ppt_h"/>
                                          </p:val>
                                        </p:tav>
                                      </p:tavLst>
                                    </p:anim>
                                    <p:animEffect transition="in" filter="fade">
                                      <p:cBhvr>
                                        <p:cTn id="41" dur="500"/>
                                        <p:tgtEl>
                                          <p:spTgt spid="432"/>
                                        </p:tgtEl>
                                      </p:cBhvr>
                                    </p:animEffect>
                                  </p:childTnLst>
                                </p:cTn>
                              </p:par>
                              <p:par>
                                <p:cTn id="42" presetID="53" presetClass="entr" presetSubtype="0" repeatCount="7000" fill="remove" grpId="0" nodeType="withEffect">
                                  <p:stCondLst>
                                    <p:cond delay="400"/>
                                  </p:stCondLst>
                                  <p:childTnLst>
                                    <p:set>
                                      <p:cBhvr>
                                        <p:cTn id="43" dur="1" fill="hold">
                                          <p:stCondLst>
                                            <p:cond delay="0"/>
                                          </p:stCondLst>
                                        </p:cTn>
                                        <p:tgtEl>
                                          <p:spTgt spid="433"/>
                                        </p:tgtEl>
                                        <p:attrNameLst>
                                          <p:attrName>style.visibility</p:attrName>
                                        </p:attrNameLst>
                                      </p:cBhvr>
                                      <p:to>
                                        <p:strVal val="visible"/>
                                      </p:to>
                                    </p:set>
                                    <p:anim calcmode="lin" valueType="num">
                                      <p:cBhvr>
                                        <p:cTn id="44" dur="500" fill="hold"/>
                                        <p:tgtEl>
                                          <p:spTgt spid="433"/>
                                        </p:tgtEl>
                                        <p:attrNameLst>
                                          <p:attrName>ppt_w</p:attrName>
                                        </p:attrNameLst>
                                      </p:cBhvr>
                                      <p:tavLst>
                                        <p:tav tm="0">
                                          <p:val>
                                            <p:fltVal val="0"/>
                                          </p:val>
                                        </p:tav>
                                        <p:tav tm="100000">
                                          <p:val>
                                            <p:strVal val="#ppt_w"/>
                                          </p:val>
                                        </p:tav>
                                      </p:tavLst>
                                    </p:anim>
                                    <p:anim calcmode="lin" valueType="num">
                                      <p:cBhvr>
                                        <p:cTn id="45" dur="500" fill="hold"/>
                                        <p:tgtEl>
                                          <p:spTgt spid="433"/>
                                        </p:tgtEl>
                                        <p:attrNameLst>
                                          <p:attrName>ppt_h</p:attrName>
                                        </p:attrNameLst>
                                      </p:cBhvr>
                                      <p:tavLst>
                                        <p:tav tm="0">
                                          <p:val>
                                            <p:fltVal val="0"/>
                                          </p:val>
                                        </p:tav>
                                        <p:tav tm="100000">
                                          <p:val>
                                            <p:strVal val="#ppt_h"/>
                                          </p:val>
                                        </p:tav>
                                      </p:tavLst>
                                    </p:anim>
                                    <p:animEffect transition="in" filter="fade">
                                      <p:cBhvr>
                                        <p:cTn id="46" dur="500"/>
                                        <p:tgtEl>
                                          <p:spTgt spid="4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iterate type="lt">
                                    <p:tmPct val="0"/>
                                  </p:iterate>
                                  <p:childTnLst>
                                    <p:set>
                                      <p:cBhvr>
                                        <p:cTn id="50" dur="1" fill="hold">
                                          <p:stCondLst>
                                            <p:cond delay="0"/>
                                          </p:stCondLst>
                                        </p:cTn>
                                        <p:tgtEl>
                                          <p:spTgt spid="401"/>
                                        </p:tgtEl>
                                        <p:attrNameLst>
                                          <p:attrName>style.visibility</p:attrName>
                                        </p:attrNameLst>
                                      </p:cBhvr>
                                      <p:to>
                                        <p:strVal val="visible"/>
                                      </p:to>
                                    </p:set>
                                    <p:animEffect transition="in" filter="fade">
                                      <p:cBhvr>
                                        <p:cTn id="51" dur="500"/>
                                        <p:tgtEl>
                                          <p:spTgt spid="401"/>
                                        </p:tgtEl>
                                      </p:cBhvr>
                                    </p:animEffect>
                                  </p:childTnLst>
                                </p:cTn>
                              </p:par>
                            </p:childTnLst>
                          </p:cTn>
                        </p:par>
                        <p:par>
                          <p:cTn id="52" fill="hold">
                            <p:stCondLst>
                              <p:cond delay="500"/>
                            </p:stCondLst>
                            <p:childTnLst>
                              <p:par>
                                <p:cTn id="53" presetID="35" presetClass="emph" presetSubtype="0" repeatCount="3000" fill="hold" nodeType="afterEffect">
                                  <p:stCondLst>
                                    <p:cond delay="0"/>
                                  </p:stCondLst>
                                  <p:iterate type="lt">
                                    <p:tmPct val="0"/>
                                  </p:iterate>
                                  <p:childTnLst>
                                    <p:anim calcmode="discrete" valueType="str">
                                      <p:cBhvr>
                                        <p:cTn id="54" dur="500" fill="hold"/>
                                        <p:tgtEl>
                                          <p:spTgt spid="401"/>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0" repeatCount="8000" fill="remove" grpId="0" nodeType="clickEffect">
                                  <p:stCondLst>
                                    <p:cond delay="0"/>
                                  </p:stCondLst>
                                  <p:childTnLst>
                                    <p:set>
                                      <p:cBhvr>
                                        <p:cTn id="58" dur="1" fill="hold">
                                          <p:stCondLst>
                                            <p:cond delay="0"/>
                                          </p:stCondLst>
                                        </p:cTn>
                                        <p:tgtEl>
                                          <p:spTgt spid="455"/>
                                        </p:tgtEl>
                                        <p:attrNameLst>
                                          <p:attrName>style.visibility</p:attrName>
                                        </p:attrNameLst>
                                      </p:cBhvr>
                                      <p:to>
                                        <p:strVal val="visible"/>
                                      </p:to>
                                    </p:set>
                                    <p:anim calcmode="lin" valueType="num">
                                      <p:cBhvr>
                                        <p:cTn id="59" dur="500" fill="hold"/>
                                        <p:tgtEl>
                                          <p:spTgt spid="455"/>
                                        </p:tgtEl>
                                        <p:attrNameLst>
                                          <p:attrName>ppt_w</p:attrName>
                                        </p:attrNameLst>
                                      </p:cBhvr>
                                      <p:tavLst>
                                        <p:tav tm="0">
                                          <p:val>
                                            <p:fltVal val="0"/>
                                          </p:val>
                                        </p:tav>
                                        <p:tav tm="100000">
                                          <p:val>
                                            <p:strVal val="#ppt_w"/>
                                          </p:val>
                                        </p:tav>
                                      </p:tavLst>
                                    </p:anim>
                                    <p:anim calcmode="lin" valueType="num">
                                      <p:cBhvr>
                                        <p:cTn id="60" dur="500" fill="hold"/>
                                        <p:tgtEl>
                                          <p:spTgt spid="455"/>
                                        </p:tgtEl>
                                        <p:attrNameLst>
                                          <p:attrName>ppt_h</p:attrName>
                                        </p:attrNameLst>
                                      </p:cBhvr>
                                      <p:tavLst>
                                        <p:tav tm="0">
                                          <p:val>
                                            <p:fltVal val="0"/>
                                          </p:val>
                                        </p:tav>
                                        <p:tav tm="100000">
                                          <p:val>
                                            <p:strVal val="#ppt_h"/>
                                          </p:val>
                                        </p:tav>
                                      </p:tavLst>
                                    </p:anim>
                                    <p:animEffect transition="in" filter="fade">
                                      <p:cBhvr>
                                        <p:cTn id="61" dur="500"/>
                                        <p:tgtEl>
                                          <p:spTgt spid="455"/>
                                        </p:tgtEl>
                                      </p:cBhvr>
                                    </p:animEffect>
                                  </p:childTnLst>
                                </p:cTn>
                              </p:par>
                              <p:par>
                                <p:cTn id="62" presetID="53" presetClass="entr" presetSubtype="0" repeatCount="7000" fill="remove" grpId="0" nodeType="withEffect">
                                  <p:stCondLst>
                                    <p:cond delay="200"/>
                                  </p:stCondLst>
                                  <p:childTnLst>
                                    <p:set>
                                      <p:cBhvr>
                                        <p:cTn id="63" dur="1" fill="hold">
                                          <p:stCondLst>
                                            <p:cond delay="0"/>
                                          </p:stCondLst>
                                        </p:cTn>
                                        <p:tgtEl>
                                          <p:spTgt spid="456"/>
                                        </p:tgtEl>
                                        <p:attrNameLst>
                                          <p:attrName>style.visibility</p:attrName>
                                        </p:attrNameLst>
                                      </p:cBhvr>
                                      <p:to>
                                        <p:strVal val="visible"/>
                                      </p:to>
                                    </p:set>
                                    <p:anim calcmode="lin" valueType="num">
                                      <p:cBhvr>
                                        <p:cTn id="64" dur="500" fill="hold"/>
                                        <p:tgtEl>
                                          <p:spTgt spid="456"/>
                                        </p:tgtEl>
                                        <p:attrNameLst>
                                          <p:attrName>ppt_w</p:attrName>
                                        </p:attrNameLst>
                                      </p:cBhvr>
                                      <p:tavLst>
                                        <p:tav tm="0">
                                          <p:val>
                                            <p:fltVal val="0"/>
                                          </p:val>
                                        </p:tav>
                                        <p:tav tm="100000">
                                          <p:val>
                                            <p:strVal val="#ppt_w"/>
                                          </p:val>
                                        </p:tav>
                                      </p:tavLst>
                                    </p:anim>
                                    <p:anim calcmode="lin" valueType="num">
                                      <p:cBhvr>
                                        <p:cTn id="65" dur="500" fill="hold"/>
                                        <p:tgtEl>
                                          <p:spTgt spid="456"/>
                                        </p:tgtEl>
                                        <p:attrNameLst>
                                          <p:attrName>ppt_h</p:attrName>
                                        </p:attrNameLst>
                                      </p:cBhvr>
                                      <p:tavLst>
                                        <p:tav tm="0">
                                          <p:val>
                                            <p:fltVal val="0"/>
                                          </p:val>
                                        </p:tav>
                                        <p:tav tm="100000">
                                          <p:val>
                                            <p:strVal val="#ppt_h"/>
                                          </p:val>
                                        </p:tav>
                                      </p:tavLst>
                                    </p:anim>
                                    <p:animEffect transition="in" filter="fade">
                                      <p:cBhvr>
                                        <p:cTn id="66" dur="500"/>
                                        <p:tgtEl>
                                          <p:spTgt spid="456"/>
                                        </p:tgtEl>
                                      </p:cBhvr>
                                    </p:animEffect>
                                  </p:childTnLst>
                                </p:cTn>
                              </p:par>
                              <p:par>
                                <p:cTn id="67" presetID="53" presetClass="entr" presetSubtype="0" repeatCount="6000" fill="remove" grpId="0" nodeType="withEffect">
                                  <p:stCondLst>
                                    <p:cond delay="500"/>
                                  </p:stCondLst>
                                  <p:childTnLst>
                                    <p:set>
                                      <p:cBhvr>
                                        <p:cTn id="68" dur="1" fill="hold">
                                          <p:stCondLst>
                                            <p:cond delay="0"/>
                                          </p:stCondLst>
                                        </p:cTn>
                                        <p:tgtEl>
                                          <p:spTgt spid="457"/>
                                        </p:tgtEl>
                                        <p:attrNameLst>
                                          <p:attrName>style.visibility</p:attrName>
                                        </p:attrNameLst>
                                      </p:cBhvr>
                                      <p:to>
                                        <p:strVal val="visible"/>
                                      </p:to>
                                    </p:set>
                                    <p:anim calcmode="lin" valueType="num">
                                      <p:cBhvr>
                                        <p:cTn id="69" dur="500" fill="hold"/>
                                        <p:tgtEl>
                                          <p:spTgt spid="457"/>
                                        </p:tgtEl>
                                        <p:attrNameLst>
                                          <p:attrName>ppt_w</p:attrName>
                                        </p:attrNameLst>
                                      </p:cBhvr>
                                      <p:tavLst>
                                        <p:tav tm="0">
                                          <p:val>
                                            <p:fltVal val="0"/>
                                          </p:val>
                                        </p:tav>
                                        <p:tav tm="100000">
                                          <p:val>
                                            <p:strVal val="#ppt_w"/>
                                          </p:val>
                                        </p:tav>
                                      </p:tavLst>
                                    </p:anim>
                                    <p:anim calcmode="lin" valueType="num">
                                      <p:cBhvr>
                                        <p:cTn id="70" dur="500" fill="hold"/>
                                        <p:tgtEl>
                                          <p:spTgt spid="457"/>
                                        </p:tgtEl>
                                        <p:attrNameLst>
                                          <p:attrName>ppt_h</p:attrName>
                                        </p:attrNameLst>
                                      </p:cBhvr>
                                      <p:tavLst>
                                        <p:tav tm="0">
                                          <p:val>
                                            <p:fltVal val="0"/>
                                          </p:val>
                                        </p:tav>
                                        <p:tav tm="100000">
                                          <p:val>
                                            <p:strVal val="#ppt_h"/>
                                          </p:val>
                                        </p:tav>
                                      </p:tavLst>
                                    </p:anim>
                                    <p:animEffect transition="in" filter="fade">
                                      <p:cBhvr>
                                        <p:cTn id="71" dur="500"/>
                                        <p:tgtEl>
                                          <p:spTgt spid="457"/>
                                        </p:tgtEl>
                                      </p:cBhvr>
                                    </p:animEffect>
                                  </p:childTnLst>
                                </p:cTn>
                              </p:par>
                              <p:par>
                                <p:cTn id="72" presetID="53" presetClass="entr" presetSubtype="0" repeatCount="7000" fill="remove" grpId="0" nodeType="withEffect">
                                  <p:stCondLst>
                                    <p:cond delay="300"/>
                                  </p:stCondLst>
                                  <p:childTnLst>
                                    <p:set>
                                      <p:cBhvr>
                                        <p:cTn id="73" dur="1" fill="hold">
                                          <p:stCondLst>
                                            <p:cond delay="0"/>
                                          </p:stCondLst>
                                        </p:cTn>
                                        <p:tgtEl>
                                          <p:spTgt spid="458"/>
                                        </p:tgtEl>
                                        <p:attrNameLst>
                                          <p:attrName>style.visibility</p:attrName>
                                        </p:attrNameLst>
                                      </p:cBhvr>
                                      <p:to>
                                        <p:strVal val="visible"/>
                                      </p:to>
                                    </p:set>
                                    <p:anim calcmode="lin" valueType="num">
                                      <p:cBhvr>
                                        <p:cTn id="74" dur="500" fill="hold"/>
                                        <p:tgtEl>
                                          <p:spTgt spid="458"/>
                                        </p:tgtEl>
                                        <p:attrNameLst>
                                          <p:attrName>ppt_w</p:attrName>
                                        </p:attrNameLst>
                                      </p:cBhvr>
                                      <p:tavLst>
                                        <p:tav tm="0">
                                          <p:val>
                                            <p:fltVal val="0"/>
                                          </p:val>
                                        </p:tav>
                                        <p:tav tm="100000">
                                          <p:val>
                                            <p:strVal val="#ppt_w"/>
                                          </p:val>
                                        </p:tav>
                                      </p:tavLst>
                                    </p:anim>
                                    <p:anim calcmode="lin" valueType="num">
                                      <p:cBhvr>
                                        <p:cTn id="75" dur="500" fill="hold"/>
                                        <p:tgtEl>
                                          <p:spTgt spid="458"/>
                                        </p:tgtEl>
                                        <p:attrNameLst>
                                          <p:attrName>ppt_h</p:attrName>
                                        </p:attrNameLst>
                                      </p:cBhvr>
                                      <p:tavLst>
                                        <p:tav tm="0">
                                          <p:val>
                                            <p:fltVal val="0"/>
                                          </p:val>
                                        </p:tav>
                                        <p:tav tm="100000">
                                          <p:val>
                                            <p:strVal val="#ppt_h"/>
                                          </p:val>
                                        </p:tav>
                                      </p:tavLst>
                                    </p:anim>
                                    <p:animEffect transition="in" filter="fade">
                                      <p:cBhvr>
                                        <p:cTn id="76" dur="500"/>
                                        <p:tgtEl>
                                          <p:spTgt spid="458"/>
                                        </p:tgtEl>
                                      </p:cBhvr>
                                    </p:animEffect>
                                  </p:childTnLst>
                                </p:cTn>
                              </p:par>
                              <p:par>
                                <p:cTn id="77" presetID="23" presetClass="entr" presetSubtype="16" repeatCount="8000" fill="remove" grpId="1" nodeType="withEffect">
                                  <p:stCondLst>
                                    <p:cond delay="400"/>
                                  </p:stCondLst>
                                  <p:childTnLst>
                                    <p:set>
                                      <p:cBhvr>
                                        <p:cTn id="78" dur="1" fill="hold">
                                          <p:stCondLst>
                                            <p:cond delay="0"/>
                                          </p:stCondLst>
                                        </p:cTn>
                                        <p:tgtEl>
                                          <p:spTgt spid="431"/>
                                        </p:tgtEl>
                                        <p:attrNameLst>
                                          <p:attrName>style.visibility</p:attrName>
                                        </p:attrNameLst>
                                      </p:cBhvr>
                                      <p:to>
                                        <p:strVal val="visible"/>
                                      </p:to>
                                    </p:set>
                                    <p:anim calcmode="lin" valueType="num">
                                      <p:cBhvr>
                                        <p:cTn id="79" dur="500" fill="hold"/>
                                        <p:tgtEl>
                                          <p:spTgt spid="431"/>
                                        </p:tgtEl>
                                        <p:attrNameLst>
                                          <p:attrName>ppt_w</p:attrName>
                                        </p:attrNameLst>
                                      </p:cBhvr>
                                      <p:tavLst>
                                        <p:tav tm="0">
                                          <p:val>
                                            <p:fltVal val="0"/>
                                          </p:val>
                                        </p:tav>
                                        <p:tav tm="100000">
                                          <p:val>
                                            <p:strVal val="#ppt_w"/>
                                          </p:val>
                                        </p:tav>
                                      </p:tavLst>
                                    </p:anim>
                                    <p:anim calcmode="lin" valueType="num">
                                      <p:cBhvr>
                                        <p:cTn id="80" dur="500" fill="hold"/>
                                        <p:tgtEl>
                                          <p:spTgt spid="431"/>
                                        </p:tgtEl>
                                        <p:attrNameLst>
                                          <p:attrName>ppt_h</p:attrName>
                                        </p:attrNameLst>
                                      </p:cBhvr>
                                      <p:tavLst>
                                        <p:tav tm="0">
                                          <p:val>
                                            <p:fltVal val="0"/>
                                          </p:val>
                                        </p:tav>
                                        <p:tav tm="100000">
                                          <p:val>
                                            <p:strVal val="#ppt_h"/>
                                          </p:val>
                                        </p:tav>
                                      </p:tavLst>
                                    </p:anim>
                                  </p:childTnLst>
                                </p:cTn>
                              </p:par>
                              <p:par>
                                <p:cTn id="81" presetID="53" presetClass="entr" presetSubtype="0" repeatCount="7000" fill="remove" grpId="1" nodeType="withEffect">
                                  <p:stCondLst>
                                    <p:cond delay="0"/>
                                  </p:stCondLst>
                                  <p:childTnLst>
                                    <p:set>
                                      <p:cBhvr>
                                        <p:cTn id="82" dur="1" fill="hold">
                                          <p:stCondLst>
                                            <p:cond delay="0"/>
                                          </p:stCondLst>
                                        </p:cTn>
                                        <p:tgtEl>
                                          <p:spTgt spid="432"/>
                                        </p:tgtEl>
                                        <p:attrNameLst>
                                          <p:attrName>style.visibility</p:attrName>
                                        </p:attrNameLst>
                                      </p:cBhvr>
                                      <p:to>
                                        <p:strVal val="visible"/>
                                      </p:to>
                                    </p:set>
                                    <p:anim calcmode="lin" valueType="num">
                                      <p:cBhvr>
                                        <p:cTn id="83" dur="500" fill="hold"/>
                                        <p:tgtEl>
                                          <p:spTgt spid="432"/>
                                        </p:tgtEl>
                                        <p:attrNameLst>
                                          <p:attrName>ppt_w</p:attrName>
                                        </p:attrNameLst>
                                      </p:cBhvr>
                                      <p:tavLst>
                                        <p:tav tm="0">
                                          <p:val>
                                            <p:fltVal val="0"/>
                                          </p:val>
                                        </p:tav>
                                        <p:tav tm="100000">
                                          <p:val>
                                            <p:strVal val="#ppt_w"/>
                                          </p:val>
                                        </p:tav>
                                      </p:tavLst>
                                    </p:anim>
                                    <p:anim calcmode="lin" valueType="num">
                                      <p:cBhvr>
                                        <p:cTn id="84" dur="500" fill="hold"/>
                                        <p:tgtEl>
                                          <p:spTgt spid="432"/>
                                        </p:tgtEl>
                                        <p:attrNameLst>
                                          <p:attrName>ppt_h</p:attrName>
                                        </p:attrNameLst>
                                      </p:cBhvr>
                                      <p:tavLst>
                                        <p:tav tm="0">
                                          <p:val>
                                            <p:fltVal val="0"/>
                                          </p:val>
                                        </p:tav>
                                        <p:tav tm="100000">
                                          <p:val>
                                            <p:strVal val="#ppt_h"/>
                                          </p:val>
                                        </p:tav>
                                      </p:tavLst>
                                    </p:anim>
                                    <p:animEffect transition="in" filter="fade">
                                      <p:cBhvr>
                                        <p:cTn id="85" dur="500"/>
                                        <p:tgtEl>
                                          <p:spTgt spid="432"/>
                                        </p:tgtEl>
                                      </p:cBhvr>
                                    </p:animEffect>
                                  </p:childTnLst>
                                </p:cTn>
                              </p:par>
                              <p:par>
                                <p:cTn id="86" presetID="53" presetClass="entr" presetSubtype="0" repeatCount="7000" fill="remove" grpId="1" nodeType="withEffect">
                                  <p:stCondLst>
                                    <p:cond delay="200"/>
                                  </p:stCondLst>
                                  <p:childTnLst>
                                    <p:set>
                                      <p:cBhvr>
                                        <p:cTn id="87" dur="1" fill="hold">
                                          <p:stCondLst>
                                            <p:cond delay="0"/>
                                          </p:stCondLst>
                                        </p:cTn>
                                        <p:tgtEl>
                                          <p:spTgt spid="430"/>
                                        </p:tgtEl>
                                        <p:attrNameLst>
                                          <p:attrName>style.visibility</p:attrName>
                                        </p:attrNameLst>
                                      </p:cBhvr>
                                      <p:to>
                                        <p:strVal val="visible"/>
                                      </p:to>
                                    </p:set>
                                    <p:anim calcmode="lin" valueType="num">
                                      <p:cBhvr>
                                        <p:cTn id="88" dur="500" fill="hold"/>
                                        <p:tgtEl>
                                          <p:spTgt spid="430"/>
                                        </p:tgtEl>
                                        <p:attrNameLst>
                                          <p:attrName>ppt_w</p:attrName>
                                        </p:attrNameLst>
                                      </p:cBhvr>
                                      <p:tavLst>
                                        <p:tav tm="0">
                                          <p:val>
                                            <p:fltVal val="0"/>
                                          </p:val>
                                        </p:tav>
                                        <p:tav tm="100000">
                                          <p:val>
                                            <p:strVal val="#ppt_w"/>
                                          </p:val>
                                        </p:tav>
                                      </p:tavLst>
                                    </p:anim>
                                    <p:anim calcmode="lin" valueType="num">
                                      <p:cBhvr>
                                        <p:cTn id="89" dur="500" fill="hold"/>
                                        <p:tgtEl>
                                          <p:spTgt spid="430"/>
                                        </p:tgtEl>
                                        <p:attrNameLst>
                                          <p:attrName>ppt_h</p:attrName>
                                        </p:attrNameLst>
                                      </p:cBhvr>
                                      <p:tavLst>
                                        <p:tav tm="0">
                                          <p:val>
                                            <p:fltVal val="0"/>
                                          </p:val>
                                        </p:tav>
                                        <p:tav tm="100000">
                                          <p:val>
                                            <p:strVal val="#ppt_h"/>
                                          </p:val>
                                        </p:tav>
                                      </p:tavLst>
                                    </p:anim>
                                    <p:animEffect transition="in" filter="fade">
                                      <p:cBhvr>
                                        <p:cTn id="90" dur="500"/>
                                        <p:tgtEl>
                                          <p:spTgt spid="430"/>
                                        </p:tgtEl>
                                      </p:cBhvr>
                                    </p:animEffect>
                                  </p:childTnLst>
                                </p:cTn>
                              </p:par>
                              <p:par>
                                <p:cTn id="91" presetID="53" presetClass="entr" presetSubtype="0" repeatCount="7000" fill="remove" grpId="1" nodeType="withEffect">
                                  <p:stCondLst>
                                    <p:cond delay="500"/>
                                  </p:stCondLst>
                                  <p:childTnLst>
                                    <p:set>
                                      <p:cBhvr>
                                        <p:cTn id="92" dur="1" fill="hold">
                                          <p:stCondLst>
                                            <p:cond delay="0"/>
                                          </p:stCondLst>
                                        </p:cTn>
                                        <p:tgtEl>
                                          <p:spTgt spid="433"/>
                                        </p:tgtEl>
                                        <p:attrNameLst>
                                          <p:attrName>style.visibility</p:attrName>
                                        </p:attrNameLst>
                                      </p:cBhvr>
                                      <p:to>
                                        <p:strVal val="visible"/>
                                      </p:to>
                                    </p:set>
                                    <p:anim calcmode="lin" valueType="num">
                                      <p:cBhvr>
                                        <p:cTn id="93" dur="500" fill="hold"/>
                                        <p:tgtEl>
                                          <p:spTgt spid="433"/>
                                        </p:tgtEl>
                                        <p:attrNameLst>
                                          <p:attrName>ppt_w</p:attrName>
                                        </p:attrNameLst>
                                      </p:cBhvr>
                                      <p:tavLst>
                                        <p:tav tm="0">
                                          <p:val>
                                            <p:fltVal val="0"/>
                                          </p:val>
                                        </p:tav>
                                        <p:tav tm="100000">
                                          <p:val>
                                            <p:strVal val="#ppt_w"/>
                                          </p:val>
                                        </p:tav>
                                      </p:tavLst>
                                    </p:anim>
                                    <p:anim calcmode="lin" valueType="num">
                                      <p:cBhvr>
                                        <p:cTn id="94" dur="500" fill="hold"/>
                                        <p:tgtEl>
                                          <p:spTgt spid="433"/>
                                        </p:tgtEl>
                                        <p:attrNameLst>
                                          <p:attrName>ppt_h</p:attrName>
                                        </p:attrNameLst>
                                      </p:cBhvr>
                                      <p:tavLst>
                                        <p:tav tm="0">
                                          <p:val>
                                            <p:fltVal val="0"/>
                                          </p:val>
                                        </p:tav>
                                        <p:tav tm="100000">
                                          <p:val>
                                            <p:strVal val="#ppt_h"/>
                                          </p:val>
                                        </p:tav>
                                      </p:tavLst>
                                    </p:anim>
                                    <p:animEffect transition="in" filter="fade">
                                      <p:cBhvr>
                                        <p:cTn id="95" dur="500"/>
                                        <p:tgtEl>
                                          <p:spTgt spid="433"/>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repeatCount="5000" fill="remove" grpId="0" nodeType="clickEffect" nodePh="1">
                                  <p:stCondLst>
                                    <p:cond delay="0"/>
                                  </p:stCondLst>
                                  <p:endCondLst>
                                    <p:cond evt="begin" delay="0">
                                      <p:tn val="98"/>
                                    </p:cond>
                                  </p:endCondLst>
                                  <p:childTnLst>
                                    <p:set>
                                      <p:cBhvr>
                                        <p:cTn id="99" dur="1" fill="hold">
                                          <p:stCondLst>
                                            <p:cond delay="0"/>
                                          </p:stCondLst>
                                        </p:cTn>
                                        <p:tgtEl>
                                          <p:spTgt spid="459"/>
                                        </p:tgtEl>
                                        <p:attrNameLst>
                                          <p:attrName>style.visibility</p:attrName>
                                        </p:attrNameLst>
                                      </p:cBhvr>
                                      <p:to>
                                        <p:strVal val="visible"/>
                                      </p:to>
                                    </p:set>
                                    <p:anim calcmode="lin" valueType="num">
                                      <p:cBhvr>
                                        <p:cTn id="100" dur="500" fill="hold"/>
                                        <p:tgtEl>
                                          <p:spTgt spid="459"/>
                                        </p:tgtEl>
                                        <p:attrNameLst>
                                          <p:attrName>ppt_w</p:attrName>
                                        </p:attrNameLst>
                                      </p:cBhvr>
                                      <p:tavLst>
                                        <p:tav tm="0">
                                          <p:val>
                                            <p:fltVal val="0"/>
                                          </p:val>
                                        </p:tav>
                                        <p:tav tm="100000">
                                          <p:val>
                                            <p:strVal val="#ppt_w"/>
                                          </p:val>
                                        </p:tav>
                                      </p:tavLst>
                                    </p:anim>
                                    <p:anim calcmode="lin" valueType="num">
                                      <p:cBhvr>
                                        <p:cTn id="101" dur="500" fill="hold"/>
                                        <p:tgtEl>
                                          <p:spTgt spid="459"/>
                                        </p:tgtEl>
                                        <p:attrNameLst>
                                          <p:attrName>ppt_h</p:attrName>
                                        </p:attrNameLst>
                                      </p:cBhvr>
                                      <p:tavLst>
                                        <p:tav tm="0">
                                          <p:val>
                                            <p:fltVal val="0"/>
                                          </p:val>
                                        </p:tav>
                                        <p:tav tm="100000">
                                          <p:val>
                                            <p:strVal val="#ppt_h"/>
                                          </p:val>
                                        </p:tav>
                                      </p:tavLst>
                                    </p:anim>
                                    <p:animEffect transition="in" filter="fade">
                                      <p:cBhvr>
                                        <p:cTn id="102" dur="500"/>
                                        <p:tgtEl>
                                          <p:spTgt spid="4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3000"/>
                                        <p:tgtEl>
                                          <p:spTgt spid="475"/>
                                        </p:tgtEl>
                                      </p:cBhvr>
                                    </p:animEffect>
                                    <p:set>
                                      <p:cBhvr>
                                        <p:cTn id="107" dur="1" fill="hold">
                                          <p:stCondLst>
                                            <p:cond delay="2999"/>
                                          </p:stCondLst>
                                        </p:cTn>
                                        <p:tgtEl>
                                          <p:spTgt spid="47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2139" grpId="0"/>
      <p:bldP spid="455" grpId="0" animBg="1"/>
      <p:bldP spid="458" grpId="0" animBg="1"/>
      <p:bldP spid="456" grpId="0" animBg="1"/>
      <p:bldP spid="457" grpId="0" animBg="1"/>
      <p:bldP spid="430" grpId="0" animBg="1"/>
      <p:bldP spid="430" grpId="1" animBg="1"/>
      <p:bldP spid="431" grpId="0" animBg="1"/>
      <p:bldP spid="431" grpId="1" animBg="1"/>
      <p:bldP spid="432" grpId="0" animBg="1"/>
      <p:bldP spid="432" grpId="1" animBg="1"/>
      <p:bldP spid="433" grpId="0" animBg="1"/>
      <p:bldP spid="433" grpId="1" animBg="1"/>
      <p:bldP spid="416" grpId="0" animBg="1"/>
      <p:bldP spid="4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0" y="120803"/>
            <a:ext cx="7010400" cy="592872"/>
          </a:xfrm>
        </p:spPr>
        <p:txBody>
          <a:bodyPr/>
          <a:lstStyle/>
          <a:p>
            <a:pPr marL="231775"/>
            <a:r>
              <a:rPr lang="en-US" dirty="0" smtClean="0">
                <a:solidFill>
                  <a:schemeClr val="bg1"/>
                </a:solidFill>
              </a:rPr>
              <a:t>Actionable analytics create value</a:t>
            </a:r>
            <a:endParaRPr lang="en-US" dirty="0">
              <a:solidFill>
                <a:schemeClr val="bg1"/>
              </a:solidFill>
            </a:endParaRPr>
          </a:p>
        </p:txBody>
      </p:sp>
      <p:pic>
        <p:nvPicPr>
          <p:cNvPr id="37" name="Picture 36" descr="LBR-Social-translucence.png"/>
          <p:cNvPicPr>
            <a:picLocks noChangeAspect="1"/>
          </p:cNvPicPr>
          <p:nvPr/>
        </p:nvPicPr>
        <p:blipFill>
          <a:blip r:embed="rId3" cstate="print"/>
          <a:stretch>
            <a:fillRect/>
          </a:stretch>
        </p:blipFill>
        <p:spPr>
          <a:xfrm>
            <a:off x="527274" y="882368"/>
            <a:ext cx="4282253" cy="5515882"/>
          </a:xfrm>
          <a:prstGeom prst="rect">
            <a:avLst/>
          </a:prstGeom>
          <a:ln>
            <a:noFill/>
          </a:ln>
          <a:effectLst>
            <a:outerShdw blurRad="292100" dist="139700" dir="2700000" algn="tl" rotWithShape="0">
              <a:srgbClr val="333333">
                <a:alpha val="65000"/>
              </a:srgbClr>
            </a:outerShdw>
          </a:effectLst>
        </p:spPr>
      </p:pic>
      <p:sp>
        <p:nvSpPr>
          <p:cNvPr id="38" name="Content Placeholder 2"/>
          <p:cNvSpPr txBox="1">
            <a:spLocks/>
          </p:cNvSpPr>
          <p:nvPr/>
        </p:nvSpPr>
        <p:spPr>
          <a:xfrm>
            <a:off x="5058888" y="1862983"/>
            <a:ext cx="3637437" cy="4144710"/>
          </a:xfrm>
          <a:prstGeom prst="rect">
            <a:avLst/>
          </a:prstGeom>
        </p:spPr>
        <p:txBody>
          <a:bodyPr>
            <a:norm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4"/>
              </a:buBlip>
              <a:tabLst/>
              <a:defRPr/>
            </a:pPr>
            <a:r>
              <a:rPr kumimoji="0" lang="en-US" sz="2400" b="1" i="0" u="none" strike="noStrike" kern="1200" cap="none" spc="0" normalizeH="0" baseline="0" noProof="0" dirty="0" smtClean="0">
                <a:ln>
                  <a:noFill/>
                </a:ln>
                <a:solidFill>
                  <a:schemeClr val="bg1"/>
                </a:solidFill>
                <a:effectLst/>
                <a:uLnTx/>
                <a:uFillTx/>
                <a:latin typeface="+mj-lt"/>
                <a:ea typeface="ＭＳ Ｐゴシック" pitchFamily="-65" charset="-128"/>
                <a:cs typeface="Arial" pitchFamily="34" charset="0"/>
              </a:rPr>
              <a:t>Analytics</a:t>
            </a:r>
            <a:r>
              <a:rPr kumimoji="0" lang="en-US" sz="2400" b="1" i="0" u="none" strike="noStrike" kern="1200" cap="none" spc="0" normalizeH="0" noProof="0" dirty="0" smtClean="0">
                <a:ln>
                  <a:noFill/>
                </a:ln>
                <a:solidFill>
                  <a:schemeClr val="bg1"/>
                </a:solidFill>
                <a:effectLst/>
                <a:uLnTx/>
                <a:uFillTx/>
                <a:latin typeface="+mj-lt"/>
                <a:ea typeface="ＭＳ Ｐゴシック" pitchFamily="-65" charset="-128"/>
                <a:cs typeface="Arial" pitchFamily="34" charset="0"/>
              </a:rPr>
              <a:t> identify value drivers</a:t>
            </a:r>
            <a:endParaRPr kumimoji="0" lang="en-US" sz="2400" b="1" i="0" u="none" strike="noStrike" kern="1200" cap="none" spc="0" normalizeH="0" baseline="0" noProof="0" dirty="0" smtClean="0">
              <a:ln>
                <a:noFill/>
              </a:ln>
              <a:solidFill>
                <a:schemeClr val="bg1"/>
              </a:solidFill>
              <a:effectLst/>
              <a:uLnTx/>
              <a:uFillTx/>
              <a:latin typeface="+mj-lt"/>
              <a:ea typeface="ＭＳ Ｐゴシック" pitchFamily="-65" charset="-128"/>
              <a:cs typeface="Arial" pitchFamily="34" charset="0"/>
            </a:endParaRPr>
          </a:p>
          <a:p>
            <a:pPr marL="341313" lvl="1" indent="-341313" eaLnBrk="0" hangingPunct="0">
              <a:spcBef>
                <a:spcPts val="1200"/>
              </a:spcBef>
              <a:buClr>
                <a:srgbClr val="CC3300"/>
              </a:buClr>
              <a:buSzPct val="100000"/>
              <a:buBlip>
                <a:blip r:embed="rId4"/>
              </a:buBlip>
              <a:defRPr/>
            </a:pPr>
            <a:r>
              <a:rPr lang="en-US" sz="2400" b="1" dirty="0" smtClean="0">
                <a:solidFill>
                  <a:schemeClr val="bg1"/>
                </a:solidFill>
                <a:latin typeface="+mj-lt"/>
                <a:ea typeface="ＭＳ Ｐゴシック" pitchFamily="-65" charset="-128"/>
                <a:cs typeface="Arial" pitchFamily="34" charset="0"/>
              </a:rPr>
              <a:t>Surface trends over time</a:t>
            </a:r>
          </a:p>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4"/>
              </a:buBlip>
              <a:tabLst/>
              <a:defRPr/>
            </a:pPr>
            <a:r>
              <a:rPr lang="en-US" sz="2400" b="1" dirty="0" smtClean="0">
                <a:solidFill>
                  <a:schemeClr val="bg1"/>
                </a:solidFill>
                <a:latin typeface="+mj-lt"/>
                <a:ea typeface="ＭＳ Ｐゴシック" pitchFamily="-65" charset="-128"/>
                <a:cs typeface="Arial" pitchFamily="34" charset="0"/>
              </a:rPr>
              <a:t>Allow proactive action</a:t>
            </a:r>
            <a:endParaRPr kumimoji="0" lang="en-US" sz="2400" b="1" i="0" u="none" strike="noStrike" kern="1200" cap="none" spc="0" normalizeH="0" baseline="0" noProof="0" dirty="0" smtClean="0">
              <a:ln>
                <a:noFill/>
              </a:ln>
              <a:solidFill>
                <a:schemeClr val="bg1"/>
              </a:solidFill>
              <a:effectLst/>
              <a:uLnTx/>
              <a:uFillTx/>
              <a:latin typeface="+mj-lt"/>
              <a:ea typeface="ＭＳ Ｐゴシック" pitchFamily="-65" charset="-128"/>
              <a:cs typeface="Arial" pitchFamily="34" charset="0"/>
            </a:endParaRPr>
          </a:p>
          <a:p>
            <a:pPr marL="341313" marR="0" lvl="0" indent="-341313" algn="l" defTabSz="914400" rtl="0" eaLnBrk="0" fontAlgn="base" latinLnBrk="0" hangingPunct="0">
              <a:lnSpc>
                <a:spcPct val="100000"/>
              </a:lnSpc>
              <a:spcBef>
                <a:spcPts val="1200"/>
              </a:spcBef>
              <a:spcAft>
                <a:spcPct val="0"/>
              </a:spcAft>
              <a:buClr>
                <a:srgbClr val="CC3300"/>
              </a:buClr>
              <a:buSzPct val="100000"/>
              <a:buFontTx/>
              <a:buBlip>
                <a:blip r:embed="rId4"/>
              </a:buBlip>
              <a:tabLst/>
              <a:defRPr/>
            </a:pPr>
            <a:endParaRPr kumimoji="0" lang="en-US" sz="2400" b="1" i="0" u="none" strike="noStrike" kern="1200" cap="none" spc="0" normalizeH="0" baseline="0" noProof="0" dirty="0">
              <a:ln>
                <a:noFill/>
              </a:ln>
              <a:solidFill>
                <a:schemeClr val="bg1">
                  <a:lumMod val="95000"/>
                </a:schemeClr>
              </a:solidFill>
              <a:effectLst/>
              <a:uLnTx/>
              <a:uFillTx/>
              <a:latin typeface="Arial" pitchFamily="34" charset="0"/>
              <a:ea typeface="ＭＳ Ｐゴシック" pitchFamily="-65"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0" y="120803"/>
            <a:ext cx="7010400" cy="592872"/>
          </a:xfrm>
        </p:spPr>
        <p:txBody>
          <a:bodyPr/>
          <a:lstStyle/>
          <a:p>
            <a:pPr marL="231775"/>
            <a:r>
              <a:rPr lang="en-US" dirty="0" smtClean="0">
                <a:solidFill>
                  <a:schemeClr val="bg1"/>
                </a:solidFill>
              </a:rPr>
              <a:t>Communities and Networks Drive Real ROI</a:t>
            </a:r>
            <a:endParaRPr lang="en-US" dirty="0">
              <a:solidFill>
                <a:schemeClr val="bg1"/>
              </a:solidFill>
            </a:endParaRPr>
          </a:p>
        </p:txBody>
      </p:sp>
      <p:grpSp>
        <p:nvGrpSpPr>
          <p:cNvPr id="2" name="Group 17"/>
          <p:cNvGrpSpPr/>
          <p:nvPr/>
        </p:nvGrpSpPr>
        <p:grpSpPr>
          <a:xfrm>
            <a:off x="1729004" y="1474122"/>
            <a:ext cx="5940230" cy="4214101"/>
            <a:chOff x="3259455" y="1767840"/>
            <a:chExt cx="5436870" cy="3857009"/>
          </a:xfrm>
        </p:grpSpPr>
        <p:graphicFrame>
          <p:nvGraphicFramePr>
            <p:cNvPr id="19" name="Diagram 18"/>
            <p:cNvGraphicFramePr/>
            <p:nvPr/>
          </p:nvGraphicFramePr>
          <p:xfrm>
            <a:off x="3259455" y="1767840"/>
            <a:ext cx="5436870" cy="362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1"/>
            <p:cNvGrpSpPr/>
            <p:nvPr/>
          </p:nvGrpSpPr>
          <p:grpSpPr>
            <a:xfrm>
              <a:off x="4286684" y="2446118"/>
              <a:ext cx="3352316" cy="3178731"/>
              <a:chOff x="1027229" y="2514698"/>
              <a:chExt cx="3352316" cy="3178731"/>
            </a:xfrm>
          </p:grpSpPr>
          <p:sp>
            <p:nvSpPr>
              <p:cNvPr id="21" name="Circular Arrow 20"/>
              <p:cNvSpPr/>
              <p:nvPr/>
            </p:nvSpPr>
            <p:spPr>
              <a:xfrm rot="876125">
                <a:off x="1991598" y="2514698"/>
                <a:ext cx="2387947" cy="2387947"/>
              </a:xfrm>
              <a:prstGeom prst="circularArrow">
                <a:avLst>
                  <a:gd name="adj1" fmla="val 12500"/>
                  <a:gd name="adj2" fmla="val 1142319"/>
                  <a:gd name="adj3" fmla="val 20457681"/>
                  <a:gd name="adj4" fmla="val 16167661"/>
                  <a:gd name="adj5" fmla="val 12252"/>
                </a:avLst>
              </a:prstGeom>
              <a:gradFill>
                <a:gsLst>
                  <a:gs pos="50000">
                    <a:schemeClr val="tx1">
                      <a:lumMod val="50000"/>
                    </a:schemeClr>
                  </a:gs>
                  <a:gs pos="88000">
                    <a:srgbClr val="FFC979">
                      <a:alpha val="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ular Arrow 21"/>
              <p:cNvSpPr/>
              <p:nvPr/>
            </p:nvSpPr>
            <p:spPr>
              <a:xfrm rot="8363785">
                <a:off x="1596207" y="3305482"/>
                <a:ext cx="2387947" cy="2387947"/>
              </a:xfrm>
              <a:prstGeom prst="circularArrow">
                <a:avLst>
                  <a:gd name="adj1" fmla="val 12500"/>
                  <a:gd name="adj2" fmla="val 1142319"/>
                  <a:gd name="adj3" fmla="val 20457681"/>
                  <a:gd name="adj4" fmla="val 16167661"/>
                  <a:gd name="adj5" fmla="val 12252"/>
                </a:avLst>
              </a:prstGeom>
              <a:gradFill>
                <a:gsLst>
                  <a:gs pos="50000">
                    <a:schemeClr val="tx1">
                      <a:lumMod val="50000"/>
                    </a:schemeClr>
                  </a:gs>
                  <a:gs pos="88000">
                    <a:srgbClr val="FFC979">
                      <a:alpha val="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ircular Arrow 23"/>
              <p:cNvSpPr/>
              <p:nvPr/>
            </p:nvSpPr>
            <p:spPr>
              <a:xfrm rot="15242678">
                <a:off x="1027229" y="2553271"/>
                <a:ext cx="2387947" cy="2387947"/>
              </a:xfrm>
              <a:prstGeom prst="circularArrow">
                <a:avLst>
                  <a:gd name="adj1" fmla="val 12500"/>
                  <a:gd name="adj2" fmla="val 1142319"/>
                  <a:gd name="adj3" fmla="val 20457681"/>
                  <a:gd name="adj4" fmla="val 16167661"/>
                  <a:gd name="adj5" fmla="val 12252"/>
                </a:avLst>
              </a:prstGeom>
              <a:gradFill>
                <a:gsLst>
                  <a:gs pos="50000">
                    <a:schemeClr val="tx1">
                      <a:lumMod val="50000"/>
                    </a:schemeClr>
                  </a:gs>
                  <a:gs pos="88000">
                    <a:srgbClr val="FFC979">
                      <a:alpha val="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3" name="Picture 42" descr="fico_white.png"/>
          <p:cNvPicPr>
            <a:picLocks noChangeAspect="1"/>
          </p:cNvPicPr>
          <p:nvPr/>
        </p:nvPicPr>
        <p:blipFill>
          <a:blip r:embed="rId8" cstate="print"/>
          <a:stretch>
            <a:fillRect/>
          </a:stretch>
        </p:blipFill>
        <p:spPr>
          <a:xfrm>
            <a:off x="6967983" y="4519560"/>
            <a:ext cx="706243" cy="254274"/>
          </a:xfrm>
          <a:prstGeom prst="rect">
            <a:avLst/>
          </a:prstGeom>
        </p:spPr>
      </p:pic>
      <p:grpSp>
        <p:nvGrpSpPr>
          <p:cNvPr id="4" name="Group 39"/>
          <p:cNvGrpSpPr/>
          <p:nvPr/>
        </p:nvGrpSpPr>
        <p:grpSpPr>
          <a:xfrm>
            <a:off x="263783" y="3434787"/>
            <a:ext cx="2163762" cy="259210"/>
            <a:chOff x="265113" y="5727700"/>
            <a:chExt cx="3736975" cy="447675"/>
          </a:xfrm>
        </p:grpSpPr>
        <p:sp>
          <p:nvSpPr>
            <p:cNvPr id="1027" name="AutoShape 3"/>
            <p:cNvSpPr>
              <a:spLocks noChangeAspect="1" noChangeArrowheads="1" noTextEdit="1"/>
            </p:cNvSpPr>
            <p:nvPr/>
          </p:nvSpPr>
          <p:spPr bwMode="auto">
            <a:xfrm>
              <a:off x="265113" y="5727700"/>
              <a:ext cx="3736975"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noEditPoints="1"/>
            </p:cNvSpPr>
            <p:nvPr/>
          </p:nvSpPr>
          <p:spPr bwMode="auto">
            <a:xfrm>
              <a:off x="2603501" y="5822950"/>
              <a:ext cx="192089" cy="280988"/>
            </a:xfrm>
            <a:custGeom>
              <a:avLst/>
              <a:gdLst/>
              <a:ahLst/>
              <a:cxnLst>
                <a:cxn ang="0">
                  <a:pos x="50" y="66"/>
                </a:cxn>
                <a:cxn ang="0">
                  <a:pos x="34" y="78"/>
                </a:cxn>
                <a:cxn ang="0">
                  <a:pos x="26" y="99"/>
                </a:cxn>
                <a:cxn ang="0">
                  <a:pos x="25" y="121"/>
                </a:cxn>
                <a:cxn ang="0">
                  <a:pos x="31" y="139"/>
                </a:cxn>
                <a:cxn ang="0">
                  <a:pos x="43" y="153"/>
                </a:cxn>
                <a:cxn ang="0">
                  <a:pos x="61" y="158"/>
                </a:cxn>
                <a:cxn ang="0">
                  <a:pos x="81" y="152"/>
                </a:cxn>
                <a:cxn ang="0">
                  <a:pos x="93" y="135"/>
                </a:cxn>
                <a:cxn ang="0">
                  <a:pos x="97" y="112"/>
                </a:cxn>
                <a:cxn ang="0">
                  <a:pos x="93" y="88"/>
                </a:cxn>
                <a:cxn ang="0">
                  <a:pos x="81" y="71"/>
                </a:cxn>
                <a:cxn ang="0">
                  <a:pos x="61" y="65"/>
                </a:cxn>
                <a:cxn ang="0">
                  <a:pos x="24" y="0"/>
                </a:cxn>
                <a:cxn ang="0">
                  <a:pos x="25" y="63"/>
                </a:cxn>
                <a:cxn ang="0">
                  <a:pos x="30" y="57"/>
                </a:cxn>
                <a:cxn ang="0">
                  <a:pos x="43" y="50"/>
                </a:cxn>
                <a:cxn ang="0">
                  <a:pos x="63" y="45"/>
                </a:cxn>
                <a:cxn ang="0">
                  <a:pos x="89" y="51"/>
                </a:cxn>
                <a:cxn ang="0">
                  <a:pos x="109" y="68"/>
                </a:cxn>
                <a:cxn ang="0">
                  <a:pos x="119" y="95"/>
                </a:cxn>
                <a:cxn ang="0">
                  <a:pos x="119" y="129"/>
                </a:cxn>
                <a:cxn ang="0">
                  <a:pos x="109" y="155"/>
                </a:cxn>
                <a:cxn ang="0">
                  <a:pos x="89" y="171"/>
                </a:cxn>
                <a:cxn ang="0">
                  <a:pos x="63" y="177"/>
                </a:cxn>
                <a:cxn ang="0">
                  <a:pos x="42" y="173"/>
                </a:cxn>
                <a:cxn ang="0">
                  <a:pos x="29" y="164"/>
                </a:cxn>
                <a:cxn ang="0">
                  <a:pos x="24" y="157"/>
                </a:cxn>
                <a:cxn ang="0">
                  <a:pos x="22" y="174"/>
                </a:cxn>
                <a:cxn ang="0">
                  <a:pos x="0" y="170"/>
                </a:cxn>
                <a:cxn ang="0">
                  <a:pos x="2" y="153"/>
                </a:cxn>
                <a:cxn ang="0">
                  <a:pos x="2" y="0"/>
                </a:cxn>
              </a:cxnLst>
              <a:rect l="0" t="0" r="r" b="b"/>
              <a:pathLst>
                <a:path w="121" h="177">
                  <a:moveTo>
                    <a:pt x="61" y="65"/>
                  </a:moveTo>
                  <a:lnTo>
                    <a:pt x="50" y="66"/>
                  </a:lnTo>
                  <a:lnTo>
                    <a:pt x="41" y="71"/>
                  </a:lnTo>
                  <a:lnTo>
                    <a:pt x="34" y="78"/>
                  </a:lnTo>
                  <a:lnTo>
                    <a:pt x="29" y="87"/>
                  </a:lnTo>
                  <a:lnTo>
                    <a:pt x="26" y="99"/>
                  </a:lnTo>
                  <a:lnTo>
                    <a:pt x="24" y="112"/>
                  </a:lnTo>
                  <a:lnTo>
                    <a:pt x="25" y="121"/>
                  </a:lnTo>
                  <a:lnTo>
                    <a:pt x="27" y="131"/>
                  </a:lnTo>
                  <a:lnTo>
                    <a:pt x="31" y="139"/>
                  </a:lnTo>
                  <a:lnTo>
                    <a:pt x="36" y="147"/>
                  </a:lnTo>
                  <a:lnTo>
                    <a:pt x="43" y="153"/>
                  </a:lnTo>
                  <a:lnTo>
                    <a:pt x="51" y="157"/>
                  </a:lnTo>
                  <a:lnTo>
                    <a:pt x="61" y="158"/>
                  </a:lnTo>
                  <a:lnTo>
                    <a:pt x="72" y="157"/>
                  </a:lnTo>
                  <a:lnTo>
                    <a:pt x="81" y="152"/>
                  </a:lnTo>
                  <a:lnTo>
                    <a:pt x="88" y="144"/>
                  </a:lnTo>
                  <a:lnTo>
                    <a:pt x="93" y="135"/>
                  </a:lnTo>
                  <a:lnTo>
                    <a:pt x="96" y="123"/>
                  </a:lnTo>
                  <a:lnTo>
                    <a:pt x="97" y="112"/>
                  </a:lnTo>
                  <a:lnTo>
                    <a:pt x="96" y="99"/>
                  </a:lnTo>
                  <a:lnTo>
                    <a:pt x="93" y="88"/>
                  </a:lnTo>
                  <a:lnTo>
                    <a:pt x="88" y="79"/>
                  </a:lnTo>
                  <a:lnTo>
                    <a:pt x="81" y="71"/>
                  </a:lnTo>
                  <a:lnTo>
                    <a:pt x="72" y="66"/>
                  </a:lnTo>
                  <a:lnTo>
                    <a:pt x="61" y="65"/>
                  </a:lnTo>
                  <a:close/>
                  <a:moveTo>
                    <a:pt x="2" y="0"/>
                  </a:moveTo>
                  <a:lnTo>
                    <a:pt x="24" y="0"/>
                  </a:lnTo>
                  <a:lnTo>
                    <a:pt x="24" y="63"/>
                  </a:lnTo>
                  <a:lnTo>
                    <a:pt x="25" y="63"/>
                  </a:lnTo>
                  <a:lnTo>
                    <a:pt x="27" y="61"/>
                  </a:lnTo>
                  <a:lnTo>
                    <a:pt x="30" y="57"/>
                  </a:lnTo>
                  <a:lnTo>
                    <a:pt x="36" y="53"/>
                  </a:lnTo>
                  <a:lnTo>
                    <a:pt x="43" y="50"/>
                  </a:lnTo>
                  <a:lnTo>
                    <a:pt x="51" y="47"/>
                  </a:lnTo>
                  <a:lnTo>
                    <a:pt x="63" y="45"/>
                  </a:lnTo>
                  <a:lnTo>
                    <a:pt x="77" y="47"/>
                  </a:lnTo>
                  <a:lnTo>
                    <a:pt x="89" y="51"/>
                  </a:lnTo>
                  <a:lnTo>
                    <a:pt x="100" y="59"/>
                  </a:lnTo>
                  <a:lnTo>
                    <a:pt x="109" y="68"/>
                  </a:lnTo>
                  <a:lnTo>
                    <a:pt x="115" y="80"/>
                  </a:lnTo>
                  <a:lnTo>
                    <a:pt x="119" y="95"/>
                  </a:lnTo>
                  <a:lnTo>
                    <a:pt x="121" y="112"/>
                  </a:lnTo>
                  <a:lnTo>
                    <a:pt x="119" y="129"/>
                  </a:lnTo>
                  <a:lnTo>
                    <a:pt x="115" y="143"/>
                  </a:lnTo>
                  <a:lnTo>
                    <a:pt x="109" y="155"/>
                  </a:lnTo>
                  <a:lnTo>
                    <a:pt x="100" y="165"/>
                  </a:lnTo>
                  <a:lnTo>
                    <a:pt x="89" y="171"/>
                  </a:lnTo>
                  <a:lnTo>
                    <a:pt x="76" y="176"/>
                  </a:lnTo>
                  <a:lnTo>
                    <a:pt x="63" y="177"/>
                  </a:lnTo>
                  <a:lnTo>
                    <a:pt x="51" y="176"/>
                  </a:lnTo>
                  <a:lnTo>
                    <a:pt x="42" y="173"/>
                  </a:lnTo>
                  <a:lnTo>
                    <a:pt x="35" y="168"/>
                  </a:lnTo>
                  <a:lnTo>
                    <a:pt x="29" y="164"/>
                  </a:lnTo>
                  <a:lnTo>
                    <a:pt x="27" y="160"/>
                  </a:lnTo>
                  <a:lnTo>
                    <a:pt x="24" y="157"/>
                  </a:lnTo>
                  <a:lnTo>
                    <a:pt x="24" y="157"/>
                  </a:lnTo>
                  <a:lnTo>
                    <a:pt x="22" y="174"/>
                  </a:lnTo>
                  <a:lnTo>
                    <a:pt x="0" y="174"/>
                  </a:lnTo>
                  <a:lnTo>
                    <a:pt x="0" y="170"/>
                  </a:lnTo>
                  <a:lnTo>
                    <a:pt x="1" y="163"/>
                  </a:lnTo>
                  <a:lnTo>
                    <a:pt x="2" y="153"/>
                  </a:lnTo>
                  <a:lnTo>
                    <a:pt x="2" y="141"/>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2797177" y="5899150"/>
              <a:ext cx="195263" cy="276225"/>
            </a:xfrm>
            <a:custGeom>
              <a:avLst/>
              <a:gdLst/>
              <a:ahLst/>
              <a:cxnLst>
                <a:cxn ang="0">
                  <a:pos x="0" y="0"/>
                </a:cxn>
                <a:cxn ang="0">
                  <a:pos x="26" y="0"/>
                </a:cxn>
                <a:cxn ang="0">
                  <a:pos x="64" y="98"/>
                </a:cxn>
                <a:cxn ang="0">
                  <a:pos x="64" y="98"/>
                </a:cxn>
                <a:cxn ang="0">
                  <a:pos x="99" y="0"/>
                </a:cxn>
                <a:cxn ang="0">
                  <a:pos x="123" y="0"/>
                </a:cxn>
                <a:cxn ang="0">
                  <a:pos x="112" y="29"/>
                </a:cxn>
                <a:cxn ang="0">
                  <a:pos x="103" y="53"/>
                </a:cxn>
                <a:cxn ang="0">
                  <a:pos x="95" y="75"/>
                </a:cxn>
                <a:cxn ang="0">
                  <a:pos x="89" y="92"/>
                </a:cxn>
                <a:cxn ang="0">
                  <a:pos x="84" y="106"/>
                </a:cxn>
                <a:cxn ang="0">
                  <a:pos x="76" y="124"/>
                </a:cxn>
                <a:cxn ang="0">
                  <a:pos x="75" y="129"/>
                </a:cxn>
                <a:cxn ang="0">
                  <a:pos x="74" y="130"/>
                </a:cxn>
                <a:cxn ang="0">
                  <a:pos x="69" y="143"/>
                </a:cxn>
                <a:cxn ang="0">
                  <a:pos x="65" y="153"/>
                </a:cxn>
                <a:cxn ang="0">
                  <a:pos x="60" y="162"/>
                </a:cxn>
                <a:cxn ang="0">
                  <a:pos x="54" y="168"/>
                </a:cxn>
                <a:cxn ang="0">
                  <a:pos x="46" y="173"/>
                </a:cxn>
                <a:cxn ang="0">
                  <a:pos x="37" y="174"/>
                </a:cxn>
                <a:cxn ang="0">
                  <a:pos x="30" y="174"/>
                </a:cxn>
                <a:cxn ang="0">
                  <a:pos x="24" y="174"/>
                </a:cxn>
                <a:cxn ang="0">
                  <a:pos x="22" y="173"/>
                </a:cxn>
                <a:cxn ang="0">
                  <a:pos x="22" y="154"/>
                </a:cxn>
                <a:cxn ang="0">
                  <a:pos x="23" y="154"/>
                </a:cxn>
                <a:cxn ang="0">
                  <a:pos x="25" y="155"/>
                </a:cxn>
                <a:cxn ang="0">
                  <a:pos x="30" y="155"/>
                </a:cxn>
                <a:cxn ang="0">
                  <a:pos x="36" y="154"/>
                </a:cxn>
                <a:cxn ang="0">
                  <a:pos x="41" y="151"/>
                </a:cxn>
                <a:cxn ang="0">
                  <a:pos x="44" y="148"/>
                </a:cxn>
                <a:cxn ang="0">
                  <a:pos x="46" y="143"/>
                </a:cxn>
                <a:cxn ang="0">
                  <a:pos x="47" y="142"/>
                </a:cxn>
                <a:cxn ang="0">
                  <a:pos x="48" y="138"/>
                </a:cxn>
                <a:cxn ang="0">
                  <a:pos x="50" y="133"/>
                </a:cxn>
                <a:cxn ang="0">
                  <a:pos x="52" y="125"/>
                </a:cxn>
                <a:cxn ang="0">
                  <a:pos x="0" y="0"/>
                </a:cxn>
              </a:cxnLst>
              <a:rect l="0" t="0" r="r" b="b"/>
              <a:pathLst>
                <a:path w="123" h="174">
                  <a:moveTo>
                    <a:pt x="0" y="0"/>
                  </a:moveTo>
                  <a:lnTo>
                    <a:pt x="26" y="0"/>
                  </a:lnTo>
                  <a:lnTo>
                    <a:pt x="64" y="98"/>
                  </a:lnTo>
                  <a:lnTo>
                    <a:pt x="64" y="98"/>
                  </a:lnTo>
                  <a:lnTo>
                    <a:pt x="99" y="0"/>
                  </a:lnTo>
                  <a:lnTo>
                    <a:pt x="123" y="0"/>
                  </a:lnTo>
                  <a:lnTo>
                    <a:pt x="112" y="29"/>
                  </a:lnTo>
                  <a:lnTo>
                    <a:pt x="103" y="53"/>
                  </a:lnTo>
                  <a:lnTo>
                    <a:pt x="95" y="75"/>
                  </a:lnTo>
                  <a:lnTo>
                    <a:pt x="89" y="92"/>
                  </a:lnTo>
                  <a:lnTo>
                    <a:pt x="84" y="106"/>
                  </a:lnTo>
                  <a:lnTo>
                    <a:pt x="76" y="124"/>
                  </a:lnTo>
                  <a:lnTo>
                    <a:pt x="75" y="129"/>
                  </a:lnTo>
                  <a:lnTo>
                    <a:pt x="74" y="130"/>
                  </a:lnTo>
                  <a:lnTo>
                    <a:pt x="69" y="143"/>
                  </a:lnTo>
                  <a:lnTo>
                    <a:pt x="65" y="153"/>
                  </a:lnTo>
                  <a:lnTo>
                    <a:pt x="60" y="162"/>
                  </a:lnTo>
                  <a:lnTo>
                    <a:pt x="54" y="168"/>
                  </a:lnTo>
                  <a:lnTo>
                    <a:pt x="46" y="173"/>
                  </a:lnTo>
                  <a:lnTo>
                    <a:pt x="37" y="174"/>
                  </a:lnTo>
                  <a:lnTo>
                    <a:pt x="30" y="174"/>
                  </a:lnTo>
                  <a:lnTo>
                    <a:pt x="24" y="174"/>
                  </a:lnTo>
                  <a:lnTo>
                    <a:pt x="22" y="173"/>
                  </a:lnTo>
                  <a:lnTo>
                    <a:pt x="22" y="154"/>
                  </a:lnTo>
                  <a:lnTo>
                    <a:pt x="23" y="154"/>
                  </a:lnTo>
                  <a:lnTo>
                    <a:pt x="25" y="155"/>
                  </a:lnTo>
                  <a:lnTo>
                    <a:pt x="30" y="155"/>
                  </a:lnTo>
                  <a:lnTo>
                    <a:pt x="36" y="154"/>
                  </a:lnTo>
                  <a:lnTo>
                    <a:pt x="41" y="151"/>
                  </a:lnTo>
                  <a:lnTo>
                    <a:pt x="44" y="148"/>
                  </a:lnTo>
                  <a:lnTo>
                    <a:pt x="46" y="143"/>
                  </a:lnTo>
                  <a:lnTo>
                    <a:pt x="47" y="142"/>
                  </a:lnTo>
                  <a:lnTo>
                    <a:pt x="48" y="138"/>
                  </a:lnTo>
                  <a:lnTo>
                    <a:pt x="50" y="133"/>
                  </a:lnTo>
                  <a:lnTo>
                    <a:pt x="52" y="12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3089276" y="5818188"/>
              <a:ext cx="244476" cy="287339"/>
            </a:xfrm>
            <a:custGeom>
              <a:avLst/>
              <a:gdLst/>
              <a:ahLst/>
              <a:cxnLst>
                <a:cxn ang="0">
                  <a:pos x="99" y="1"/>
                </a:cxn>
                <a:cxn ang="0">
                  <a:pos x="124" y="10"/>
                </a:cxn>
                <a:cxn ang="0">
                  <a:pos x="140" y="24"/>
                </a:cxn>
                <a:cxn ang="0">
                  <a:pos x="149" y="40"/>
                </a:cxn>
                <a:cxn ang="0">
                  <a:pos x="153" y="55"/>
                </a:cxn>
                <a:cxn ang="0">
                  <a:pos x="129" y="61"/>
                </a:cxn>
                <a:cxn ang="0">
                  <a:pos x="126" y="45"/>
                </a:cxn>
                <a:cxn ang="0">
                  <a:pos x="115" y="31"/>
                </a:cxn>
                <a:cxn ang="0">
                  <a:pos x="96" y="20"/>
                </a:cxn>
                <a:cxn ang="0">
                  <a:pos x="69" y="20"/>
                </a:cxn>
                <a:cxn ang="0">
                  <a:pos x="47" y="31"/>
                </a:cxn>
                <a:cxn ang="0">
                  <a:pos x="32" y="51"/>
                </a:cxn>
                <a:cxn ang="0">
                  <a:pos x="25" y="76"/>
                </a:cxn>
                <a:cxn ang="0">
                  <a:pos x="26" y="107"/>
                </a:cxn>
                <a:cxn ang="0">
                  <a:pos x="36" y="136"/>
                </a:cxn>
                <a:cxn ang="0">
                  <a:pos x="55" y="155"/>
                </a:cxn>
                <a:cxn ang="0">
                  <a:pos x="83" y="162"/>
                </a:cxn>
                <a:cxn ang="0">
                  <a:pos x="105" y="157"/>
                </a:cxn>
                <a:cxn ang="0">
                  <a:pos x="119" y="143"/>
                </a:cxn>
                <a:cxn ang="0">
                  <a:pos x="127" y="127"/>
                </a:cxn>
                <a:cxn ang="0">
                  <a:pos x="130" y="112"/>
                </a:cxn>
                <a:cxn ang="0">
                  <a:pos x="154" y="118"/>
                </a:cxn>
                <a:cxn ang="0">
                  <a:pos x="150" y="135"/>
                </a:cxn>
                <a:cxn ang="0">
                  <a:pos x="140" y="153"/>
                </a:cxn>
                <a:cxn ang="0">
                  <a:pos x="124" y="169"/>
                </a:cxn>
                <a:cxn ang="0">
                  <a:pos x="99" y="180"/>
                </a:cxn>
                <a:cxn ang="0">
                  <a:pos x="65" y="180"/>
                </a:cxn>
                <a:cxn ang="0">
                  <a:pos x="34" y="167"/>
                </a:cxn>
                <a:cxn ang="0">
                  <a:pos x="13" y="143"/>
                </a:cxn>
                <a:cxn ang="0">
                  <a:pos x="2" y="110"/>
                </a:cxn>
                <a:cxn ang="0">
                  <a:pos x="2" y="71"/>
                </a:cxn>
                <a:cxn ang="0">
                  <a:pos x="13" y="38"/>
                </a:cxn>
                <a:cxn ang="0">
                  <a:pos x="35" y="14"/>
                </a:cxn>
                <a:cxn ang="0">
                  <a:pos x="65" y="1"/>
                </a:cxn>
              </a:cxnLst>
              <a:rect l="0" t="0" r="r" b="b"/>
              <a:pathLst>
                <a:path w="154" h="181">
                  <a:moveTo>
                    <a:pt x="83" y="0"/>
                  </a:moveTo>
                  <a:lnTo>
                    <a:pt x="99" y="1"/>
                  </a:lnTo>
                  <a:lnTo>
                    <a:pt x="112" y="5"/>
                  </a:lnTo>
                  <a:lnTo>
                    <a:pt x="124" y="10"/>
                  </a:lnTo>
                  <a:lnTo>
                    <a:pt x="132" y="17"/>
                  </a:lnTo>
                  <a:lnTo>
                    <a:pt x="140" y="24"/>
                  </a:lnTo>
                  <a:lnTo>
                    <a:pt x="145" y="32"/>
                  </a:lnTo>
                  <a:lnTo>
                    <a:pt x="149" y="40"/>
                  </a:lnTo>
                  <a:lnTo>
                    <a:pt x="151" y="48"/>
                  </a:lnTo>
                  <a:lnTo>
                    <a:pt x="153" y="55"/>
                  </a:lnTo>
                  <a:lnTo>
                    <a:pt x="154" y="61"/>
                  </a:lnTo>
                  <a:lnTo>
                    <a:pt x="129" y="61"/>
                  </a:lnTo>
                  <a:lnTo>
                    <a:pt x="128" y="54"/>
                  </a:lnTo>
                  <a:lnTo>
                    <a:pt x="126" y="45"/>
                  </a:lnTo>
                  <a:lnTo>
                    <a:pt x="121" y="37"/>
                  </a:lnTo>
                  <a:lnTo>
                    <a:pt x="115" y="31"/>
                  </a:lnTo>
                  <a:lnTo>
                    <a:pt x="106" y="24"/>
                  </a:lnTo>
                  <a:lnTo>
                    <a:pt x="96" y="20"/>
                  </a:lnTo>
                  <a:lnTo>
                    <a:pt x="83" y="19"/>
                  </a:lnTo>
                  <a:lnTo>
                    <a:pt x="69" y="20"/>
                  </a:lnTo>
                  <a:lnTo>
                    <a:pt x="57" y="25"/>
                  </a:lnTo>
                  <a:lnTo>
                    <a:pt x="47" y="31"/>
                  </a:lnTo>
                  <a:lnTo>
                    <a:pt x="39" y="40"/>
                  </a:lnTo>
                  <a:lnTo>
                    <a:pt x="32" y="51"/>
                  </a:lnTo>
                  <a:lnTo>
                    <a:pt x="28" y="62"/>
                  </a:lnTo>
                  <a:lnTo>
                    <a:pt x="25" y="76"/>
                  </a:lnTo>
                  <a:lnTo>
                    <a:pt x="24" y="90"/>
                  </a:lnTo>
                  <a:lnTo>
                    <a:pt x="26" y="107"/>
                  </a:lnTo>
                  <a:lnTo>
                    <a:pt x="29" y="123"/>
                  </a:lnTo>
                  <a:lnTo>
                    <a:pt x="36" y="136"/>
                  </a:lnTo>
                  <a:lnTo>
                    <a:pt x="44" y="146"/>
                  </a:lnTo>
                  <a:lnTo>
                    <a:pt x="55" y="155"/>
                  </a:lnTo>
                  <a:lnTo>
                    <a:pt x="68" y="160"/>
                  </a:lnTo>
                  <a:lnTo>
                    <a:pt x="83" y="162"/>
                  </a:lnTo>
                  <a:lnTo>
                    <a:pt x="95" y="160"/>
                  </a:lnTo>
                  <a:lnTo>
                    <a:pt x="105" y="157"/>
                  </a:lnTo>
                  <a:lnTo>
                    <a:pt x="113" y="151"/>
                  </a:lnTo>
                  <a:lnTo>
                    <a:pt x="119" y="143"/>
                  </a:lnTo>
                  <a:lnTo>
                    <a:pt x="124" y="136"/>
                  </a:lnTo>
                  <a:lnTo>
                    <a:pt x="127" y="127"/>
                  </a:lnTo>
                  <a:lnTo>
                    <a:pt x="129" y="119"/>
                  </a:lnTo>
                  <a:lnTo>
                    <a:pt x="130" y="112"/>
                  </a:lnTo>
                  <a:lnTo>
                    <a:pt x="154" y="112"/>
                  </a:lnTo>
                  <a:lnTo>
                    <a:pt x="154" y="118"/>
                  </a:lnTo>
                  <a:lnTo>
                    <a:pt x="152" y="126"/>
                  </a:lnTo>
                  <a:lnTo>
                    <a:pt x="150" y="135"/>
                  </a:lnTo>
                  <a:lnTo>
                    <a:pt x="146" y="144"/>
                  </a:lnTo>
                  <a:lnTo>
                    <a:pt x="140" y="153"/>
                  </a:lnTo>
                  <a:lnTo>
                    <a:pt x="133" y="162"/>
                  </a:lnTo>
                  <a:lnTo>
                    <a:pt x="124" y="169"/>
                  </a:lnTo>
                  <a:lnTo>
                    <a:pt x="113" y="176"/>
                  </a:lnTo>
                  <a:lnTo>
                    <a:pt x="99" y="180"/>
                  </a:lnTo>
                  <a:lnTo>
                    <a:pt x="83" y="181"/>
                  </a:lnTo>
                  <a:lnTo>
                    <a:pt x="65" y="180"/>
                  </a:lnTo>
                  <a:lnTo>
                    <a:pt x="49" y="174"/>
                  </a:lnTo>
                  <a:lnTo>
                    <a:pt x="34" y="167"/>
                  </a:lnTo>
                  <a:lnTo>
                    <a:pt x="22" y="157"/>
                  </a:lnTo>
                  <a:lnTo>
                    <a:pt x="13" y="143"/>
                  </a:lnTo>
                  <a:lnTo>
                    <a:pt x="6" y="128"/>
                  </a:lnTo>
                  <a:lnTo>
                    <a:pt x="2" y="110"/>
                  </a:lnTo>
                  <a:lnTo>
                    <a:pt x="0" y="90"/>
                  </a:lnTo>
                  <a:lnTo>
                    <a:pt x="2" y="71"/>
                  </a:lnTo>
                  <a:lnTo>
                    <a:pt x="6" y="54"/>
                  </a:lnTo>
                  <a:lnTo>
                    <a:pt x="13" y="38"/>
                  </a:lnTo>
                  <a:lnTo>
                    <a:pt x="23" y="25"/>
                  </a:lnTo>
                  <a:lnTo>
                    <a:pt x="35" y="14"/>
                  </a:lnTo>
                  <a:lnTo>
                    <a:pt x="49" y="6"/>
                  </a:lnTo>
                  <a:lnTo>
                    <a:pt x="65" y="1"/>
                  </a:lnTo>
                  <a:lnTo>
                    <a:pt x="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noEditPoints="1"/>
            </p:cNvSpPr>
            <p:nvPr/>
          </p:nvSpPr>
          <p:spPr bwMode="auto">
            <a:xfrm>
              <a:off x="3362327" y="5822950"/>
              <a:ext cx="36514" cy="276225"/>
            </a:xfrm>
            <a:custGeom>
              <a:avLst/>
              <a:gdLst/>
              <a:ahLst/>
              <a:cxnLst>
                <a:cxn ang="0">
                  <a:pos x="1" y="48"/>
                </a:cxn>
                <a:cxn ang="0">
                  <a:pos x="23" y="48"/>
                </a:cxn>
                <a:cxn ang="0">
                  <a:pos x="23" y="174"/>
                </a:cxn>
                <a:cxn ang="0">
                  <a:pos x="1" y="174"/>
                </a:cxn>
                <a:cxn ang="0">
                  <a:pos x="1" y="48"/>
                </a:cxn>
                <a:cxn ang="0">
                  <a:pos x="0" y="0"/>
                </a:cxn>
                <a:cxn ang="0">
                  <a:pos x="23" y="0"/>
                </a:cxn>
                <a:cxn ang="0">
                  <a:pos x="23" y="24"/>
                </a:cxn>
                <a:cxn ang="0">
                  <a:pos x="0" y="24"/>
                </a:cxn>
                <a:cxn ang="0">
                  <a:pos x="0" y="0"/>
                </a:cxn>
              </a:cxnLst>
              <a:rect l="0" t="0" r="r" b="b"/>
              <a:pathLst>
                <a:path w="23" h="174">
                  <a:moveTo>
                    <a:pt x="1" y="48"/>
                  </a:moveTo>
                  <a:lnTo>
                    <a:pt x="23" y="48"/>
                  </a:lnTo>
                  <a:lnTo>
                    <a:pt x="23" y="174"/>
                  </a:lnTo>
                  <a:lnTo>
                    <a:pt x="1" y="174"/>
                  </a:lnTo>
                  <a:lnTo>
                    <a:pt x="1" y="48"/>
                  </a:lnTo>
                  <a:close/>
                  <a:moveTo>
                    <a:pt x="0" y="0"/>
                  </a:moveTo>
                  <a:lnTo>
                    <a:pt x="23" y="0"/>
                  </a:lnTo>
                  <a:lnTo>
                    <a:pt x="23" y="24"/>
                  </a:lnTo>
                  <a:lnTo>
                    <a:pt x="0" y="2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3425826" y="5894389"/>
              <a:ext cx="168276" cy="209549"/>
            </a:xfrm>
            <a:custGeom>
              <a:avLst/>
              <a:gdLst/>
              <a:ahLst/>
              <a:cxnLst>
                <a:cxn ang="0">
                  <a:pos x="66" y="1"/>
                </a:cxn>
                <a:cxn ang="0">
                  <a:pos x="86" y="9"/>
                </a:cxn>
                <a:cxn ang="0">
                  <a:pos x="97" y="21"/>
                </a:cxn>
                <a:cxn ang="0">
                  <a:pos x="102" y="34"/>
                </a:cxn>
                <a:cxn ang="0">
                  <a:pos x="80" y="40"/>
                </a:cxn>
                <a:cxn ang="0">
                  <a:pos x="76" y="28"/>
                </a:cxn>
                <a:cxn ang="0">
                  <a:pos x="62" y="20"/>
                </a:cxn>
                <a:cxn ang="0">
                  <a:pos x="41" y="20"/>
                </a:cxn>
                <a:cxn ang="0">
                  <a:pos x="29" y="28"/>
                </a:cxn>
                <a:cxn ang="0">
                  <a:pos x="29" y="40"/>
                </a:cxn>
                <a:cxn ang="0">
                  <a:pos x="40" y="48"/>
                </a:cxn>
                <a:cxn ang="0">
                  <a:pos x="59" y="55"/>
                </a:cxn>
                <a:cxn ang="0">
                  <a:pos x="86" y="64"/>
                </a:cxn>
                <a:cxn ang="0">
                  <a:pos x="101" y="76"/>
                </a:cxn>
                <a:cxn ang="0">
                  <a:pos x="106" y="94"/>
                </a:cxn>
                <a:cxn ang="0">
                  <a:pos x="103" y="111"/>
                </a:cxn>
                <a:cxn ang="0">
                  <a:pos x="90" y="123"/>
                </a:cxn>
                <a:cxn ang="0">
                  <a:pos x="68" y="132"/>
                </a:cxn>
                <a:cxn ang="0">
                  <a:pos x="38" y="131"/>
                </a:cxn>
                <a:cxn ang="0">
                  <a:pos x="16" y="123"/>
                </a:cxn>
                <a:cxn ang="0">
                  <a:pos x="4" y="107"/>
                </a:cxn>
                <a:cxn ang="0">
                  <a:pos x="0" y="88"/>
                </a:cxn>
                <a:cxn ang="0">
                  <a:pos x="24" y="96"/>
                </a:cxn>
                <a:cxn ang="0">
                  <a:pos x="34" y="109"/>
                </a:cxn>
                <a:cxn ang="0">
                  <a:pos x="53" y="114"/>
                </a:cxn>
                <a:cxn ang="0">
                  <a:pos x="73" y="110"/>
                </a:cxn>
                <a:cxn ang="0">
                  <a:pos x="82" y="102"/>
                </a:cxn>
                <a:cxn ang="0">
                  <a:pos x="81" y="90"/>
                </a:cxn>
                <a:cxn ang="0">
                  <a:pos x="65" y="79"/>
                </a:cxn>
                <a:cxn ang="0">
                  <a:pos x="41" y="72"/>
                </a:cxn>
                <a:cxn ang="0">
                  <a:pos x="22" y="64"/>
                </a:cxn>
                <a:cxn ang="0">
                  <a:pos x="9" y="53"/>
                </a:cxn>
                <a:cxn ang="0">
                  <a:pos x="4" y="34"/>
                </a:cxn>
                <a:cxn ang="0">
                  <a:pos x="9" y="17"/>
                </a:cxn>
                <a:cxn ang="0">
                  <a:pos x="24" y="5"/>
                </a:cxn>
                <a:cxn ang="0">
                  <a:pos x="51" y="0"/>
                </a:cxn>
              </a:cxnLst>
              <a:rect l="0" t="0" r="r" b="b"/>
              <a:pathLst>
                <a:path w="106" h="132">
                  <a:moveTo>
                    <a:pt x="51" y="0"/>
                  </a:moveTo>
                  <a:lnTo>
                    <a:pt x="66" y="1"/>
                  </a:lnTo>
                  <a:lnTo>
                    <a:pt x="77" y="4"/>
                  </a:lnTo>
                  <a:lnTo>
                    <a:pt x="86" y="9"/>
                  </a:lnTo>
                  <a:lnTo>
                    <a:pt x="93" y="14"/>
                  </a:lnTo>
                  <a:lnTo>
                    <a:pt x="97" y="21"/>
                  </a:lnTo>
                  <a:lnTo>
                    <a:pt x="100" y="28"/>
                  </a:lnTo>
                  <a:lnTo>
                    <a:pt x="102" y="34"/>
                  </a:lnTo>
                  <a:lnTo>
                    <a:pt x="103" y="40"/>
                  </a:lnTo>
                  <a:lnTo>
                    <a:pt x="80" y="40"/>
                  </a:lnTo>
                  <a:lnTo>
                    <a:pt x="79" y="34"/>
                  </a:lnTo>
                  <a:lnTo>
                    <a:pt x="76" y="28"/>
                  </a:lnTo>
                  <a:lnTo>
                    <a:pt x="70" y="23"/>
                  </a:lnTo>
                  <a:lnTo>
                    <a:pt x="62" y="20"/>
                  </a:lnTo>
                  <a:lnTo>
                    <a:pt x="52" y="19"/>
                  </a:lnTo>
                  <a:lnTo>
                    <a:pt x="41" y="20"/>
                  </a:lnTo>
                  <a:lnTo>
                    <a:pt x="34" y="22"/>
                  </a:lnTo>
                  <a:lnTo>
                    <a:pt x="29" y="28"/>
                  </a:lnTo>
                  <a:lnTo>
                    <a:pt x="27" y="34"/>
                  </a:lnTo>
                  <a:lnTo>
                    <a:pt x="29" y="40"/>
                  </a:lnTo>
                  <a:lnTo>
                    <a:pt x="33" y="45"/>
                  </a:lnTo>
                  <a:lnTo>
                    <a:pt x="40" y="48"/>
                  </a:lnTo>
                  <a:lnTo>
                    <a:pt x="49" y="52"/>
                  </a:lnTo>
                  <a:lnTo>
                    <a:pt x="59" y="55"/>
                  </a:lnTo>
                  <a:lnTo>
                    <a:pt x="77" y="61"/>
                  </a:lnTo>
                  <a:lnTo>
                    <a:pt x="86" y="64"/>
                  </a:lnTo>
                  <a:lnTo>
                    <a:pt x="94" y="70"/>
                  </a:lnTo>
                  <a:lnTo>
                    <a:pt x="101" y="76"/>
                  </a:lnTo>
                  <a:lnTo>
                    <a:pt x="105" y="84"/>
                  </a:lnTo>
                  <a:lnTo>
                    <a:pt x="106" y="94"/>
                  </a:lnTo>
                  <a:lnTo>
                    <a:pt x="106" y="103"/>
                  </a:lnTo>
                  <a:lnTo>
                    <a:pt x="103" y="111"/>
                  </a:lnTo>
                  <a:lnTo>
                    <a:pt x="98" y="118"/>
                  </a:lnTo>
                  <a:lnTo>
                    <a:pt x="90" y="123"/>
                  </a:lnTo>
                  <a:lnTo>
                    <a:pt x="81" y="129"/>
                  </a:lnTo>
                  <a:lnTo>
                    <a:pt x="68" y="132"/>
                  </a:lnTo>
                  <a:lnTo>
                    <a:pt x="52" y="132"/>
                  </a:lnTo>
                  <a:lnTo>
                    <a:pt x="38" y="131"/>
                  </a:lnTo>
                  <a:lnTo>
                    <a:pt x="26" y="128"/>
                  </a:lnTo>
                  <a:lnTo>
                    <a:pt x="16" y="123"/>
                  </a:lnTo>
                  <a:lnTo>
                    <a:pt x="9" y="115"/>
                  </a:lnTo>
                  <a:lnTo>
                    <a:pt x="4" y="107"/>
                  </a:lnTo>
                  <a:lnTo>
                    <a:pt x="1" y="98"/>
                  </a:lnTo>
                  <a:lnTo>
                    <a:pt x="0" y="88"/>
                  </a:lnTo>
                  <a:lnTo>
                    <a:pt x="23" y="88"/>
                  </a:lnTo>
                  <a:lnTo>
                    <a:pt x="24" y="96"/>
                  </a:lnTo>
                  <a:lnTo>
                    <a:pt x="28" y="104"/>
                  </a:lnTo>
                  <a:lnTo>
                    <a:pt x="34" y="109"/>
                  </a:lnTo>
                  <a:lnTo>
                    <a:pt x="42" y="112"/>
                  </a:lnTo>
                  <a:lnTo>
                    <a:pt x="53" y="114"/>
                  </a:lnTo>
                  <a:lnTo>
                    <a:pt x="64" y="113"/>
                  </a:lnTo>
                  <a:lnTo>
                    <a:pt x="73" y="110"/>
                  </a:lnTo>
                  <a:lnTo>
                    <a:pt x="79" y="107"/>
                  </a:lnTo>
                  <a:lnTo>
                    <a:pt x="82" y="102"/>
                  </a:lnTo>
                  <a:lnTo>
                    <a:pt x="83" y="97"/>
                  </a:lnTo>
                  <a:lnTo>
                    <a:pt x="81" y="90"/>
                  </a:lnTo>
                  <a:lnTo>
                    <a:pt x="75" y="84"/>
                  </a:lnTo>
                  <a:lnTo>
                    <a:pt x="65" y="79"/>
                  </a:lnTo>
                  <a:lnTo>
                    <a:pt x="51" y="75"/>
                  </a:lnTo>
                  <a:lnTo>
                    <a:pt x="41" y="72"/>
                  </a:lnTo>
                  <a:lnTo>
                    <a:pt x="31" y="68"/>
                  </a:lnTo>
                  <a:lnTo>
                    <a:pt x="22" y="64"/>
                  </a:lnTo>
                  <a:lnTo>
                    <a:pt x="15" y="59"/>
                  </a:lnTo>
                  <a:lnTo>
                    <a:pt x="9" y="53"/>
                  </a:lnTo>
                  <a:lnTo>
                    <a:pt x="5" y="44"/>
                  </a:lnTo>
                  <a:lnTo>
                    <a:pt x="4" y="34"/>
                  </a:lnTo>
                  <a:lnTo>
                    <a:pt x="5" y="25"/>
                  </a:lnTo>
                  <a:lnTo>
                    <a:pt x="9" y="17"/>
                  </a:lnTo>
                  <a:lnTo>
                    <a:pt x="15" y="10"/>
                  </a:lnTo>
                  <a:lnTo>
                    <a:pt x="24" y="5"/>
                  </a:lnTo>
                  <a:lnTo>
                    <a:pt x="36" y="2"/>
                  </a:lnTo>
                  <a:lnTo>
                    <a:pt x="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3609977" y="5894389"/>
              <a:ext cx="177800" cy="209549"/>
            </a:xfrm>
            <a:custGeom>
              <a:avLst/>
              <a:gdLst/>
              <a:ahLst/>
              <a:cxnLst>
                <a:cxn ang="0">
                  <a:pos x="60" y="0"/>
                </a:cxn>
                <a:cxn ang="0">
                  <a:pos x="72" y="1"/>
                </a:cxn>
                <a:cxn ang="0">
                  <a:pos x="83" y="4"/>
                </a:cxn>
                <a:cxn ang="0">
                  <a:pos x="92" y="8"/>
                </a:cxn>
                <a:cxn ang="0">
                  <a:pos x="98" y="14"/>
                </a:cxn>
                <a:cxn ang="0">
                  <a:pos x="104" y="20"/>
                </a:cxn>
                <a:cxn ang="0">
                  <a:pos x="107" y="25"/>
                </a:cxn>
                <a:cxn ang="0">
                  <a:pos x="109" y="31"/>
                </a:cxn>
                <a:cxn ang="0">
                  <a:pos x="111" y="36"/>
                </a:cxn>
                <a:cxn ang="0">
                  <a:pos x="112" y="40"/>
                </a:cxn>
                <a:cxn ang="0">
                  <a:pos x="89" y="40"/>
                </a:cxn>
                <a:cxn ang="0">
                  <a:pos x="87" y="34"/>
                </a:cxn>
                <a:cxn ang="0">
                  <a:pos x="82" y="28"/>
                </a:cxn>
                <a:cxn ang="0">
                  <a:pos x="77" y="24"/>
                </a:cxn>
                <a:cxn ang="0">
                  <a:pos x="70" y="20"/>
                </a:cxn>
                <a:cxn ang="0">
                  <a:pos x="60" y="20"/>
                </a:cxn>
                <a:cxn ang="0">
                  <a:pos x="50" y="21"/>
                </a:cxn>
                <a:cxn ang="0">
                  <a:pos x="40" y="26"/>
                </a:cxn>
                <a:cxn ang="0">
                  <a:pos x="33" y="33"/>
                </a:cxn>
                <a:cxn ang="0">
                  <a:pos x="27" y="42"/>
                </a:cxn>
                <a:cxn ang="0">
                  <a:pos x="25" y="54"/>
                </a:cxn>
                <a:cxn ang="0">
                  <a:pos x="23" y="67"/>
                </a:cxn>
                <a:cxn ang="0">
                  <a:pos x="24" y="76"/>
                </a:cxn>
                <a:cxn ang="0">
                  <a:pos x="26" y="86"/>
                </a:cxn>
                <a:cxn ang="0">
                  <a:pos x="30" y="94"/>
                </a:cxn>
                <a:cxn ang="0">
                  <a:pos x="35" y="102"/>
                </a:cxn>
                <a:cxn ang="0">
                  <a:pos x="42" y="108"/>
                </a:cxn>
                <a:cxn ang="0">
                  <a:pos x="50" y="112"/>
                </a:cxn>
                <a:cxn ang="0">
                  <a:pos x="60" y="113"/>
                </a:cxn>
                <a:cxn ang="0">
                  <a:pos x="69" y="112"/>
                </a:cxn>
                <a:cxn ang="0">
                  <a:pos x="76" y="109"/>
                </a:cxn>
                <a:cxn ang="0">
                  <a:pos x="81" y="105"/>
                </a:cxn>
                <a:cxn ang="0">
                  <a:pos x="85" y="101"/>
                </a:cxn>
                <a:cxn ang="0">
                  <a:pos x="89" y="92"/>
                </a:cxn>
                <a:cxn ang="0">
                  <a:pos x="90" y="88"/>
                </a:cxn>
                <a:cxn ang="0">
                  <a:pos x="112" y="88"/>
                </a:cxn>
                <a:cxn ang="0">
                  <a:pos x="112" y="92"/>
                </a:cxn>
                <a:cxn ang="0">
                  <a:pos x="110" y="98"/>
                </a:cxn>
                <a:cxn ang="0">
                  <a:pos x="107" y="104"/>
                </a:cxn>
                <a:cxn ang="0">
                  <a:pos x="104" y="111"/>
                </a:cxn>
                <a:cxn ang="0">
                  <a:pos x="99" y="118"/>
                </a:cxn>
                <a:cxn ang="0">
                  <a:pos x="92" y="123"/>
                </a:cxn>
                <a:cxn ang="0">
                  <a:pos x="83" y="128"/>
                </a:cxn>
                <a:cxn ang="0">
                  <a:pos x="72" y="131"/>
                </a:cxn>
                <a:cxn ang="0">
                  <a:pos x="60" y="132"/>
                </a:cxn>
                <a:cxn ang="0">
                  <a:pos x="45" y="131"/>
                </a:cxn>
                <a:cxn ang="0">
                  <a:pos x="32" y="126"/>
                </a:cxn>
                <a:cxn ang="0">
                  <a:pos x="22" y="119"/>
                </a:cxn>
                <a:cxn ang="0">
                  <a:pos x="12" y="109"/>
                </a:cxn>
                <a:cxn ang="0">
                  <a:pos x="5" y="97"/>
                </a:cxn>
                <a:cxn ang="0">
                  <a:pos x="1" y="83"/>
                </a:cxn>
                <a:cxn ang="0">
                  <a:pos x="0" y="67"/>
                </a:cxn>
                <a:cxn ang="0">
                  <a:pos x="1" y="50"/>
                </a:cxn>
                <a:cxn ang="0">
                  <a:pos x="5" y="35"/>
                </a:cxn>
                <a:cxn ang="0">
                  <a:pos x="12" y="23"/>
                </a:cxn>
                <a:cxn ang="0">
                  <a:pos x="22" y="14"/>
                </a:cxn>
                <a:cxn ang="0">
                  <a:pos x="32" y="6"/>
                </a:cxn>
                <a:cxn ang="0">
                  <a:pos x="45" y="2"/>
                </a:cxn>
                <a:cxn ang="0">
                  <a:pos x="60" y="0"/>
                </a:cxn>
              </a:cxnLst>
              <a:rect l="0" t="0" r="r" b="b"/>
              <a:pathLst>
                <a:path w="112" h="132">
                  <a:moveTo>
                    <a:pt x="60" y="0"/>
                  </a:moveTo>
                  <a:lnTo>
                    <a:pt x="72" y="1"/>
                  </a:lnTo>
                  <a:lnTo>
                    <a:pt x="83" y="4"/>
                  </a:lnTo>
                  <a:lnTo>
                    <a:pt x="92" y="8"/>
                  </a:lnTo>
                  <a:lnTo>
                    <a:pt x="98" y="14"/>
                  </a:lnTo>
                  <a:lnTo>
                    <a:pt x="104" y="20"/>
                  </a:lnTo>
                  <a:lnTo>
                    <a:pt x="107" y="25"/>
                  </a:lnTo>
                  <a:lnTo>
                    <a:pt x="109" y="31"/>
                  </a:lnTo>
                  <a:lnTo>
                    <a:pt x="111" y="36"/>
                  </a:lnTo>
                  <a:lnTo>
                    <a:pt x="112" y="40"/>
                  </a:lnTo>
                  <a:lnTo>
                    <a:pt x="89" y="40"/>
                  </a:lnTo>
                  <a:lnTo>
                    <a:pt x="87" y="34"/>
                  </a:lnTo>
                  <a:lnTo>
                    <a:pt x="82" y="28"/>
                  </a:lnTo>
                  <a:lnTo>
                    <a:pt x="77" y="24"/>
                  </a:lnTo>
                  <a:lnTo>
                    <a:pt x="70" y="20"/>
                  </a:lnTo>
                  <a:lnTo>
                    <a:pt x="60" y="20"/>
                  </a:lnTo>
                  <a:lnTo>
                    <a:pt x="50" y="21"/>
                  </a:lnTo>
                  <a:lnTo>
                    <a:pt x="40" y="26"/>
                  </a:lnTo>
                  <a:lnTo>
                    <a:pt x="33" y="33"/>
                  </a:lnTo>
                  <a:lnTo>
                    <a:pt x="27" y="42"/>
                  </a:lnTo>
                  <a:lnTo>
                    <a:pt x="25" y="54"/>
                  </a:lnTo>
                  <a:lnTo>
                    <a:pt x="23" y="67"/>
                  </a:lnTo>
                  <a:lnTo>
                    <a:pt x="24" y="76"/>
                  </a:lnTo>
                  <a:lnTo>
                    <a:pt x="26" y="86"/>
                  </a:lnTo>
                  <a:lnTo>
                    <a:pt x="30" y="94"/>
                  </a:lnTo>
                  <a:lnTo>
                    <a:pt x="35" y="102"/>
                  </a:lnTo>
                  <a:lnTo>
                    <a:pt x="42" y="108"/>
                  </a:lnTo>
                  <a:lnTo>
                    <a:pt x="50" y="112"/>
                  </a:lnTo>
                  <a:lnTo>
                    <a:pt x="60" y="113"/>
                  </a:lnTo>
                  <a:lnTo>
                    <a:pt x="69" y="112"/>
                  </a:lnTo>
                  <a:lnTo>
                    <a:pt x="76" y="109"/>
                  </a:lnTo>
                  <a:lnTo>
                    <a:pt x="81" y="105"/>
                  </a:lnTo>
                  <a:lnTo>
                    <a:pt x="85" y="101"/>
                  </a:lnTo>
                  <a:lnTo>
                    <a:pt x="89" y="92"/>
                  </a:lnTo>
                  <a:lnTo>
                    <a:pt x="90" y="88"/>
                  </a:lnTo>
                  <a:lnTo>
                    <a:pt x="112" y="88"/>
                  </a:lnTo>
                  <a:lnTo>
                    <a:pt x="112" y="92"/>
                  </a:lnTo>
                  <a:lnTo>
                    <a:pt x="110" y="98"/>
                  </a:lnTo>
                  <a:lnTo>
                    <a:pt x="107" y="104"/>
                  </a:lnTo>
                  <a:lnTo>
                    <a:pt x="104" y="111"/>
                  </a:lnTo>
                  <a:lnTo>
                    <a:pt x="99" y="118"/>
                  </a:lnTo>
                  <a:lnTo>
                    <a:pt x="92" y="123"/>
                  </a:lnTo>
                  <a:lnTo>
                    <a:pt x="83" y="128"/>
                  </a:lnTo>
                  <a:lnTo>
                    <a:pt x="72" y="131"/>
                  </a:lnTo>
                  <a:lnTo>
                    <a:pt x="60" y="132"/>
                  </a:lnTo>
                  <a:lnTo>
                    <a:pt x="45" y="131"/>
                  </a:lnTo>
                  <a:lnTo>
                    <a:pt x="32" y="126"/>
                  </a:lnTo>
                  <a:lnTo>
                    <a:pt x="22" y="119"/>
                  </a:lnTo>
                  <a:lnTo>
                    <a:pt x="12" y="109"/>
                  </a:lnTo>
                  <a:lnTo>
                    <a:pt x="5" y="97"/>
                  </a:lnTo>
                  <a:lnTo>
                    <a:pt x="1" y="83"/>
                  </a:lnTo>
                  <a:lnTo>
                    <a:pt x="0" y="67"/>
                  </a:lnTo>
                  <a:lnTo>
                    <a:pt x="1" y="50"/>
                  </a:lnTo>
                  <a:lnTo>
                    <a:pt x="5" y="35"/>
                  </a:lnTo>
                  <a:lnTo>
                    <a:pt x="12" y="23"/>
                  </a:lnTo>
                  <a:lnTo>
                    <a:pt x="22" y="14"/>
                  </a:lnTo>
                  <a:lnTo>
                    <a:pt x="32" y="6"/>
                  </a:lnTo>
                  <a:lnTo>
                    <a:pt x="45" y="2"/>
                  </a:lnTo>
                  <a:lnTo>
                    <a:pt x="6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noEditPoints="1"/>
            </p:cNvSpPr>
            <p:nvPr/>
          </p:nvSpPr>
          <p:spPr bwMode="auto">
            <a:xfrm>
              <a:off x="3805238" y="5894388"/>
              <a:ext cx="190500" cy="209550"/>
            </a:xfrm>
            <a:custGeom>
              <a:avLst/>
              <a:gdLst/>
              <a:ahLst/>
              <a:cxnLst>
                <a:cxn ang="0">
                  <a:pos x="60" y="20"/>
                </a:cxn>
                <a:cxn ang="0">
                  <a:pos x="49" y="21"/>
                </a:cxn>
                <a:cxn ang="0">
                  <a:pos x="40" y="26"/>
                </a:cxn>
                <a:cxn ang="0">
                  <a:pos x="33" y="33"/>
                </a:cxn>
                <a:cxn ang="0">
                  <a:pos x="27" y="42"/>
                </a:cxn>
                <a:cxn ang="0">
                  <a:pos x="24" y="54"/>
                </a:cxn>
                <a:cxn ang="0">
                  <a:pos x="23" y="67"/>
                </a:cxn>
                <a:cxn ang="0">
                  <a:pos x="24" y="76"/>
                </a:cxn>
                <a:cxn ang="0">
                  <a:pos x="26" y="86"/>
                </a:cxn>
                <a:cxn ang="0">
                  <a:pos x="29" y="94"/>
                </a:cxn>
                <a:cxn ang="0">
                  <a:pos x="34" y="102"/>
                </a:cxn>
                <a:cxn ang="0">
                  <a:pos x="41" y="108"/>
                </a:cxn>
                <a:cxn ang="0">
                  <a:pos x="50" y="112"/>
                </a:cxn>
                <a:cxn ang="0">
                  <a:pos x="60" y="113"/>
                </a:cxn>
                <a:cxn ang="0">
                  <a:pos x="71" y="112"/>
                </a:cxn>
                <a:cxn ang="0">
                  <a:pos x="80" y="107"/>
                </a:cxn>
                <a:cxn ang="0">
                  <a:pos x="87" y="99"/>
                </a:cxn>
                <a:cxn ang="0">
                  <a:pos x="92" y="90"/>
                </a:cxn>
                <a:cxn ang="0">
                  <a:pos x="96" y="78"/>
                </a:cxn>
                <a:cxn ang="0">
                  <a:pos x="96" y="67"/>
                </a:cxn>
                <a:cxn ang="0">
                  <a:pos x="96" y="54"/>
                </a:cxn>
                <a:cxn ang="0">
                  <a:pos x="92" y="43"/>
                </a:cxn>
                <a:cxn ang="0">
                  <a:pos x="87" y="34"/>
                </a:cxn>
                <a:cxn ang="0">
                  <a:pos x="80" y="26"/>
                </a:cxn>
                <a:cxn ang="0">
                  <a:pos x="71" y="21"/>
                </a:cxn>
                <a:cxn ang="0">
                  <a:pos x="60" y="20"/>
                </a:cxn>
                <a:cxn ang="0">
                  <a:pos x="60" y="0"/>
                </a:cxn>
                <a:cxn ang="0">
                  <a:pos x="74" y="2"/>
                </a:cxn>
                <a:cxn ang="0">
                  <a:pos x="87" y="6"/>
                </a:cxn>
                <a:cxn ang="0">
                  <a:pos x="98" y="14"/>
                </a:cxn>
                <a:cxn ang="0">
                  <a:pos x="107" y="23"/>
                </a:cxn>
                <a:cxn ang="0">
                  <a:pos x="114" y="35"/>
                </a:cxn>
                <a:cxn ang="0">
                  <a:pos x="118" y="50"/>
                </a:cxn>
                <a:cxn ang="0">
                  <a:pos x="120" y="67"/>
                </a:cxn>
                <a:cxn ang="0">
                  <a:pos x="118" y="84"/>
                </a:cxn>
                <a:cxn ang="0">
                  <a:pos x="114" y="98"/>
                </a:cxn>
                <a:cxn ang="0">
                  <a:pos x="107" y="110"/>
                </a:cxn>
                <a:cxn ang="0">
                  <a:pos x="98" y="120"/>
                </a:cxn>
                <a:cxn ang="0">
                  <a:pos x="86" y="126"/>
                </a:cxn>
                <a:cxn ang="0">
                  <a:pos x="74" y="131"/>
                </a:cxn>
                <a:cxn ang="0">
                  <a:pos x="60" y="132"/>
                </a:cxn>
                <a:cxn ang="0">
                  <a:pos x="46" y="131"/>
                </a:cxn>
                <a:cxn ang="0">
                  <a:pos x="33" y="126"/>
                </a:cxn>
                <a:cxn ang="0">
                  <a:pos x="21" y="119"/>
                </a:cxn>
                <a:cxn ang="0">
                  <a:pos x="13" y="109"/>
                </a:cxn>
                <a:cxn ang="0">
                  <a:pos x="6" y="97"/>
                </a:cxn>
                <a:cxn ang="0">
                  <a:pos x="1" y="83"/>
                </a:cxn>
                <a:cxn ang="0">
                  <a:pos x="0" y="67"/>
                </a:cxn>
                <a:cxn ang="0">
                  <a:pos x="1" y="50"/>
                </a:cxn>
                <a:cxn ang="0">
                  <a:pos x="6" y="35"/>
                </a:cxn>
                <a:cxn ang="0">
                  <a:pos x="13" y="23"/>
                </a:cxn>
                <a:cxn ang="0">
                  <a:pos x="21" y="14"/>
                </a:cxn>
                <a:cxn ang="0">
                  <a:pos x="33" y="6"/>
                </a:cxn>
                <a:cxn ang="0">
                  <a:pos x="46" y="2"/>
                </a:cxn>
                <a:cxn ang="0">
                  <a:pos x="60" y="0"/>
                </a:cxn>
              </a:cxnLst>
              <a:rect l="0" t="0" r="r" b="b"/>
              <a:pathLst>
                <a:path w="120" h="132">
                  <a:moveTo>
                    <a:pt x="60" y="20"/>
                  </a:moveTo>
                  <a:lnTo>
                    <a:pt x="49" y="21"/>
                  </a:lnTo>
                  <a:lnTo>
                    <a:pt x="40" y="26"/>
                  </a:lnTo>
                  <a:lnTo>
                    <a:pt x="33" y="33"/>
                  </a:lnTo>
                  <a:lnTo>
                    <a:pt x="27" y="42"/>
                  </a:lnTo>
                  <a:lnTo>
                    <a:pt x="24" y="54"/>
                  </a:lnTo>
                  <a:lnTo>
                    <a:pt x="23" y="67"/>
                  </a:lnTo>
                  <a:lnTo>
                    <a:pt x="24" y="76"/>
                  </a:lnTo>
                  <a:lnTo>
                    <a:pt x="26" y="86"/>
                  </a:lnTo>
                  <a:lnTo>
                    <a:pt x="29" y="94"/>
                  </a:lnTo>
                  <a:lnTo>
                    <a:pt x="34" y="102"/>
                  </a:lnTo>
                  <a:lnTo>
                    <a:pt x="41" y="108"/>
                  </a:lnTo>
                  <a:lnTo>
                    <a:pt x="50" y="112"/>
                  </a:lnTo>
                  <a:lnTo>
                    <a:pt x="60" y="113"/>
                  </a:lnTo>
                  <a:lnTo>
                    <a:pt x="71" y="112"/>
                  </a:lnTo>
                  <a:lnTo>
                    <a:pt x="80" y="107"/>
                  </a:lnTo>
                  <a:lnTo>
                    <a:pt x="87" y="99"/>
                  </a:lnTo>
                  <a:lnTo>
                    <a:pt x="92" y="90"/>
                  </a:lnTo>
                  <a:lnTo>
                    <a:pt x="96" y="78"/>
                  </a:lnTo>
                  <a:lnTo>
                    <a:pt x="96" y="67"/>
                  </a:lnTo>
                  <a:lnTo>
                    <a:pt x="96" y="54"/>
                  </a:lnTo>
                  <a:lnTo>
                    <a:pt x="92" y="43"/>
                  </a:lnTo>
                  <a:lnTo>
                    <a:pt x="87" y="34"/>
                  </a:lnTo>
                  <a:lnTo>
                    <a:pt x="80" y="26"/>
                  </a:lnTo>
                  <a:lnTo>
                    <a:pt x="71" y="21"/>
                  </a:lnTo>
                  <a:lnTo>
                    <a:pt x="60" y="20"/>
                  </a:lnTo>
                  <a:close/>
                  <a:moveTo>
                    <a:pt x="60" y="0"/>
                  </a:moveTo>
                  <a:lnTo>
                    <a:pt x="74" y="2"/>
                  </a:lnTo>
                  <a:lnTo>
                    <a:pt x="87" y="6"/>
                  </a:lnTo>
                  <a:lnTo>
                    <a:pt x="98" y="14"/>
                  </a:lnTo>
                  <a:lnTo>
                    <a:pt x="107" y="23"/>
                  </a:lnTo>
                  <a:lnTo>
                    <a:pt x="114" y="35"/>
                  </a:lnTo>
                  <a:lnTo>
                    <a:pt x="118" y="50"/>
                  </a:lnTo>
                  <a:lnTo>
                    <a:pt x="120" y="67"/>
                  </a:lnTo>
                  <a:lnTo>
                    <a:pt x="118" y="84"/>
                  </a:lnTo>
                  <a:lnTo>
                    <a:pt x="114" y="98"/>
                  </a:lnTo>
                  <a:lnTo>
                    <a:pt x="107" y="110"/>
                  </a:lnTo>
                  <a:lnTo>
                    <a:pt x="98" y="120"/>
                  </a:lnTo>
                  <a:lnTo>
                    <a:pt x="86" y="126"/>
                  </a:lnTo>
                  <a:lnTo>
                    <a:pt x="74" y="131"/>
                  </a:lnTo>
                  <a:lnTo>
                    <a:pt x="60" y="132"/>
                  </a:lnTo>
                  <a:lnTo>
                    <a:pt x="46" y="131"/>
                  </a:lnTo>
                  <a:lnTo>
                    <a:pt x="33" y="126"/>
                  </a:lnTo>
                  <a:lnTo>
                    <a:pt x="21" y="119"/>
                  </a:lnTo>
                  <a:lnTo>
                    <a:pt x="13" y="109"/>
                  </a:lnTo>
                  <a:lnTo>
                    <a:pt x="6" y="97"/>
                  </a:lnTo>
                  <a:lnTo>
                    <a:pt x="1" y="83"/>
                  </a:lnTo>
                  <a:lnTo>
                    <a:pt x="0" y="67"/>
                  </a:lnTo>
                  <a:lnTo>
                    <a:pt x="1" y="50"/>
                  </a:lnTo>
                  <a:lnTo>
                    <a:pt x="6" y="35"/>
                  </a:lnTo>
                  <a:lnTo>
                    <a:pt x="13" y="23"/>
                  </a:lnTo>
                  <a:lnTo>
                    <a:pt x="21" y="14"/>
                  </a:lnTo>
                  <a:lnTo>
                    <a:pt x="33" y="6"/>
                  </a:lnTo>
                  <a:lnTo>
                    <a:pt x="46" y="2"/>
                  </a:lnTo>
                  <a:lnTo>
                    <a:pt x="6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08013" y="5815013"/>
              <a:ext cx="77788" cy="29845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1766888" y="5815013"/>
              <a:ext cx="331788" cy="296863"/>
            </a:xfrm>
            <a:custGeom>
              <a:avLst/>
              <a:gdLst/>
              <a:ahLst/>
              <a:cxnLst>
                <a:cxn ang="0">
                  <a:pos x="0" y="0"/>
                </a:cxn>
                <a:cxn ang="0">
                  <a:pos x="61" y="0"/>
                </a:cxn>
                <a:cxn ang="0">
                  <a:pos x="104" y="59"/>
                </a:cxn>
                <a:cxn ang="0">
                  <a:pos x="148" y="0"/>
                </a:cxn>
                <a:cxn ang="0">
                  <a:pos x="209" y="0"/>
                </a:cxn>
                <a:cxn ang="0">
                  <a:pos x="128" y="110"/>
                </a:cxn>
                <a:cxn ang="0">
                  <a:pos x="128" y="187"/>
                </a:cxn>
                <a:cxn ang="0">
                  <a:pos x="80" y="187"/>
                </a:cxn>
                <a:cxn ang="0">
                  <a:pos x="80" y="109"/>
                </a:cxn>
                <a:cxn ang="0">
                  <a:pos x="0" y="0"/>
                </a:cxn>
              </a:cxnLst>
              <a:rect l="0" t="0" r="r" b="b"/>
              <a:pathLst>
                <a:path w="209" h="187">
                  <a:moveTo>
                    <a:pt x="0" y="0"/>
                  </a:moveTo>
                  <a:lnTo>
                    <a:pt x="61" y="0"/>
                  </a:lnTo>
                  <a:lnTo>
                    <a:pt x="104" y="59"/>
                  </a:lnTo>
                  <a:lnTo>
                    <a:pt x="148" y="0"/>
                  </a:lnTo>
                  <a:lnTo>
                    <a:pt x="209" y="0"/>
                  </a:lnTo>
                  <a:lnTo>
                    <a:pt x="128" y="110"/>
                  </a:lnTo>
                  <a:lnTo>
                    <a:pt x="128" y="187"/>
                  </a:lnTo>
                  <a:lnTo>
                    <a:pt x="80" y="187"/>
                  </a:lnTo>
                  <a:lnTo>
                    <a:pt x="80" y="10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720726" y="5816600"/>
              <a:ext cx="333375" cy="296863"/>
            </a:xfrm>
            <a:custGeom>
              <a:avLst/>
              <a:gdLst/>
              <a:ahLst/>
              <a:cxnLst>
                <a:cxn ang="0">
                  <a:pos x="0" y="0"/>
                </a:cxn>
                <a:cxn ang="0">
                  <a:pos x="49" y="0"/>
                </a:cxn>
                <a:cxn ang="0">
                  <a:pos x="161" y="130"/>
                </a:cxn>
                <a:cxn ang="0">
                  <a:pos x="161" y="0"/>
                </a:cxn>
                <a:cxn ang="0">
                  <a:pos x="210" y="0"/>
                </a:cxn>
                <a:cxn ang="0">
                  <a:pos x="210" y="187"/>
                </a:cxn>
                <a:cxn ang="0">
                  <a:pos x="161" y="187"/>
                </a:cxn>
                <a:cxn ang="0">
                  <a:pos x="49" y="58"/>
                </a:cxn>
                <a:cxn ang="0">
                  <a:pos x="49" y="187"/>
                </a:cxn>
                <a:cxn ang="0">
                  <a:pos x="0" y="187"/>
                </a:cxn>
                <a:cxn ang="0">
                  <a:pos x="0" y="0"/>
                </a:cxn>
              </a:cxnLst>
              <a:rect l="0" t="0" r="r" b="b"/>
              <a:pathLst>
                <a:path w="210" h="187">
                  <a:moveTo>
                    <a:pt x="0" y="0"/>
                  </a:moveTo>
                  <a:lnTo>
                    <a:pt x="49" y="0"/>
                  </a:lnTo>
                  <a:lnTo>
                    <a:pt x="161" y="130"/>
                  </a:lnTo>
                  <a:lnTo>
                    <a:pt x="161" y="0"/>
                  </a:lnTo>
                  <a:lnTo>
                    <a:pt x="210" y="0"/>
                  </a:lnTo>
                  <a:lnTo>
                    <a:pt x="210" y="187"/>
                  </a:lnTo>
                  <a:lnTo>
                    <a:pt x="161" y="187"/>
                  </a:lnTo>
                  <a:lnTo>
                    <a:pt x="49" y="58"/>
                  </a:lnTo>
                  <a:lnTo>
                    <a:pt x="49" y="187"/>
                  </a:lnTo>
                  <a:lnTo>
                    <a:pt x="0" y="1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1089026" y="5815013"/>
              <a:ext cx="333375" cy="298450"/>
            </a:xfrm>
            <a:custGeom>
              <a:avLst/>
              <a:gdLst/>
              <a:ahLst/>
              <a:cxnLst>
                <a:cxn ang="0">
                  <a:pos x="129" y="0"/>
                </a:cxn>
                <a:cxn ang="0">
                  <a:pos x="210" y="0"/>
                </a:cxn>
                <a:cxn ang="0">
                  <a:pos x="119" y="72"/>
                </a:cxn>
                <a:cxn ang="0">
                  <a:pos x="210" y="188"/>
                </a:cxn>
                <a:cxn ang="0">
                  <a:pos x="147" y="188"/>
                </a:cxn>
                <a:cxn ang="0">
                  <a:pos x="80" y="102"/>
                </a:cxn>
                <a:cxn ang="0">
                  <a:pos x="50" y="126"/>
                </a:cxn>
                <a:cxn ang="0">
                  <a:pos x="50" y="188"/>
                </a:cxn>
                <a:cxn ang="0">
                  <a:pos x="0" y="188"/>
                </a:cxn>
                <a:cxn ang="0">
                  <a:pos x="0" y="1"/>
                </a:cxn>
                <a:cxn ang="0">
                  <a:pos x="50" y="1"/>
                </a:cxn>
                <a:cxn ang="0">
                  <a:pos x="50" y="62"/>
                </a:cxn>
                <a:cxn ang="0">
                  <a:pos x="129" y="0"/>
                </a:cxn>
              </a:cxnLst>
              <a:rect l="0" t="0" r="r" b="b"/>
              <a:pathLst>
                <a:path w="210" h="188">
                  <a:moveTo>
                    <a:pt x="129" y="0"/>
                  </a:moveTo>
                  <a:lnTo>
                    <a:pt x="210" y="0"/>
                  </a:lnTo>
                  <a:lnTo>
                    <a:pt x="119" y="72"/>
                  </a:lnTo>
                  <a:lnTo>
                    <a:pt x="210" y="188"/>
                  </a:lnTo>
                  <a:lnTo>
                    <a:pt x="147" y="188"/>
                  </a:lnTo>
                  <a:lnTo>
                    <a:pt x="80" y="102"/>
                  </a:lnTo>
                  <a:lnTo>
                    <a:pt x="50" y="126"/>
                  </a:lnTo>
                  <a:lnTo>
                    <a:pt x="50" y="188"/>
                  </a:lnTo>
                  <a:lnTo>
                    <a:pt x="0" y="188"/>
                  </a:lnTo>
                  <a:lnTo>
                    <a:pt x="0" y="1"/>
                  </a:lnTo>
                  <a:lnTo>
                    <a:pt x="50" y="1"/>
                  </a:lnTo>
                  <a:lnTo>
                    <a:pt x="50" y="62"/>
                  </a:lnTo>
                  <a:lnTo>
                    <a:pt x="1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2105026" y="5810250"/>
              <a:ext cx="334963" cy="306388"/>
            </a:xfrm>
            <a:custGeom>
              <a:avLst/>
              <a:gdLst/>
              <a:ahLst/>
              <a:cxnLst>
                <a:cxn ang="0">
                  <a:pos x="27" y="0"/>
                </a:cxn>
                <a:cxn ang="0">
                  <a:pos x="184" y="0"/>
                </a:cxn>
                <a:cxn ang="0">
                  <a:pos x="193" y="3"/>
                </a:cxn>
                <a:cxn ang="0">
                  <a:pos x="200" y="7"/>
                </a:cxn>
                <a:cxn ang="0">
                  <a:pos x="206" y="14"/>
                </a:cxn>
                <a:cxn ang="0">
                  <a:pos x="210" y="22"/>
                </a:cxn>
                <a:cxn ang="0">
                  <a:pos x="211" y="31"/>
                </a:cxn>
                <a:cxn ang="0">
                  <a:pos x="211" y="63"/>
                </a:cxn>
                <a:cxn ang="0">
                  <a:pos x="162" y="63"/>
                </a:cxn>
                <a:cxn ang="0">
                  <a:pos x="162" y="39"/>
                </a:cxn>
                <a:cxn ang="0">
                  <a:pos x="48" y="39"/>
                </a:cxn>
                <a:cxn ang="0">
                  <a:pos x="48" y="78"/>
                </a:cxn>
                <a:cxn ang="0">
                  <a:pos x="181" y="78"/>
                </a:cxn>
                <a:cxn ang="0">
                  <a:pos x="191" y="79"/>
                </a:cxn>
                <a:cxn ang="0">
                  <a:pos x="199" y="84"/>
                </a:cxn>
                <a:cxn ang="0">
                  <a:pos x="206" y="90"/>
                </a:cxn>
                <a:cxn ang="0">
                  <a:pos x="210" y="98"/>
                </a:cxn>
                <a:cxn ang="0">
                  <a:pos x="211" y="108"/>
                </a:cxn>
                <a:cxn ang="0">
                  <a:pos x="211" y="162"/>
                </a:cxn>
                <a:cxn ang="0">
                  <a:pos x="210" y="172"/>
                </a:cxn>
                <a:cxn ang="0">
                  <a:pos x="206" y="180"/>
                </a:cxn>
                <a:cxn ang="0">
                  <a:pos x="200" y="187"/>
                </a:cxn>
                <a:cxn ang="0">
                  <a:pos x="192" y="191"/>
                </a:cxn>
                <a:cxn ang="0">
                  <a:pos x="183" y="193"/>
                </a:cxn>
                <a:cxn ang="0">
                  <a:pos x="27" y="193"/>
                </a:cxn>
                <a:cxn ang="0">
                  <a:pos x="17" y="191"/>
                </a:cxn>
                <a:cxn ang="0">
                  <a:pos x="11" y="187"/>
                </a:cxn>
                <a:cxn ang="0">
                  <a:pos x="5" y="180"/>
                </a:cxn>
                <a:cxn ang="0">
                  <a:pos x="1" y="172"/>
                </a:cxn>
                <a:cxn ang="0">
                  <a:pos x="0" y="162"/>
                </a:cxn>
                <a:cxn ang="0">
                  <a:pos x="0" y="131"/>
                </a:cxn>
                <a:cxn ang="0">
                  <a:pos x="48" y="131"/>
                </a:cxn>
                <a:cxn ang="0">
                  <a:pos x="48" y="154"/>
                </a:cxn>
                <a:cxn ang="0">
                  <a:pos x="163" y="154"/>
                </a:cxn>
                <a:cxn ang="0">
                  <a:pos x="163" y="117"/>
                </a:cxn>
                <a:cxn ang="0">
                  <a:pos x="29" y="117"/>
                </a:cxn>
                <a:cxn ang="0">
                  <a:pos x="20" y="115"/>
                </a:cxn>
                <a:cxn ang="0">
                  <a:pos x="12" y="111"/>
                </a:cxn>
                <a:cxn ang="0">
                  <a:pos x="5" y="104"/>
                </a:cxn>
                <a:cxn ang="0">
                  <a:pos x="1" y="95"/>
                </a:cxn>
                <a:cxn ang="0">
                  <a:pos x="0" y="86"/>
                </a:cxn>
                <a:cxn ang="0">
                  <a:pos x="0" y="31"/>
                </a:cxn>
                <a:cxn ang="0">
                  <a:pos x="1" y="22"/>
                </a:cxn>
                <a:cxn ang="0">
                  <a:pos x="5" y="14"/>
                </a:cxn>
                <a:cxn ang="0">
                  <a:pos x="11" y="7"/>
                </a:cxn>
                <a:cxn ang="0">
                  <a:pos x="17" y="3"/>
                </a:cxn>
                <a:cxn ang="0">
                  <a:pos x="27" y="0"/>
                </a:cxn>
              </a:cxnLst>
              <a:rect l="0" t="0" r="r" b="b"/>
              <a:pathLst>
                <a:path w="211" h="193">
                  <a:moveTo>
                    <a:pt x="27" y="0"/>
                  </a:moveTo>
                  <a:lnTo>
                    <a:pt x="184" y="0"/>
                  </a:lnTo>
                  <a:lnTo>
                    <a:pt x="193" y="3"/>
                  </a:lnTo>
                  <a:lnTo>
                    <a:pt x="200" y="7"/>
                  </a:lnTo>
                  <a:lnTo>
                    <a:pt x="206" y="14"/>
                  </a:lnTo>
                  <a:lnTo>
                    <a:pt x="210" y="22"/>
                  </a:lnTo>
                  <a:lnTo>
                    <a:pt x="211" y="31"/>
                  </a:lnTo>
                  <a:lnTo>
                    <a:pt x="211" y="63"/>
                  </a:lnTo>
                  <a:lnTo>
                    <a:pt x="162" y="63"/>
                  </a:lnTo>
                  <a:lnTo>
                    <a:pt x="162" y="39"/>
                  </a:lnTo>
                  <a:lnTo>
                    <a:pt x="48" y="39"/>
                  </a:lnTo>
                  <a:lnTo>
                    <a:pt x="48" y="78"/>
                  </a:lnTo>
                  <a:lnTo>
                    <a:pt x="181" y="78"/>
                  </a:lnTo>
                  <a:lnTo>
                    <a:pt x="191" y="79"/>
                  </a:lnTo>
                  <a:lnTo>
                    <a:pt x="199" y="84"/>
                  </a:lnTo>
                  <a:lnTo>
                    <a:pt x="206" y="90"/>
                  </a:lnTo>
                  <a:lnTo>
                    <a:pt x="210" y="98"/>
                  </a:lnTo>
                  <a:lnTo>
                    <a:pt x="211" y="108"/>
                  </a:lnTo>
                  <a:lnTo>
                    <a:pt x="211" y="162"/>
                  </a:lnTo>
                  <a:lnTo>
                    <a:pt x="210" y="172"/>
                  </a:lnTo>
                  <a:lnTo>
                    <a:pt x="206" y="180"/>
                  </a:lnTo>
                  <a:lnTo>
                    <a:pt x="200" y="187"/>
                  </a:lnTo>
                  <a:lnTo>
                    <a:pt x="192" y="191"/>
                  </a:lnTo>
                  <a:lnTo>
                    <a:pt x="183" y="193"/>
                  </a:lnTo>
                  <a:lnTo>
                    <a:pt x="27" y="193"/>
                  </a:lnTo>
                  <a:lnTo>
                    <a:pt x="17" y="191"/>
                  </a:lnTo>
                  <a:lnTo>
                    <a:pt x="11" y="187"/>
                  </a:lnTo>
                  <a:lnTo>
                    <a:pt x="5" y="180"/>
                  </a:lnTo>
                  <a:lnTo>
                    <a:pt x="1" y="172"/>
                  </a:lnTo>
                  <a:lnTo>
                    <a:pt x="0" y="162"/>
                  </a:lnTo>
                  <a:lnTo>
                    <a:pt x="0" y="131"/>
                  </a:lnTo>
                  <a:lnTo>
                    <a:pt x="48" y="131"/>
                  </a:lnTo>
                  <a:lnTo>
                    <a:pt x="48" y="154"/>
                  </a:lnTo>
                  <a:lnTo>
                    <a:pt x="163" y="154"/>
                  </a:lnTo>
                  <a:lnTo>
                    <a:pt x="163" y="117"/>
                  </a:lnTo>
                  <a:lnTo>
                    <a:pt x="29" y="117"/>
                  </a:lnTo>
                  <a:lnTo>
                    <a:pt x="20" y="115"/>
                  </a:lnTo>
                  <a:lnTo>
                    <a:pt x="12" y="111"/>
                  </a:lnTo>
                  <a:lnTo>
                    <a:pt x="5" y="104"/>
                  </a:lnTo>
                  <a:lnTo>
                    <a:pt x="1" y="95"/>
                  </a:lnTo>
                  <a:lnTo>
                    <a:pt x="0" y="86"/>
                  </a:lnTo>
                  <a:lnTo>
                    <a:pt x="0" y="31"/>
                  </a:lnTo>
                  <a:lnTo>
                    <a:pt x="1" y="22"/>
                  </a:lnTo>
                  <a:lnTo>
                    <a:pt x="5" y="14"/>
                  </a:lnTo>
                  <a:lnTo>
                    <a:pt x="11" y="7"/>
                  </a:lnTo>
                  <a:lnTo>
                    <a:pt x="17" y="3"/>
                  </a:lnTo>
                  <a:lnTo>
                    <a:pt x="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427163" y="5810250"/>
              <a:ext cx="336550" cy="306388"/>
            </a:xfrm>
            <a:custGeom>
              <a:avLst/>
              <a:gdLst/>
              <a:ahLst/>
              <a:cxnLst>
                <a:cxn ang="0">
                  <a:pos x="28" y="0"/>
                </a:cxn>
                <a:cxn ang="0">
                  <a:pos x="184" y="0"/>
                </a:cxn>
                <a:cxn ang="0">
                  <a:pos x="193" y="2"/>
                </a:cxn>
                <a:cxn ang="0">
                  <a:pos x="200" y="6"/>
                </a:cxn>
                <a:cxn ang="0">
                  <a:pos x="207" y="13"/>
                </a:cxn>
                <a:cxn ang="0">
                  <a:pos x="210" y="21"/>
                </a:cxn>
                <a:cxn ang="0">
                  <a:pos x="212" y="31"/>
                </a:cxn>
                <a:cxn ang="0">
                  <a:pos x="212" y="62"/>
                </a:cxn>
                <a:cxn ang="0">
                  <a:pos x="163" y="62"/>
                </a:cxn>
                <a:cxn ang="0">
                  <a:pos x="163" y="39"/>
                </a:cxn>
                <a:cxn ang="0">
                  <a:pos x="48" y="39"/>
                </a:cxn>
                <a:cxn ang="0">
                  <a:pos x="48" y="77"/>
                </a:cxn>
                <a:cxn ang="0">
                  <a:pos x="183" y="77"/>
                </a:cxn>
                <a:cxn ang="0">
                  <a:pos x="192" y="78"/>
                </a:cxn>
                <a:cxn ang="0">
                  <a:pos x="200" y="83"/>
                </a:cxn>
                <a:cxn ang="0">
                  <a:pos x="206" y="89"/>
                </a:cxn>
                <a:cxn ang="0">
                  <a:pos x="210" y="98"/>
                </a:cxn>
                <a:cxn ang="0">
                  <a:pos x="212" y="107"/>
                </a:cxn>
                <a:cxn ang="0">
                  <a:pos x="212" y="162"/>
                </a:cxn>
                <a:cxn ang="0">
                  <a:pos x="210" y="172"/>
                </a:cxn>
                <a:cxn ang="0">
                  <a:pos x="206" y="180"/>
                </a:cxn>
                <a:cxn ang="0">
                  <a:pos x="200" y="186"/>
                </a:cxn>
                <a:cxn ang="0">
                  <a:pos x="193" y="190"/>
                </a:cxn>
                <a:cxn ang="0">
                  <a:pos x="183" y="193"/>
                </a:cxn>
                <a:cxn ang="0">
                  <a:pos x="28" y="193"/>
                </a:cxn>
                <a:cxn ang="0">
                  <a:pos x="19" y="190"/>
                </a:cxn>
                <a:cxn ang="0">
                  <a:pos x="11" y="186"/>
                </a:cxn>
                <a:cxn ang="0">
                  <a:pos x="6" y="180"/>
                </a:cxn>
                <a:cxn ang="0">
                  <a:pos x="1" y="172"/>
                </a:cxn>
                <a:cxn ang="0">
                  <a:pos x="0" y="162"/>
                </a:cxn>
                <a:cxn ang="0">
                  <a:pos x="0" y="130"/>
                </a:cxn>
                <a:cxn ang="0">
                  <a:pos x="48" y="130"/>
                </a:cxn>
                <a:cxn ang="0">
                  <a:pos x="48" y="154"/>
                </a:cxn>
                <a:cxn ang="0">
                  <a:pos x="163" y="154"/>
                </a:cxn>
                <a:cxn ang="0">
                  <a:pos x="163" y="116"/>
                </a:cxn>
                <a:cxn ang="0">
                  <a:pos x="30" y="116"/>
                </a:cxn>
                <a:cxn ang="0">
                  <a:pos x="21" y="115"/>
                </a:cxn>
                <a:cxn ang="0">
                  <a:pos x="12" y="110"/>
                </a:cxn>
                <a:cxn ang="0">
                  <a:pos x="6" y="103"/>
                </a:cxn>
                <a:cxn ang="0">
                  <a:pos x="1" y="95"/>
                </a:cxn>
                <a:cxn ang="0">
                  <a:pos x="0" y="85"/>
                </a:cxn>
                <a:cxn ang="0">
                  <a:pos x="0" y="31"/>
                </a:cxn>
                <a:cxn ang="0">
                  <a:pos x="2" y="19"/>
                </a:cxn>
                <a:cxn ang="0">
                  <a:pos x="8" y="9"/>
                </a:cxn>
                <a:cxn ang="0">
                  <a:pos x="17" y="3"/>
                </a:cxn>
                <a:cxn ang="0">
                  <a:pos x="28" y="0"/>
                </a:cxn>
              </a:cxnLst>
              <a:rect l="0" t="0" r="r" b="b"/>
              <a:pathLst>
                <a:path w="212" h="193">
                  <a:moveTo>
                    <a:pt x="28" y="0"/>
                  </a:moveTo>
                  <a:lnTo>
                    <a:pt x="184" y="0"/>
                  </a:lnTo>
                  <a:lnTo>
                    <a:pt x="193" y="2"/>
                  </a:lnTo>
                  <a:lnTo>
                    <a:pt x="200" y="6"/>
                  </a:lnTo>
                  <a:lnTo>
                    <a:pt x="207" y="13"/>
                  </a:lnTo>
                  <a:lnTo>
                    <a:pt x="210" y="21"/>
                  </a:lnTo>
                  <a:lnTo>
                    <a:pt x="212" y="31"/>
                  </a:lnTo>
                  <a:lnTo>
                    <a:pt x="212" y="62"/>
                  </a:lnTo>
                  <a:lnTo>
                    <a:pt x="163" y="62"/>
                  </a:lnTo>
                  <a:lnTo>
                    <a:pt x="163" y="39"/>
                  </a:lnTo>
                  <a:lnTo>
                    <a:pt x="48" y="39"/>
                  </a:lnTo>
                  <a:lnTo>
                    <a:pt x="48" y="77"/>
                  </a:lnTo>
                  <a:lnTo>
                    <a:pt x="183" y="77"/>
                  </a:lnTo>
                  <a:lnTo>
                    <a:pt x="192" y="78"/>
                  </a:lnTo>
                  <a:lnTo>
                    <a:pt x="200" y="83"/>
                  </a:lnTo>
                  <a:lnTo>
                    <a:pt x="206" y="89"/>
                  </a:lnTo>
                  <a:lnTo>
                    <a:pt x="210" y="98"/>
                  </a:lnTo>
                  <a:lnTo>
                    <a:pt x="212" y="107"/>
                  </a:lnTo>
                  <a:lnTo>
                    <a:pt x="212" y="162"/>
                  </a:lnTo>
                  <a:lnTo>
                    <a:pt x="210" y="172"/>
                  </a:lnTo>
                  <a:lnTo>
                    <a:pt x="206" y="180"/>
                  </a:lnTo>
                  <a:lnTo>
                    <a:pt x="200" y="186"/>
                  </a:lnTo>
                  <a:lnTo>
                    <a:pt x="193" y="190"/>
                  </a:lnTo>
                  <a:lnTo>
                    <a:pt x="183" y="193"/>
                  </a:lnTo>
                  <a:lnTo>
                    <a:pt x="28" y="193"/>
                  </a:lnTo>
                  <a:lnTo>
                    <a:pt x="19" y="190"/>
                  </a:lnTo>
                  <a:lnTo>
                    <a:pt x="11" y="186"/>
                  </a:lnTo>
                  <a:lnTo>
                    <a:pt x="6" y="180"/>
                  </a:lnTo>
                  <a:lnTo>
                    <a:pt x="1" y="172"/>
                  </a:lnTo>
                  <a:lnTo>
                    <a:pt x="0" y="162"/>
                  </a:lnTo>
                  <a:lnTo>
                    <a:pt x="0" y="130"/>
                  </a:lnTo>
                  <a:lnTo>
                    <a:pt x="48" y="130"/>
                  </a:lnTo>
                  <a:lnTo>
                    <a:pt x="48" y="154"/>
                  </a:lnTo>
                  <a:lnTo>
                    <a:pt x="163" y="154"/>
                  </a:lnTo>
                  <a:lnTo>
                    <a:pt x="163" y="116"/>
                  </a:lnTo>
                  <a:lnTo>
                    <a:pt x="30" y="116"/>
                  </a:lnTo>
                  <a:lnTo>
                    <a:pt x="21" y="115"/>
                  </a:lnTo>
                  <a:lnTo>
                    <a:pt x="12" y="110"/>
                  </a:lnTo>
                  <a:lnTo>
                    <a:pt x="6" y="103"/>
                  </a:lnTo>
                  <a:lnTo>
                    <a:pt x="1" y="95"/>
                  </a:lnTo>
                  <a:lnTo>
                    <a:pt x="0" y="85"/>
                  </a:lnTo>
                  <a:lnTo>
                    <a:pt x="0" y="31"/>
                  </a:lnTo>
                  <a:lnTo>
                    <a:pt x="2" y="19"/>
                  </a:lnTo>
                  <a:lnTo>
                    <a:pt x="8" y="9"/>
                  </a:lnTo>
                  <a:lnTo>
                    <a:pt x="17" y="3"/>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265113" y="5727700"/>
              <a:ext cx="312738" cy="385763"/>
            </a:xfrm>
            <a:custGeom>
              <a:avLst/>
              <a:gdLst/>
              <a:ahLst/>
              <a:cxnLst>
                <a:cxn ang="0">
                  <a:pos x="0" y="0"/>
                </a:cxn>
                <a:cxn ang="0">
                  <a:pos x="49" y="0"/>
                </a:cxn>
                <a:cxn ang="0">
                  <a:pos x="49" y="193"/>
                </a:cxn>
                <a:cxn ang="0">
                  <a:pos x="197" y="193"/>
                </a:cxn>
                <a:cxn ang="0">
                  <a:pos x="197" y="243"/>
                </a:cxn>
                <a:cxn ang="0">
                  <a:pos x="24" y="243"/>
                </a:cxn>
                <a:cxn ang="0">
                  <a:pos x="15" y="241"/>
                </a:cxn>
                <a:cxn ang="0">
                  <a:pos x="7" y="236"/>
                </a:cxn>
                <a:cxn ang="0">
                  <a:pos x="2" y="228"/>
                </a:cxn>
                <a:cxn ang="0">
                  <a:pos x="0" y="218"/>
                </a:cxn>
                <a:cxn ang="0">
                  <a:pos x="0" y="0"/>
                </a:cxn>
              </a:cxnLst>
              <a:rect l="0" t="0" r="r" b="b"/>
              <a:pathLst>
                <a:path w="197" h="243">
                  <a:moveTo>
                    <a:pt x="0" y="0"/>
                  </a:moveTo>
                  <a:lnTo>
                    <a:pt x="49" y="0"/>
                  </a:lnTo>
                  <a:lnTo>
                    <a:pt x="49" y="193"/>
                  </a:lnTo>
                  <a:lnTo>
                    <a:pt x="197" y="193"/>
                  </a:lnTo>
                  <a:lnTo>
                    <a:pt x="197" y="243"/>
                  </a:lnTo>
                  <a:lnTo>
                    <a:pt x="24" y="243"/>
                  </a:lnTo>
                  <a:lnTo>
                    <a:pt x="15" y="241"/>
                  </a:lnTo>
                  <a:lnTo>
                    <a:pt x="7" y="236"/>
                  </a:lnTo>
                  <a:lnTo>
                    <a:pt x="2" y="228"/>
                  </a:lnTo>
                  <a:lnTo>
                    <a:pt x="0" y="21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2468563" y="5754687"/>
              <a:ext cx="98424" cy="100013"/>
            </a:xfrm>
            <a:custGeom>
              <a:avLst/>
              <a:gdLst/>
              <a:ahLst/>
              <a:cxnLst>
                <a:cxn ang="0">
                  <a:pos x="24" y="29"/>
                </a:cxn>
                <a:cxn ang="0">
                  <a:pos x="36" y="29"/>
                </a:cxn>
                <a:cxn ang="0">
                  <a:pos x="39" y="27"/>
                </a:cxn>
                <a:cxn ang="0">
                  <a:pos x="39" y="21"/>
                </a:cxn>
                <a:cxn ang="0">
                  <a:pos x="37" y="19"/>
                </a:cxn>
                <a:cxn ang="0">
                  <a:pos x="24" y="18"/>
                </a:cxn>
                <a:cxn ang="0">
                  <a:pos x="33" y="14"/>
                </a:cxn>
                <a:cxn ang="0">
                  <a:pos x="42" y="16"/>
                </a:cxn>
                <a:cxn ang="0">
                  <a:pos x="45" y="24"/>
                </a:cxn>
                <a:cxn ang="0">
                  <a:pos x="44" y="29"/>
                </a:cxn>
                <a:cxn ang="0">
                  <a:pos x="40" y="32"/>
                </a:cxn>
                <a:cxn ang="0">
                  <a:pos x="46" y="50"/>
                </a:cxn>
                <a:cxn ang="0">
                  <a:pos x="31" y="34"/>
                </a:cxn>
                <a:cxn ang="0">
                  <a:pos x="24" y="50"/>
                </a:cxn>
                <a:cxn ang="0">
                  <a:pos x="19" y="14"/>
                </a:cxn>
                <a:cxn ang="0">
                  <a:pos x="22" y="8"/>
                </a:cxn>
                <a:cxn ang="0">
                  <a:pos x="8" y="21"/>
                </a:cxn>
                <a:cxn ang="0">
                  <a:pos x="7" y="40"/>
                </a:cxn>
                <a:cxn ang="0">
                  <a:pos x="16" y="53"/>
                </a:cxn>
                <a:cxn ang="0">
                  <a:pos x="31" y="58"/>
                </a:cxn>
                <a:cxn ang="0">
                  <a:pos x="49" y="51"/>
                </a:cxn>
                <a:cxn ang="0">
                  <a:pos x="56" y="32"/>
                </a:cxn>
                <a:cxn ang="0">
                  <a:pos x="49" y="13"/>
                </a:cxn>
                <a:cxn ang="0">
                  <a:pos x="31" y="6"/>
                </a:cxn>
                <a:cxn ang="0">
                  <a:pos x="41" y="1"/>
                </a:cxn>
                <a:cxn ang="0">
                  <a:pos x="56" y="12"/>
                </a:cxn>
                <a:cxn ang="0">
                  <a:pos x="62" y="32"/>
                </a:cxn>
                <a:cxn ang="0">
                  <a:pos x="56" y="51"/>
                </a:cxn>
                <a:cxn ang="0">
                  <a:pos x="41" y="62"/>
                </a:cxn>
                <a:cxn ang="0">
                  <a:pos x="22" y="62"/>
                </a:cxn>
                <a:cxn ang="0">
                  <a:pos x="7" y="51"/>
                </a:cxn>
                <a:cxn ang="0">
                  <a:pos x="0" y="32"/>
                </a:cxn>
                <a:cxn ang="0">
                  <a:pos x="7" y="12"/>
                </a:cxn>
                <a:cxn ang="0">
                  <a:pos x="22" y="1"/>
                </a:cxn>
              </a:cxnLst>
              <a:rect l="0" t="0" r="r" b="b"/>
              <a:pathLst>
                <a:path w="62" h="63">
                  <a:moveTo>
                    <a:pt x="24" y="18"/>
                  </a:moveTo>
                  <a:lnTo>
                    <a:pt x="24" y="29"/>
                  </a:lnTo>
                  <a:lnTo>
                    <a:pt x="34" y="29"/>
                  </a:lnTo>
                  <a:lnTo>
                    <a:pt x="36" y="29"/>
                  </a:lnTo>
                  <a:lnTo>
                    <a:pt x="37" y="29"/>
                  </a:lnTo>
                  <a:lnTo>
                    <a:pt x="39" y="27"/>
                  </a:lnTo>
                  <a:lnTo>
                    <a:pt x="39" y="26"/>
                  </a:lnTo>
                  <a:lnTo>
                    <a:pt x="39" y="21"/>
                  </a:lnTo>
                  <a:lnTo>
                    <a:pt x="38" y="21"/>
                  </a:lnTo>
                  <a:lnTo>
                    <a:pt x="37" y="19"/>
                  </a:lnTo>
                  <a:lnTo>
                    <a:pt x="36" y="18"/>
                  </a:lnTo>
                  <a:lnTo>
                    <a:pt x="24" y="18"/>
                  </a:lnTo>
                  <a:close/>
                  <a:moveTo>
                    <a:pt x="19" y="14"/>
                  </a:moveTo>
                  <a:lnTo>
                    <a:pt x="33" y="14"/>
                  </a:lnTo>
                  <a:lnTo>
                    <a:pt x="38" y="15"/>
                  </a:lnTo>
                  <a:lnTo>
                    <a:pt x="42" y="16"/>
                  </a:lnTo>
                  <a:lnTo>
                    <a:pt x="44" y="20"/>
                  </a:lnTo>
                  <a:lnTo>
                    <a:pt x="45" y="24"/>
                  </a:lnTo>
                  <a:lnTo>
                    <a:pt x="45" y="27"/>
                  </a:lnTo>
                  <a:lnTo>
                    <a:pt x="44" y="29"/>
                  </a:lnTo>
                  <a:lnTo>
                    <a:pt x="42" y="31"/>
                  </a:lnTo>
                  <a:lnTo>
                    <a:pt x="40" y="32"/>
                  </a:lnTo>
                  <a:lnTo>
                    <a:pt x="36" y="34"/>
                  </a:lnTo>
                  <a:lnTo>
                    <a:pt x="46" y="50"/>
                  </a:lnTo>
                  <a:lnTo>
                    <a:pt x="40" y="50"/>
                  </a:lnTo>
                  <a:lnTo>
                    <a:pt x="31" y="34"/>
                  </a:lnTo>
                  <a:lnTo>
                    <a:pt x="24" y="34"/>
                  </a:lnTo>
                  <a:lnTo>
                    <a:pt x="24" y="50"/>
                  </a:lnTo>
                  <a:lnTo>
                    <a:pt x="19" y="50"/>
                  </a:lnTo>
                  <a:lnTo>
                    <a:pt x="19" y="14"/>
                  </a:lnTo>
                  <a:close/>
                  <a:moveTo>
                    <a:pt x="31" y="6"/>
                  </a:moveTo>
                  <a:lnTo>
                    <a:pt x="22" y="8"/>
                  </a:lnTo>
                  <a:lnTo>
                    <a:pt x="13" y="13"/>
                  </a:lnTo>
                  <a:lnTo>
                    <a:pt x="8" y="21"/>
                  </a:lnTo>
                  <a:lnTo>
                    <a:pt x="6" y="32"/>
                  </a:lnTo>
                  <a:lnTo>
                    <a:pt x="7" y="40"/>
                  </a:lnTo>
                  <a:lnTo>
                    <a:pt x="11" y="48"/>
                  </a:lnTo>
                  <a:lnTo>
                    <a:pt x="16" y="53"/>
                  </a:lnTo>
                  <a:lnTo>
                    <a:pt x="23" y="57"/>
                  </a:lnTo>
                  <a:lnTo>
                    <a:pt x="31" y="58"/>
                  </a:lnTo>
                  <a:lnTo>
                    <a:pt x="41" y="56"/>
                  </a:lnTo>
                  <a:lnTo>
                    <a:pt x="49" y="51"/>
                  </a:lnTo>
                  <a:lnTo>
                    <a:pt x="54" y="42"/>
                  </a:lnTo>
                  <a:lnTo>
                    <a:pt x="56" y="32"/>
                  </a:lnTo>
                  <a:lnTo>
                    <a:pt x="54" y="21"/>
                  </a:lnTo>
                  <a:lnTo>
                    <a:pt x="49" y="13"/>
                  </a:lnTo>
                  <a:lnTo>
                    <a:pt x="41" y="8"/>
                  </a:lnTo>
                  <a:lnTo>
                    <a:pt x="31" y="6"/>
                  </a:lnTo>
                  <a:close/>
                  <a:moveTo>
                    <a:pt x="31" y="0"/>
                  </a:moveTo>
                  <a:lnTo>
                    <a:pt x="41" y="1"/>
                  </a:lnTo>
                  <a:lnTo>
                    <a:pt x="49" y="6"/>
                  </a:lnTo>
                  <a:lnTo>
                    <a:pt x="56" y="12"/>
                  </a:lnTo>
                  <a:lnTo>
                    <a:pt x="60" y="21"/>
                  </a:lnTo>
                  <a:lnTo>
                    <a:pt x="62" y="32"/>
                  </a:lnTo>
                  <a:lnTo>
                    <a:pt x="60" y="42"/>
                  </a:lnTo>
                  <a:lnTo>
                    <a:pt x="56" y="51"/>
                  </a:lnTo>
                  <a:lnTo>
                    <a:pt x="49" y="57"/>
                  </a:lnTo>
                  <a:lnTo>
                    <a:pt x="41" y="62"/>
                  </a:lnTo>
                  <a:lnTo>
                    <a:pt x="31" y="63"/>
                  </a:lnTo>
                  <a:lnTo>
                    <a:pt x="22" y="62"/>
                  </a:lnTo>
                  <a:lnTo>
                    <a:pt x="13" y="57"/>
                  </a:lnTo>
                  <a:lnTo>
                    <a:pt x="7" y="51"/>
                  </a:lnTo>
                  <a:lnTo>
                    <a:pt x="2" y="42"/>
                  </a:lnTo>
                  <a:lnTo>
                    <a:pt x="0" y="32"/>
                  </a:lnTo>
                  <a:lnTo>
                    <a:pt x="2" y="21"/>
                  </a:lnTo>
                  <a:lnTo>
                    <a:pt x="7" y="12"/>
                  </a:lnTo>
                  <a:lnTo>
                    <a:pt x="13" y="6"/>
                  </a:lnTo>
                  <a:lnTo>
                    <a:pt x="22" y="1"/>
                  </a:lnTo>
                  <a:lnTo>
                    <a:pt x="3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7" name="Picture 46" descr="Sage_white.png"/>
          <p:cNvPicPr>
            <a:picLocks noChangeAspect="1"/>
          </p:cNvPicPr>
          <p:nvPr/>
        </p:nvPicPr>
        <p:blipFill>
          <a:blip r:embed="rId9" cstate="print"/>
          <a:stretch>
            <a:fillRect/>
          </a:stretch>
        </p:blipFill>
        <p:spPr>
          <a:xfrm>
            <a:off x="5495394" y="1568395"/>
            <a:ext cx="867683" cy="350722"/>
          </a:xfrm>
          <a:prstGeom prst="rect">
            <a:avLst/>
          </a:prstGeom>
        </p:spPr>
      </p:pic>
      <p:sp>
        <p:nvSpPr>
          <p:cNvPr id="31" name="TextBox 30"/>
          <p:cNvSpPr txBox="1"/>
          <p:nvPr/>
        </p:nvSpPr>
        <p:spPr>
          <a:xfrm>
            <a:off x="6871339" y="4774650"/>
            <a:ext cx="2639122" cy="523220"/>
          </a:xfrm>
          <a:prstGeom prst="rect">
            <a:avLst/>
          </a:prstGeom>
          <a:noFill/>
        </p:spPr>
        <p:txBody>
          <a:bodyPr wrap="square" rtlCol="0">
            <a:spAutoFit/>
          </a:bodyPr>
          <a:lstStyle/>
          <a:p>
            <a:pPr marL="0" lvl="2"/>
            <a:r>
              <a:rPr lang="en-US" sz="1400" dirty="0" smtClean="0">
                <a:solidFill>
                  <a:schemeClr val="bg1"/>
                </a:solidFill>
              </a:rPr>
              <a:t>66% increase in </a:t>
            </a:r>
            <a:br>
              <a:rPr lang="en-US" sz="1400" dirty="0" smtClean="0">
                <a:solidFill>
                  <a:schemeClr val="bg1"/>
                </a:solidFill>
              </a:rPr>
            </a:br>
            <a:r>
              <a:rPr lang="en-US" sz="1400" dirty="0" smtClean="0">
                <a:solidFill>
                  <a:schemeClr val="bg1"/>
                </a:solidFill>
              </a:rPr>
              <a:t>customer purchases. </a:t>
            </a:r>
          </a:p>
        </p:txBody>
      </p:sp>
      <p:sp>
        <p:nvSpPr>
          <p:cNvPr id="32" name="TextBox 31"/>
          <p:cNvSpPr txBox="1"/>
          <p:nvPr/>
        </p:nvSpPr>
        <p:spPr>
          <a:xfrm>
            <a:off x="6871339" y="4070447"/>
            <a:ext cx="1958800" cy="369332"/>
          </a:xfrm>
          <a:prstGeom prst="rect">
            <a:avLst/>
          </a:prstGeom>
          <a:noFill/>
        </p:spPr>
        <p:txBody>
          <a:bodyPr wrap="square" rtlCol="0">
            <a:spAutoFit/>
          </a:bodyPr>
          <a:lstStyle/>
          <a:p>
            <a:pPr marL="342900" lvl="1" indent="-342900"/>
            <a:r>
              <a:rPr lang="en-US" b="1" dirty="0" smtClean="0">
                <a:solidFill>
                  <a:srgbClr val="FF7000"/>
                </a:solidFill>
              </a:rPr>
              <a:t>Increase Sales</a:t>
            </a:r>
          </a:p>
        </p:txBody>
      </p:sp>
      <p:sp>
        <p:nvSpPr>
          <p:cNvPr id="33" name="TextBox 32"/>
          <p:cNvSpPr txBox="1"/>
          <p:nvPr/>
        </p:nvSpPr>
        <p:spPr>
          <a:xfrm>
            <a:off x="167141" y="3679453"/>
            <a:ext cx="3031067" cy="584775"/>
          </a:xfrm>
          <a:prstGeom prst="rect">
            <a:avLst/>
          </a:prstGeom>
          <a:noFill/>
        </p:spPr>
        <p:txBody>
          <a:bodyPr wrap="square" rtlCol="0">
            <a:spAutoFit/>
          </a:bodyPr>
          <a:lstStyle/>
          <a:p>
            <a:pPr marL="0" lvl="2"/>
            <a:r>
              <a:rPr lang="en-US" sz="1400" dirty="0" smtClean="0">
                <a:solidFill>
                  <a:schemeClr val="bg1"/>
                </a:solidFill>
              </a:rPr>
              <a:t>$20MM savings from </a:t>
            </a:r>
            <a:br>
              <a:rPr lang="en-US" sz="1400" dirty="0" smtClean="0">
                <a:solidFill>
                  <a:schemeClr val="bg1"/>
                </a:solidFill>
              </a:rPr>
            </a:br>
            <a:r>
              <a:rPr lang="en-US" sz="1400" dirty="0" smtClean="0">
                <a:solidFill>
                  <a:schemeClr val="bg1"/>
                </a:solidFill>
              </a:rPr>
              <a:t>calls deflected annually</a:t>
            </a:r>
            <a:r>
              <a:rPr lang="en-US" dirty="0" smtClean="0">
                <a:solidFill>
                  <a:schemeClr val="bg1"/>
                </a:solidFill>
              </a:rPr>
              <a:t>. </a:t>
            </a:r>
          </a:p>
        </p:txBody>
      </p:sp>
      <p:sp>
        <p:nvSpPr>
          <p:cNvPr id="34" name="TextBox 33"/>
          <p:cNvSpPr txBox="1"/>
          <p:nvPr/>
        </p:nvSpPr>
        <p:spPr>
          <a:xfrm>
            <a:off x="167141" y="2995530"/>
            <a:ext cx="2319871" cy="369332"/>
          </a:xfrm>
          <a:prstGeom prst="rect">
            <a:avLst/>
          </a:prstGeom>
          <a:noFill/>
        </p:spPr>
        <p:txBody>
          <a:bodyPr wrap="square" rtlCol="0">
            <a:spAutoFit/>
          </a:bodyPr>
          <a:lstStyle/>
          <a:p>
            <a:pPr marL="342900" lvl="1" indent="-342900"/>
            <a:r>
              <a:rPr lang="en-US" b="1" dirty="0" smtClean="0">
                <a:solidFill>
                  <a:srgbClr val="FF3300"/>
                </a:solidFill>
              </a:rPr>
              <a:t>Reduce Costs</a:t>
            </a:r>
          </a:p>
        </p:txBody>
      </p:sp>
      <p:sp>
        <p:nvSpPr>
          <p:cNvPr id="35" name="TextBox 34"/>
          <p:cNvSpPr txBox="1"/>
          <p:nvPr/>
        </p:nvSpPr>
        <p:spPr>
          <a:xfrm>
            <a:off x="5401411" y="1902811"/>
            <a:ext cx="3199395" cy="523220"/>
          </a:xfrm>
          <a:prstGeom prst="rect">
            <a:avLst/>
          </a:prstGeom>
          <a:noFill/>
        </p:spPr>
        <p:txBody>
          <a:bodyPr wrap="square" rtlCol="0">
            <a:spAutoFit/>
          </a:bodyPr>
          <a:lstStyle/>
          <a:p>
            <a:pPr marL="0" lvl="1"/>
            <a:r>
              <a:rPr lang="en-US" sz="1400" dirty="0" smtClean="0">
                <a:solidFill>
                  <a:schemeClr val="bg1"/>
                </a:solidFill>
              </a:rPr>
              <a:t>300% increase in beta </a:t>
            </a:r>
            <a:br>
              <a:rPr lang="en-US" sz="1400" dirty="0" smtClean="0">
                <a:solidFill>
                  <a:schemeClr val="bg1"/>
                </a:solidFill>
              </a:rPr>
            </a:br>
            <a:r>
              <a:rPr lang="en-US" sz="1400" dirty="0" smtClean="0">
                <a:solidFill>
                  <a:schemeClr val="bg1"/>
                </a:solidFill>
              </a:rPr>
              <a:t>program participation.</a:t>
            </a:r>
          </a:p>
        </p:txBody>
      </p:sp>
      <p:sp>
        <p:nvSpPr>
          <p:cNvPr id="36" name="TextBox 35"/>
          <p:cNvSpPr txBox="1"/>
          <p:nvPr/>
        </p:nvSpPr>
        <p:spPr>
          <a:xfrm>
            <a:off x="5401411" y="1146139"/>
            <a:ext cx="3852064" cy="369332"/>
          </a:xfrm>
          <a:prstGeom prst="rect">
            <a:avLst/>
          </a:prstGeom>
          <a:noFill/>
        </p:spPr>
        <p:txBody>
          <a:bodyPr wrap="square" rtlCol="0">
            <a:spAutoFit/>
          </a:bodyPr>
          <a:lstStyle/>
          <a:p>
            <a:pPr marL="0" lvl="1"/>
            <a:r>
              <a:rPr lang="en-US" b="1" dirty="0" smtClean="0">
                <a:solidFill>
                  <a:srgbClr val="FF9900"/>
                </a:solidFill>
              </a:rPr>
              <a:t>Accelerate Innovation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Use analytics to </a:t>
            </a:r>
            <a:r>
              <a:rPr lang="en-US" sz="2800" b="1" i="1" u="sng" dirty="0" smtClean="0">
                <a:solidFill>
                  <a:schemeClr val="bg1"/>
                </a:solidFill>
              </a:rPr>
              <a:t>proactively drive</a:t>
            </a:r>
            <a:r>
              <a:rPr lang="en-US" sz="2800" b="1" i="1" dirty="0" smtClean="0">
                <a:solidFill>
                  <a:schemeClr val="bg1"/>
                </a:solidFill>
              </a:rPr>
              <a:t> to your business objectives</a:t>
            </a:r>
            <a:endParaRPr lang="en-US" sz="2800" b="1" i="1" dirty="0">
              <a:solidFill>
                <a:schemeClr val="bg1"/>
              </a:solidFill>
            </a:endParaRPr>
          </a:p>
        </p:txBody>
      </p:sp>
      <p:sp>
        <p:nvSpPr>
          <p:cNvPr id="3" name="Title 1"/>
          <p:cNvSpPr>
            <a:spLocks noGrp="1"/>
          </p:cNvSpPr>
          <p:nvPr>
            <p:ph type="title" idx="4294967295"/>
          </p:nvPr>
        </p:nvSpPr>
        <p:spPr>
          <a:xfrm>
            <a:off x="137160" y="120803"/>
            <a:ext cx="5880533" cy="592872"/>
          </a:xfrm>
        </p:spPr>
        <p:txBody>
          <a:bodyPr/>
          <a:lstStyle/>
          <a:p>
            <a:r>
              <a:rPr lang="en-US" dirty="0" smtClean="0">
                <a:solidFill>
                  <a:schemeClr val="bg1"/>
                </a:solidFill>
                <a:latin typeface="Arial" charset="0"/>
                <a:ea typeface="ＭＳ Ｐゴシック"/>
                <a:cs typeface="Arial" charset="0"/>
              </a:rPr>
              <a:t>Key Message #5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69501" y="5462232"/>
            <a:ext cx="8577615" cy="653439"/>
          </a:xfrm>
          <a:prstGeom prst="rect">
            <a:avLst/>
          </a:prstGeom>
        </p:spPr>
        <p:txBody>
          <a:bodyPr>
            <a:no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lang="en-US" sz="2800" dirty="0" smtClean="0">
                <a:solidFill>
                  <a:schemeClr val="bg1"/>
                </a:solidFill>
                <a:latin typeface="+mj-lt"/>
                <a:ea typeface="ＭＳ Ｐゴシック" pitchFamily="-65" charset="-128"/>
                <a:cs typeface="Arial" pitchFamily="34" charset="0"/>
              </a:rPr>
              <a:t> Don’t ever say, “What’s the ROI of putting on your pants in the morning?”</a:t>
            </a:r>
          </a:p>
          <a:p>
            <a:pPr marL="341313" marR="0" lvl="0" indent="-341313" algn="l" defTabSz="914400" rtl="0" eaLnBrk="0" fontAlgn="base" latinLnBrk="0" hangingPunct="0">
              <a:lnSpc>
                <a:spcPct val="100000"/>
              </a:lnSpc>
              <a:spcBef>
                <a:spcPts val="1200"/>
              </a:spcBef>
              <a:spcAft>
                <a:spcPct val="0"/>
              </a:spcAft>
              <a:buClr>
                <a:srgbClr val="CC3300"/>
              </a:buClr>
              <a:buSzPct val="100000"/>
              <a:buFontTx/>
              <a:buBlip>
                <a:blip r:embed="rId3"/>
              </a:buBlip>
              <a:tabLst/>
              <a:defRPr/>
            </a:pPr>
            <a:endPar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ＭＳ Ｐゴシック" pitchFamily="-65" charset="-128"/>
              <a:cs typeface="Arial" pitchFamily="34" charset="0"/>
            </a:endParaRPr>
          </a:p>
        </p:txBody>
      </p:sp>
      <p:sp>
        <p:nvSpPr>
          <p:cNvPr id="6" name="Title 38"/>
          <p:cNvSpPr>
            <a:spLocks noGrp="1"/>
          </p:cNvSpPr>
          <p:nvPr>
            <p:ph type="title"/>
          </p:nvPr>
        </p:nvSpPr>
        <p:spPr>
          <a:xfrm>
            <a:off x="0" y="120803"/>
            <a:ext cx="7010400" cy="592872"/>
          </a:xfrm>
        </p:spPr>
        <p:txBody>
          <a:bodyPr/>
          <a:lstStyle/>
          <a:p>
            <a:pPr marL="231775"/>
            <a:r>
              <a:rPr lang="en-US" dirty="0" smtClean="0">
                <a:solidFill>
                  <a:schemeClr val="bg1"/>
                </a:solidFill>
              </a:rPr>
              <a:t>Summary</a:t>
            </a:r>
            <a:endParaRPr lang="en-US" dirty="0">
              <a:solidFill>
                <a:schemeClr val="bg1"/>
              </a:solidFill>
            </a:endParaRPr>
          </a:p>
        </p:txBody>
      </p:sp>
      <p:sp>
        <p:nvSpPr>
          <p:cNvPr id="8" name="Content Placeholder 2"/>
          <p:cNvSpPr txBox="1">
            <a:spLocks/>
          </p:cNvSpPr>
          <p:nvPr/>
        </p:nvSpPr>
        <p:spPr>
          <a:xfrm>
            <a:off x="267526" y="2159007"/>
            <a:ext cx="8577615" cy="653439"/>
          </a:xfrm>
          <a:prstGeom prst="rect">
            <a:avLst/>
          </a:prstGeom>
        </p:spPr>
        <p:txBody>
          <a:bodyPr>
            <a:norm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lang="en-US" sz="2800" dirty="0" smtClean="0">
                <a:solidFill>
                  <a:schemeClr val="bg1"/>
                </a:solidFill>
                <a:latin typeface="+mj-lt"/>
                <a:ea typeface="ＭＳ Ｐゴシック" pitchFamily="-65" charset="-128"/>
                <a:cs typeface="Arial" pitchFamily="34" charset="0"/>
              </a:rPr>
              <a:t> Measure </a:t>
            </a:r>
            <a:r>
              <a:rPr lang="en-US" sz="2800" u="sng" dirty="0" smtClean="0">
                <a:solidFill>
                  <a:schemeClr val="bg1"/>
                </a:solidFill>
                <a:latin typeface="+mj-lt"/>
                <a:ea typeface="ＭＳ Ｐゴシック" pitchFamily="-65" charset="-128"/>
                <a:cs typeface="Arial" pitchFamily="34" charset="0"/>
              </a:rPr>
              <a:t>community health </a:t>
            </a:r>
            <a:r>
              <a:rPr lang="en-US" sz="2800" dirty="0" smtClean="0">
                <a:solidFill>
                  <a:schemeClr val="bg1"/>
                </a:solidFill>
                <a:latin typeface="+mj-lt"/>
                <a:ea typeface="ＭＳ Ｐゴシック" pitchFamily="-65" charset="-128"/>
                <a:cs typeface="Arial" pitchFamily="34" charset="0"/>
              </a:rPr>
              <a:t>for success</a:t>
            </a:r>
          </a:p>
          <a:p>
            <a:pPr marL="341313" marR="0" lvl="0" indent="-341313" algn="l" defTabSz="914400" rtl="0" eaLnBrk="0" fontAlgn="base" latinLnBrk="0" hangingPunct="0">
              <a:lnSpc>
                <a:spcPct val="100000"/>
              </a:lnSpc>
              <a:spcBef>
                <a:spcPts val="1200"/>
              </a:spcBef>
              <a:spcAft>
                <a:spcPct val="0"/>
              </a:spcAft>
              <a:buClr>
                <a:srgbClr val="CC3300"/>
              </a:buClr>
              <a:buSzPct val="100000"/>
              <a:buFontTx/>
              <a:buBlip>
                <a:blip r:embed="rId3"/>
              </a:buBlip>
              <a:tabLst/>
              <a:defRPr/>
            </a:pPr>
            <a:endPar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ＭＳ Ｐゴシック" pitchFamily="-65" charset="-128"/>
              <a:cs typeface="Arial" pitchFamily="34" charset="0"/>
            </a:endParaRPr>
          </a:p>
        </p:txBody>
      </p:sp>
      <p:sp>
        <p:nvSpPr>
          <p:cNvPr id="9" name="Content Placeholder 2"/>
          <p:cNvSpPr txBox="1">
            <a:spLocks/>
          </p:cNvSpPr>
          <p:nvPr/>
        </p:nvSpPr>
        <p:spPr>
          <a:xfrm>
            <a:off x="265551" y="3059532"/>
            <a:ext cx="8577615" cy="653439"/>
          </a:xfrm>
          <a:prstGeom prst="rect">
            <a:avLst/>
          </a:prstGeom>
        </p:spPr>
        <p:txBody>
          <a:bodyPr>
            <a:no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lang="en-US" sz="2800" dirty="0" smtClean="0">
                <a:solidFill>
                  <a:schemeClr val="bg1"/>
                </a:solidFill>
                <a:latin typeface="+mj-lt"/>
                <a:ea typeface="ＭＳ Ｐゴシック" pitchFamily="-65" charset="-128"/>
                <a:cs typeface="Arial" pitchFamily="34" charset="0"/>
              </a:rPr>
              <a:t> Identify and cultivate </a:t>
            </a:r>
            <a:r>
              <a:rPr lang="en-US" sz="2800" u="sng" dirty="0" err="1" smtClean="0">
                <a:solidFill>
                  <a:schemeClr val="bg1"/>
                </a:solidFill>
                <a:latin typeface="+mj-lt"/>
                <a:ea typeface="ＭＳ Ｐゴシック" pitchFamily="-65" charset="-128"/>
                <a:cs typeface="Arial" pitchFamily="34" charset="0"/>
              </a:rPr>
              <a:t>superusers</a:t>
            </a:r>
            <a:r>
              <a:rPr lang="en-US" sz="2800" dirty="0" smtClean="0">
                <a:solidFill>
                  <a:schemeClr val="bg1"/>
                </a:solidFill>
                <a:latin typeface="+mj-lt"/>
                <a:ea typeface="ＭＳ Ｐゴシック" pitchFamily="-65" charset="-128"/>
                <a:cs typeface="Arial" pitchFamily="34" charset="0"/>
              </a:rPr>
              <a:t> in the community and network</a:t>
            </a:r>
          </a:p>
        </p:txBody>
      </p:sp>
      <p:sp>
        <p:nvSpPr>
          <p:cNvPr id="11" name="Content Placeholder 2"/>
          <p:cNvSpPr txBox="1">
            <a:spLocks/>
          </p:cNvSpPr>
          <p:nvPr/>
        </p:nvSpPr>
        <p:spPr>
          <a:xfrm>
            <a:off x="263576" y="4268807"/>
            <a:ext cx="8619167" cy="653439"/>
          </a:xfrm>
          <a:prstGeom prst="rect">
            <a:avLst/>
          </a:prstGeom>
        </p:spPr>
        <p:txBody>
          <a:bodyPr>
            <a:no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lang="en-US" sz="2800" dirty="0" smtClean="0">
                <a:solidFill>
                  <a:schemeClr val="bg1"/>
                </a:solidFill>
                <a:latin typeface="+mj-lt"/>
                <a:ea typeface="ＭＳ Ｐゴシック" pitchFamily="-65" charset="-128"/>
                <a:cs typeface="Arial" pitchFamily="34" charset="0"/>
              </a:rPr>
              <a:t> Use analytics to </a:t>
            </a:r>
            <a:r>
              <a:rPr lang="en-US" sz="2800" u="sng" dirty="0" smtClean="0">
                <a:solidFill>
                  <a:schemeClr val="bg1"/>
                </a:solidFill>
                <a:latin typeface="+mj-lt"/>
                <a:ea typeface="ＭＳ Ｐゴシック" pitchFamily="-65" charset="-128"/>
                <a:cs typeface="Arial" pitchFamily="34" charset="0"/>
              </a:rPr>
              <a:t>proactively</a:t>
            </a:r>
            <a:r>
              <a:rPr lang="en-US" sz="2800" dirty="0" smtClean="0">
                <a:solidFill>
                  <a:schemeClr val="bg1"/>
                </a:solidFill>
                <a:latin typeface="+mj-lt"/>
                <a:ea typeface="ＭＳ Ｐゴシック" pitchFamily="-65" charset="-128"/>
                <a:cs typeface="Arial" pitchFamily="34" charset="0"/>
              </a:rPr>
              <a:t> translate community health to business value</a:t>
            </a:r>
          </a:p>
        </p:txBody>
      </p:sp>
      <p:sp>
        <p:nvSpPr>
          <p:cNvPr id="7" name="Content Placeholder 2"/>
          <p:cNvSpPr txBox="1">
            <a:spLocks/>
          </p:cNvSpPr>
          <p:nvPr/>
        </p:nvSpPr>
        <p:spPr>
          <a:xfrm>
            <a:off x="265551" y="1100157"/>
            <a:ext cx="8577615" cy="653439"/>
          </a:xfrm>
          <a:prstGeom prst="rect">
            <a:avLst/>
          </a:prstGeom>
        </p:spPr>
        <p:txBody>
          <a:bodyPr>
            <a:noAutofit/>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3"/>
              </a:buBlip>
              <a:tabLst/>
              <a:defRPr/>
            </a:pPr>
            <a:r>
              <a:rPr lang="en-US" sz="2800" dirty="0" smtClean="0">
                <a:solidFill>
                  <a:schemeClr val="bg1"/>
                </a:solidFill>
                <a:latin typeface="+mj-lt"/>
                <a:ea typeface="ＭＳ Ｐゴシック" pitchFamily="-65" charset="-128"/>
                <a:cs typeface="Arial" pitchFamily="34" charset="0"/>
              </a:rPr>
              <a:t> Define </a:t>
            </a:r>
            <a:r>
              <a:rPr lang="en-US" sz="2800" u="sng" dirty="0" smtClean="0">
                <a:solidFill>
                  <a:schemeClr val="bg1"/>
                </a:solidFill>
                <a:latin typeface="+mj-lt"/>
                <a:ea typeface="ＭＳ Ｐゴシック" pitchFamily="-65" charset="-128"/>
                <a:cs typeface="Arial" pitchFamily="34" charset="0"/>
              </a:rPr>
              <a:t>business</a:t>
            </a:r>
            <a:r>
              <a:rPr lang="en-US" sz="2800" dirty="0" smtClean="0">
                <a:solidFill>
                  <a:schemeClr val="bg1"/>
                </a:solidFill>
                <a:latin typeface="+mj-lt"/>
                <a:ea typeface="ＭＳ Ｐゴシック" pitchFamily="-65" charset="-128"/>
                <a:cs typeface="Arial" pitchFamily="34" charset="0"/>
              </a:rPr>
              <a:t> goals and objectives and build YOUR customer network</a:t>
            </a:r>
          </a:p>
          <a:p>
            <a:pPr marL="341313" marR="0" lvl="0" indent="-341313" algn="l" defTabSz="914400" rtl="0" eaLnBrk="0" fontAlgn="base" latinLnBrk="0" hangingPunct="0">
              <a:lnSpc>
                <a:spcPct val="100000"/>
              </a:lnSpc>
              <a:spcBef>
                <a:spcPts val="1200"/>
              </a:spcBef>
              <a:spcAft>
                <a:spcPct val="0"/>
              </a:spcAft>
              <a:buClr>
                <a:srgbClr val="CC3300"/>
              </a:buClr>
              <a:buSzPct val="100000"/>
              <a:buFontTx/>
              <a:buBlip>
                <a:blip r:embed="rId3"/>
              </a:buBlip>
              <a:tabLst/>
              <a:defRPr/>
            </a:pPr>
            <a:endPar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ＭＳ Ｐゴシック" pitchFamily="-65"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30" y="1211305"/>
            <a:ext cx="3743058" cy="4683095"/>
          </a:xfrm>
          <a:prstGeom prst="roundRect">
            <a:avLst>
              <a:gd name="adj" fmla="val 2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ithium Tom Smith B&amp;W - Revised with URL.jpg"/>
          <p:cNvPicPr>
            <a:picLocks noChangeAspect="1"/>
          </p:cNvPicPr>
          <p:nvPr/>
        </p:nvPicPr>
        <p:blipFill>
          <a:blip r:embed="rId3" cstate="print"/>
          <a:stretch>
            <a:fillRect/>
          </a:stretch>
        </p:blipFill>
        <p:spPr>
          <a:xfrm>
            <a:off x="425588" y="1286794"/>
            <a:ext cx="3591721" cy="4537219"/>
          </a:xfrm>
          <a:prstGeom prst="rect">
            <a:avLst/>
          </a:prstGeom>
        </p:spPr>
      </p:pic>
      <p:sp>
        <p:nvSpPr>
          <p:cNvPr id="5" name="Content Placeholder 2"/>
          <p:cNvSpPr txBox="1">
            <a:spLocks/>
          </p:cNvSpPr>
          <p:nvPr/>
        </p:nvSpPr>
        <p:spPr>
          <a:xfrm>
            <a:off x="4615867" y="1187233"/>
            <a:ext cx="4255008" cy="4809806"/>
          </a:xfrm>
          <a:prstGeom prst="rect">
            <a:avLst/>
          </a:prstGeom>
        </p:spPr>
        <p:txBody>
          <a:bodyPr>
            <a:normAutofit fontScale="92500" lnSpcReduction="10000"/>
          </a:bodyPr>
          <a:lstStyle/>
          <a:p>
            <a:pPr marL="341313" marR="0" lvl="1" indent="-341313" algn="l" defTabSz="914400" rtl="0" eaLnBrk="0" fontAlgn="base" latinLnBrk="0" hangingPunct="0">
              <a:lnSpc>
                <a:spcPct val="100000"/>
              </a:lnSpc>
              <a:spcBef>
                <a:spcPts val="1200"/>
              </a:spcBef>
              <a:spcAft>
                <a:spcPct val="0"/>
              </a:spcAft>
              <a:buClr>
                <a:srgbClr val="CC3300"/>
              </a:buClr>
              <a:buSzPct val="100000"/>
              <a:tabLst/>
              <a:defRPr/>
            </a:pPr>
            <a:r>
              <a:rPr lang="en-US" sz="2400" dirty="0" smtClean="0">
                <a:solidFill>
                  <a:schemeClr val="bg1"/>
                </a:solidFill>
                <a:latin typeface="Arial" pitchFamily="34" charset="0"/>
                <a:ea typeface="ＭＳ Ｐゴシック" pitchFamily="-65" charset="-128"/>
                <a:cs typeface="Arial" pitchFamily="34" charset="0"/>
              </a:rPr>
              <a:t>Contact</a:t>
            </a:r>
          </a:p>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4"/>
              </a:buBlip>
              <a:tabLst/>
              <a:defRPr/>
            </a:pPr>
            <a:r>
              <a:rPr lang="en-US" sz="2400" dirty="0" smtClean="0">
                <a:solidFill>
                  <a:schemeClr val="bg1"/>
                </a:solidFill>
                <a:latin typeface="Arial" pitchFamily="34" charset="0"/>
                <a:ea typeface="ＭＳ Ｐゴシック" pitchFamily="-65" charset="-128"/>
                <a:cs typeface="Arial" pitchFamily="34" charset="0"/>
              </a:rPr>
              <a:t> sanjay.dholakia@lithium.com</a:t>
            </a:r>
          </a:p>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4"/>
              </a:buBlip>
              <a:tabLst/>
              <a:defRPr/>
            </a:pPr>
            <a:r>
              <a:rPr kumimoji="0" lang="en-US" sz="2400" i="0" u="none" strike="noStrike" kern="1200" cap="none" spc="0" normalizeH="0" baseline="0" noProof="0" dirty="0" smtClean="0">
                <a:ln>
                  <a:noFill/>
                </a:ln>
                <a:solidFill>
                  <a:schemeClr val="bg1"/>
                </a:solidFill>
                <a:effectLst/>
                <a:uLnTx/>
                <a:uFillTx/>
                <a:latin typeface="Arial" pitchFamily="34" charset="0"/>
                <a:ea typeface="ＭＳ Ｐゴシック" pitchFamily="-65" charset="-128"/>
                <a:cs typeface="Arial" pitchFamily="34" charset="0"/>
              </a:rPr>
              <a:t>Twitter:  @</a:t>
            </a:r>
            <a:r>
              <a:rPr kumimoji="0" lang="en-US" sz="2400" i="0" u="none" strike="noStrike" kern="1200" cap="none" spc="0" normalizeH="0" baseline="0" noProof="0" dirty="0" err="1" smtClean="0">
                <a:ln>
                  <a:noFill/>
                </a:ln>
                <a:solidFill>
                  <a:schemeClr val="bg1"/>
                </a:solidFill>
                <a:effectLst/>
                <a:uLnTx/>
                <a:uFillTx/>
                <a:latin typeface="Arial" pitchFamily="34" charset="0"/>
                <a:ea typeface="ＭＳ Ｐゴシック" pitchFamily="-65" charset="-128"/>
                <a:cs typeface="Arial" pitchFamily="34" charset="0"/>
              </a:rPr>
              <a:t>sdholakia</a:t>
            </a:r>
            <a:endParaRPr kumimoji="0" lang="en-US" sz="2400" i="0" u="none" strike="noStrike" kern="1200" cap="none" spc="0" normalizeH="0" baseline="0" noProof="0" dirty="0" smtClean="0">
              <a:ln>
                <a:noFill/>
              </a:ln>
              <a:solidFill>
                <a:schemeClr val="bg1"/>
              </a:solidFill>
              <a:effectLst/>
              <a:uLnTx/>
              <a:uFillTx/>
              <a:latin typeface="Arial" pitchFamily="34" charset="0"/>
              <a:ea typeface="ＭＳ Ｐゴシック" pitchFamily="-65" charset="-128"/>
              <a:cs typeface="Arial" pitchFamily="34" charset="0"/>
            </a:endParaRPr>
          </a:p>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4"/>
              </a:buBlip>
              <a:tabLst/>
              <a:defRPr/>
            </a:pPr>
            <a:endParaRPr lang="en-US" sz="2400" dirty="0" smtClean="0">
              <a:solidFill>
                <a:schemeClr val="bg1"/>
              </a:solidFill>
              <a:latin typeface="Arial" pitchFamily="34" charset="0"/>
              <a:ea typeface="ＭＳ Ｐゴシック" pitchFamily="-65" charset="-128"/>
              <a:cs typeface="Arial" pitchFamily="34" charset="0"/>
            </a:endParaRPr>
          </a:p>
          <a:p>
            <a:pPr marL="341313" marR="0" lvl="1" indent="-341313" algn="l" defTabSz="914400" rtl="0" eaLnBrk="0" fontAlgn="base" latinLnBrk="0" hangingPunct="0">
              <a:lnSpc>
                <a:spcPct val="100000"/>
              </a:lnSpc>
              <a:spcBef>
                <a:spcPts val="1200"/>
              </a:spcBef>
              <a:spcAft>
                <a:spcPct val="0"/>
              </a:spcAft>
              <a:buClr>
                <a:srgbClr val="CC3300"/>
              </a:buClr>
              <a:buSzPct val="100000"/>
              <a:tabLst/>
              <a:defRPr/>
            </a:pPr>
            <a:r>
              <a:rPr lang="en-US" sz="2400" dirty="0" smtClean="0">
                <a:solidFill>
                  <a:schemeClr val="bg1"/>
                </a:solidFill>
                <a:latin typeface="Arial" pitchFamily="34" charset="0"/>
                <a:ea typeface="ＭＳ Ｐゴシック" pitchFamily="-65" charset="-128"/>
                <a:cs typeface="Arial" pitchFamily="34" charset="0"/>
              </a:rPr>
              <a:t>Resources</a:t>
            </a:r>
          </a:p>
          <a:p>
            <a:pPr marL="341313" lvl="1" indent="-341313" eaLnBrk="0" hangingPunct="0">
              <a:spcBef>
                <a:spcPts val="1200"/>
              </a:spcBef>
              <a:buClr>
                <a:srgbClr val="CC3300"/>
              </a:buClr>
              <a:buSzPct val="100000"/>
              <a:buBlip>
                <a:blip r:embed="rId4"/>
              </a:buBlip>
              <a:defRPr/>
            </a:pPr>
            <a:r>
              <a:rPr lang="en-US" sz="2400" dirty="0" smtClean="0">
                <a:solidFill>
                  <a:schemeClr val="bg1"/>
                </a:solidFill>
                <a:latin typeface="Arial" pitchFamily="34" charset="0"/>
                <a:ea typeface="ＭＳ Ｐゴシック" pitchFamily="-65" charset="-128"/>
                <a:cs typeface="Arial" pitchFamily="34" charset="0"/>
              </a:rPr>
              <a:t>CHI Whitepaper  </a:t>
            </a:r>
            <a:r>
              <a:rPr lang="en-US" sz="2400" u="sng" dirty="0" smtClean="0">
                <a:latin typeface="Arial" pitchFamily="34" charset="0"/>
                <a:cs typeface="Arial" pitchFamily="34" charset="0"/>
                <a:hlinkClick r:id="rId5"/>
              </a:rPr>
              <a:t>http://bit.ly/chipaper</a:t>
            </a:r>
            <a:endParaRPr lang="en-US" sz="2400" dirty="0" smtClean="0">
              <a:latin typeface="Arial" pitchFamily="34" charset="0"/>
              <a:cs typeface="Arial" pitchFamily="34" charset="0"/>
            </a:endParaRPr>
          </a:p>
          <a:p>
            <a:pPr marL="341313" lvl="1" indent="-341313" eaLnBrk="0" hangingPunct="0">
              <a:spcBef>
                <a:spcPts val="1200"/>
              </a:spcBef>
              <a:buClr>
                <a:srgbClr val="CC3300"/>
              </a:buClr>
              <a:buSzPct val="100000"/>
              <a:buBlip>
                <a:blip r:embed="rId4"/>
              </a:buBlip>
              <a:defRPr/>
            </a:pPr>
            <a:r>
              <a:rPr lang="en-US" sz="2400" dirty="0" smtClean="0">
                <a:solidFill>
                  <a:schemeClr val="bg1"/>
                </a:solidFill>
                <a:latin typeface="Arial" pitchFamily="34" charset="0"/>
                <a:ea typeface="ＭＳ Ｐゴシック" pitchFamily="-65" charset="-128"/>
                <a:cs typeface="Arial" pitchFamily="34" charset="0"/>
              </a:rPr>
              <a:t>WOM Research Study </a:t>
            </a:r>
            <a:r>
              <a:rPr lang="en-US" sz="2400" u="sng" dirty="0" smtClean="0">
                <a:latin typeface="Arial" pitchFamily="34" charset="0"/>
                <a:cs typeface="Arial" pitchFamily="34" charset="0"/>
                <a:hlinkClick r:id="rId6"/>
              </a:rPr>
              <a:t>http://bit.ly/wompaper</a:t>
            </a:r>
            <a:endParaRPr lang="en-US" sz="2400" u="sng" dirty="0" smtClean="0">
              <a:latin typeface="Arial" pitchFamily="34" charset="0"/>
              <a:cs typeface="Arial" pitchFamily="34" charset="0"/>
            </a:endParaRPr>
          </a:p>
          <a:p>
            <a:pPr marL="341313" lvl="1" indent="-341313" eaLnBrk="0" hangingPunct="0">
              <a:spcBef>
                <a:spcPts val="1200"/>
              </a:spcBef>
              <a:buClr>
                <a:srgbClr val="CC3300"/>
              </a:buClr>
              <a:buSzPct val="100000"/>
              <a:buBlip>
                <a:blip r:embed="rId4"/>
              </a:buBlip>
              <a:defRPr/>
            </a:pPr>
            <a:r>
              <a:rPr lang="en-US" sz="2400" dirty="0" smtClean="0">
                <a:solidFill>
                  <a:schemeClr val="bg1"/>
                </a:solidFill>
                <a:latin typeface="Arial" pitchFamily="34" charset="0"/>
                <a:cs typeface="Arial" pitchFamily="34" charset="0"/>
              </a:rPr>
              <a:t>Forrester (Natalie Petouhoff) ROI Study </a:t>
            </a:r>
            <a:r>
              <a:rPr lang="en-US" sz="2400" u="sng" dirty="0" smtClean="0">
                <a:latin typeface="Arial" pitchFamily="34" charset="0"/>
                <a:cs typeface="Arial" pitchFamily="34" charset="0"/>
                <a:hlinkClick r:id="rId7"/>
              </a:rPr>
              <a:t>http://bit.ly/supportroipaper</a:t>
            </a:r>
            <a:endParaRPr lang="en-US" sz="2400" dirty="0" smtClean="0">
              <a:latin typeface="Arial" pitchFamily="34" charset="0"/>
              <a:cs typeface="Arial" pitchFamily="34" charset="0"/>
            </a:endParaRPr>
          </a:p>
          <a:p>
            <a:pPr marL="341313" lvl="1" indent="-341313" eaLnBrk="0" hangingPunct="0">
              <a:spcBef>
                <a:spcPts val="1200"/>
              </a:spcBef>
              <a:buClr>
                <a:srgbClr val="CC3300"/>
              </a:buClr>
              <a:buSzPct val="100000"/>
              <a:buBlip>
                <a:blip r:embed="rId4"/>
              </a:buBlip>
              <a:defRPr/>
            </a:pPr>
            <a:endParaRPr lang="en-US" sz="2400" dirty="0" smtClean="0">
              <a:solidFill>
                <a:schemeClr val="bg1"/>
              </a:solidFill>
              <a:latin typeface="Arial" pitchFamily="34" charset="0"/>
              <a:cs typeface="Arial" pitchFamily="34" charset="0"/>
            </a:endParaRPr>
          </a:p>
          <a:p>
            <a:pPr marL="341313" marR="0" lvl="1" indent="-341313" algn="l" defTabSz="914400" rtl="0" eaLnBrk="0" fontAlgn="base" latinLnBrk="0" hangingPunct="0">
              <a:lnSpc>
                <a:spcPct val="100000"/>
              </a:lnSpc>
              <a:spcBef>
                <a:spcPts val="1200"/>
              </a:spcBef>
              <a:spcAft>
                <a:spcPct val="0"/>
              </a:spcAft>
              <a:buClr>
                <a:srgbClr val="CC3300"/>
              </a:buClr>
              <a:buSzPct val="100000"/>
              <a:buFont typeface="Wingdings" pitchFamily="2" charset="2"/>
              <a:buBlip>
                <a:blip r:embed="rId4"/>
              </a:buBlip>
              <a:tabLst/>
              <a:defRPr/>
            </a:pPr>
            <a:endParaRPr lang="en-US" sz="2400" dirty="0" smtClean="0">
              <a:solidFill>
                <a:schemeClr val="bg1"/>
              </a:solidFill>
              <a:latin typeface="Arial" pitchFamily="34" charset="0"/>
              <a:ea typeface="ＭＳ Ｐゴシック" pitchFamily="-65" charset="-128"/>
              <a:cs typeface="Arial" pitchFamily="34" charset="0"/>
            </a:endParaRPr>
          </a:p>
          <a:p>
            <a:pPr marL="341313" marR="0" lvl="0" indent="-341313" algn="l" defTabSz="914400" rtl="0" eaLnBrk="0" fontAlgn="base" latinLnBrk="0" hangingPunct="0">
              <a:lnSpc>
                <a:spcPct val="100000"/>
              </a:lnSpc>
              <a:spcBef>
                <a:spcPts val="1200"/>
              </a:spcBef>
              <a:spcAft>
                <a:spcPct val="0"/>
              </a:spcAft>
              <a:buClr>
                <a:srgbClr val="CC3300"/>
              </a:buClr>
              <a:buSzPct val="100000"/>
              <a:buFontTx/>
              <a:buBlip>
                <a:blip r:embed="rId4"/>
              </a:buBlip>
              <a:tabLst/>
              <a:defRPr/>
            </a:pPr>
            <a:endParaRPr kumimoji="0" lang="en-US" sz="2400" b="0" i="0" u="none" strike="noStrike" kern="1200" cap="none" spc="0" normalizeH="0" baseline="0" noProof="0" dirty="0">
              <a:ln>
                <a:noFill/>
              </a:ln>
              <a:solidFill>
                <a:schemeClr val="bg1">
                  <a:lumMod val="95000"/>
                </a:schemeClr>
              </a:solidFill>
              <a:effectLst/>
              <a:uLnTx/>
              <a:uFillTx/>
              <a:latin typeface="Arial" pitchFamily="34" charset="0"/>
              <a:ea typeface="ＭＳ Ｐゴシック" pitchFamily="-65" charset="-128"/>
              <a:cs typeface="Arial" pitchFamily="34" charset="0"/>
            </a:endParaRPr>
          </a:p>
        </p:txBody>
      </p:sp>
      <p:sp>
        <p:nvSpPr>
          <p:cNvPr id="6" name="Title 38"/>
          <p:cNvSpPr>
            <a:spLocks noGrp="1"/>
          </p:cNvSpPr>
          <p:nvPr>
            <p:ph type="title"/>
          </p:nvPr>
        </p:nvSpPr>
        <p:spPr>
          <a:xfrm>
            <a:off x="0" y="120803"/>
            <a:ext cx="7010400" cy="592872"/>
          </a:xfrm>
        </p:spPr>
        <p:txBody>
          <a:bodyPr/>
          <a:lstStyle/>
          <a:p>
            <a:pPr marL="231775"/>
            <a:r>
              <a:rPr lang="en-US" dirty="0" smtClean="0">
                <a:solidFill>
                  <a:schemeClr val="bg1"/>
                </a:solidFill>
              </a:rPr>
              <a:t>Thank You!</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17563" y="1238250"/>
            <a:ext cx="7772400" cy="5078313"/>
          </a:xfrm>
          <a:prstGeom prst="rect">
            <a:avLst/>
          </a:prstGeom>
          <a:noFill/>
          <a:ln w="9525">
            <a:noFill/>
            <a:miter lim="800000"/>
            <a:headEnd/>
            <a:tailEnd/>
          </a:ln>
          <a:effectLst/>
        </p:spPr>
        <p:txBody>
          <a:bodyPr>
            <a:spAutoFit/>
          </a:bodyPr>
          <a:lstStyle/>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a:p>
            <a:r>
              <a:rPr lang="en-US" dirty="0" smtClean="0">
                <a:solidFill>
                  <a:srgbClr val="858585"/>
                </a:solidFill>
              </a:rPr>
              <a:t>85 85 85 85 85 85 85 85 85 85 85 85 85 85 85 85 85 85 85 85 85 85 85 85</a:t>
            </a:r>
          </a:p>
        </p:txBody>
      </p:sp>
      <p:sp>
        <p:nvSpPr>
          <p:cNvPr id="5" name="Rectangle 4"/>
          <p:cNvSpPr txBox="1">
            <a:spLocks noChangeArrowheads="1"/>
          </p:cNvSpPr>
          <p:nvPr/>
        </p:nvSpPr>
        <p:spPr>
          <a:xfrm>
            <a:off x="582613" y="2252663"/>
            <a:ext cx="8243887" cy="2462212"/>
          </a:xfrm>
          <a:prstGeom prst="rect">
            <a:avLst/>
          </a:prstGeom>
          <a:noFill/>
        </p:spPr>
        <p:txBody>
          <a:bodyPr/>
          <a:lstStyle/>
          <a:p>
            <a:pPr marL="0" marR="0" lvl="0" indent="0" algn="ctr" defTabSz="914400" rtl="0" eaLnBrk="0" fontAlgn="base" latinLnBrk="0" hangingPunct="0">
              <a:lnSpc>
                <a:spcPct val="100000"/>
              </a:lnSpc>
              <a:spcBef>
                <a:spcPts val="1200"/>
              </a:spcBef>
              <a:spcAft>
                <a:spcPct val="0"/>
              </a:spcAft>
              <a:buClr>
                <a:srgbClr val="CC3300"/>
              </a:buClr>
              <a:buSzPct val="85000"/>
              <a:buFont typeface="Webdings" pitchFamily="18" charset="2"/>
              <a:buNone/>
              <a:tabLst/>
              <a:defRPr/>
            </a:pPr>
            <a:r>
              <a:rPr kumimoji="0" lang="en-US" sz="14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rPr>
              <a:t>85%</a:t>
            </a:r>
            <a:endParaRPr kumimoji="0" lang="en-US" sz="142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17563" y="1238250"/>
            <a:ext cx="7772400" cy="5078313"/>
          </a:xfrm>
          <a:prstGeom prst="rect">
            <a:avLst/>
          </a:prstGeom>
          <a:noFill/>
          <a:ln w="9525">
            <a:noFill/>
            <a:miter lim="800000"/>
            <a:headEnd/>
            <a:tailEnd/>
          </a:ln>
          <a:effectLst/>
        </p:spPr>
        <p:txBody>
          <a:bodyPr>
            <a:spAutoFit/>
          </a:bodyPr>
          <a:lstStyle/>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a:p>
            <a:r>
              <a:rPr lang="en-US" dirty="0" smtClean="0">
                <a:solidFill>
                  <a:srgbClr val="858585"/>
                </a:solidFill>
              </a:rPr>
              <a:t>58 58 58 58 58 58 58 58 58 58 58 58 58 58 58 58 58 58 58 58 58 58 58 58</a:t>
            </a:r>
          </a:p>
        </p:txBody>
      </p:sp>
      <p:sp>
        <p:nvSpPr>
          <p:cNvPr id="5" name="Rectangle 4"/>
          <p:cNvSpPr txBox="1">
            <a:spLocks noChangeArrowheads="1"/>
          </p:cNvSpPr>
          <p:nvPr/>
        </p:nvSpPr>
        <p:spPr>
          <a:xfrm>
            <a:off x="582613" y="2252663"/>
            <a:ext cx="8243887" cy="2462212"/>
          </a:xfrm>
          <a:prstGeom prst="rect">
            <a:avLst/>
          </a:prstGeom>
          <a:noFill/>
        </p:spPr>
        <p:txBody>
          <a:bodyPr/>
          <a:lstStyle/>
          <a:p>
            <a:pPr marL="0" marR="0" lvl="0" indent="0" algn="ctr" defTabSz="914400" rtl="0" eaLnBrk="0" fontAlgn="base" latinLnBrk="0" hangingPunct="0">
              <a:lnSpc>
                <a:spcPct val="100000"/>
              </a:lnSpc>
              <a:spcBef>
                <a:spcPts val="1200"/>
              </a:spcBef>
              <a:spcAft>
                <a:spcPct val="0"/>
              </a:spcAft>
              <a:buClr>
                <a:srgbClr val="CC3300"/>
              </a:buClr>
              <a:buSzPct val="85000"/>
              <a:buFont typeface="Webdings" pitchFamily="18" charset="2"/>
              <a:buNone/>
              <a:tabLst/>
              <a:defRPr/>
            </a:pPr>
            <a:r>
              <a:rPr kumimoji="0" lang="en-US" sz="14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rPr>
              <a:t>58%</a:t>
            </a:r>
            <a:endParaRPr kumimoji="0" lang="en-US" sz="142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17563" y="1238250"/>
            <a:ext cx="7772400" cy="5078313"/>
          </a:xfrm>
          <a:prstGeom prst="rect">
            <a:avLst/>
          </a:prstGeom>
          <a:noFill/>
          <a:ln w="9525">
            <a:noFill/>
            <a:miter lim="800000"/>
            <a:headEnd/>
            <a:tailEnd/>
          </a:ln>
          <a:effectLst/>
        </p:spPr>
        <p:txBody>
          <a:bodyPr>
            <a:spAutoFit/>
          </a:bodyPr>
          <a:lstStyle/>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25 25 25 25 25 25 25 25 25 25 25 25 25 25 25 25 25 25 25 25 25 25 25 25 25 25 25 25 25 25 25 25 25 25 25 25 25 25 25 25 25 25 25 25 25 25 25 25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r>
              <a:rPr lang="en-US" dirty="0" smtClean="0">
                <a:solidFill>
                  <a:srgbClr val="858585"/>
                </a:solidFill>
              </a:rPr>
              <a:t>25 25 25 25 25 25 25 25 25 25 25 25 25 25 25 25 25 25 25 25 25 25 25 25</a:t>
            </a:r>
          </a:p>
          <a:p>
            <a:endParaRPr lang="en-US" dirty="0" smtClean="0">
              <a:solidFill>
                <a:srgbClr val="858585"/>
              </a:solidFill>
            </a:endParaRPr>
          </a:p>
        </p:txBody>
      </p:sp>
      <p:sp>
        <p:nvSpPr>
          <p:cNvPr id="5" name="Rectangle 4"/>
          <p:cNvSpPr txBox="1">
            <a:spLocks noChangeArrowheads="1"/>
          </p:cNvSpPr>
          <p:nvPr/>
        </p:nvSpPr>
        <p:spPr>
          <a:xfrm>
            <a:off x="582613" y="2252663"/>
            <a:ext cx="8243887" cy="2462212"/>
          </a:xfrm>
          <a:prstGeom prst="rect">
            <a:avLst/>
          </a:prstGeom>
          <a:noFill/>
        </p:spPr>
        <p:txBody>
          <a:bodyPr/>
          <a:lstStyle/>
          <a:p>
            <a:pPr marL="0" marR="0" lvl="0" indent="0" algn="ctr" defTabSz="914400" rtl="0" eaLnBrk="0" fontAlgn="base" latinLnBrk="0" hangingPunct="0">
              <a:lnSpc>
                <a:spcPct val="100000"/>
              </a:lnSpc>
              <a:spcBef>
                <a:spcPts val="1200"/>
              </a:spcBef>
              <a:spcAft>
                <a:spcPct val="0"/>
              </a:spcAft>
              <a:buClr>
                <a:srgbClr val="CC3300"/>
              </a:buClr>
              <a:buSzPct val="85000"/>
              <a:buFont typeface="Webdings" pitchFamily="18" charset="2"/>
              <a:buNone/>
              <a:tabLst/>
              <a:defRPr/>
            </a:pPr>
            <a:r>
              <a:rPr kumimoji="0" lang="en-US" sz="14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rPr>
              <a:t>25%</a:t>
            </a:r>
            <a:endParaRPr kumimoji="0" lang="en-US" sz="142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Georgia" pitchFamily="18"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“What’s the Business Value or ROI?”</a:t>
            </a:r>
            <a:endParaRPr lang="en-US" sz="2800" b="1"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8"/>
          <p:cNvSpPr>
            <a:spLocks noGrp="1"/>
          </p:cNvSpPr>
          <p:nvPr>
            <p:ph type="title"/>
          </p:nvPr>
        </p:nvSpPr>
        <p:spPr>
          <a:xfrm>
            <a:off x="0" y="120803"/>
            <a:ext cx="6629400" cy="592872"/>
          </a:xfrm>
        </p:spPr>
        <p:txBody>
          <a:bodyPr/>
          <a:lstStyle/>
          <a:p>
            <a:pPr marL="231775"/>
            <a:r>
              <a:rPr lang="en-US" dirty="0" smtClean="0">
                <a:solidFill>
                  <a:schemeClr val="bg1"/>
                </a:solidFill>
              </a:rPr>
              <a:t>Top 5 Bad Answers</a:t>
            </a:r>
            <a:endParaRPr lang="en-US" dirty="0">
              <a:solidFill>
                <a:schemeClr val="bg1"/>
              </a:solidFill>
            </a:endParaRPr>
          </a:p>
        </p:txBody>
      </p:sp>
      <p:sp>
        <p:nvSpPr>
          <p:cNvPr id="10" name="Content Placeholder 2"/>
          <p:cNvSpPr txBox="1">
            <a:spLocks/>
          </p:cNvSpPr>
          <p:nvPr/>
        </p:nvSpPr>
        <p:spPr>
          <a:xfrm>
            <a:off x="261258" y="980169"/>
            <a:ext cx="8435068" cy="468622"/>
          </a:xfrm>
          <a:prstGeom prst="rect">
            <a:avLst/>
          </a:prstGeom>
        </p:spPr>
        <p:txBody>
          <a:bodyPr>
            <a:normAutofit/>
          </a:bodyPr>
          <a:lstStyle/>
          <a:p>
            <a:pPr marR="0" lvl="1" indent="-457200" algn="l" defTabSz="914400" rtl="0" eaLnBrk="0" fontAlgn="base" latinLnBrk="0" hangingPunct="0">
              <a:lnSpc>
                <a:spcPct val="100000"/>
              </a:lnSpc>
              <a:spcBef>
                <a:spcPts val="1200"/>
              </a:spcBef>
              <a:spcAft>
                <a:spcPct val="0"/>
              </a:spcAft>
              <a:buClr>
                <a:srgbClr val="FF9900"/>
              </a:buClr>
              <a:buSzPct val="100000"/>
              <a:buFont typeface="+mj-lt"/>
              <a:buAutoNum type="arabicPeriod"/>
              <a:tabLst/>
              <a:defRPr/>
            </a:pPr>
            <a:endParaRPr kumimoji="0" lang="en-US" sz="2000" b="1" i="0" u="none" strike="noStrike" kern="1200" cap="none" spc="0" normalizeH="0" baseline="0" noProof="0" dirty="0" smtClean="0">
              <a:ln>
                <a:noFill/>
              </a:ln>
              <a:solidFill>
                <a:schemeClr val="bg1"/>
              </a:solidFill>
              <a:effectLst/>
              <a:uLnTx/>
              <a:uFillTx/>
              <a:latin typeface="+mj-lt"/>
              <a:ea typeface="ＭＳ Ｐゴシック" pitchFamily="-65" charset="-128"/>
              <a:cs typeface="+mn-cs"/>
            </a:endParaRPr>
          </a:p>
        </p:txBody>
      </p:sp>
      <p:sp>
        <p:nvSpPr>
          <p:cNvPr id="23" name="Rectangle 22"/>
          <p:cNvSpPr/>
          <p:nvPr/>
        </p:nvSpPr>
        <p:spPr>
          <a:xfrm>
            <a:off x="255375" y="1151307"/>
            <a:ext cx="516521" cy="4093428"/>
          </a:xfrm>
          <a:prstGeom prst="rect">
            <a:avLst/>
          </a:prstGeom>
        </p:spPr>
        <p:txBody>
          <a:bodyPr wrap="square">
            <a:spAutoFit/>
          </a:bodyPr>
          <a:lstStyle/>
          <a:p>
            <a:pPr lvl="1" indent="-457200" eaLnBrk="0" hangingPunct="0">
              <a:spcBef>
                <a:spcPts val="1200"/>
              </a:spcBef>
              <a:buClr>
                <a:srgbClr val="FF9900"/>
              </a:buClr>
              <a:buSzPct val="100000"/>
              <a:buFont typeface="+mj-lt"/>
              <a:buAutoNum type="arabicPeriod"/>
              <a:defRPr/>
            </a:pPr>
            <a:r>
              <a:rPr lang="en-US" sz="2000" b="1" dirty="0" smtClean="0">
                <a:solidFill>
                  <a:schemeClr val="bg1"/>
                </a:solidFill>
                <a:ea typeface="ＭＳ Ｐゴシック" pitchFamily="-65" charset="-128"/>
              </a:rPr>
              <a:t> </a:t>
            </a:r>
          </a:p>
          <a:p>
            <a:pPr lvl="1" indent="-457200" eaLnBrk="0" hangingPunct="0">
              <a:spcBef>
                <a:spcPts val="1200"/>
              </a:spcBef>
              <a:buClr>
                <a:srgbClr val="FF9900"/>
              </a:buClr>
              <a:buSzPct val="100000"/>
              <a:buFont typeface="+mj-lt"/>
              <a:buAutoNum type="arabicPeriod"/>
              <a:defRPr/>
            </a:pPr>
            <a:endParaRPr lang="en-US" sz="2000" b="1" dirty="0" smtClean="0">
              <a:solidFill>
                <a:schemeClr val="bg1"/>
              </a:solidFill>
              <a:ea typeface="ＭＳ Ｐゴシック" pitchFamily="-65" charset="-128"/>
            </a:endParaRPr>
          </a:p>
          <a:p>
            <a:pPr lvl="1" indent="-457200" eaLnBrk="0" hangingPunct="0">
              <a:spcBef>
                <a:spcPts val="1200"/>
              </a:spcBef>
              <a:buClr>
                <a:srgbClr val="FF9900"/>
              </a:buClr>
              <a:buSzPct val="100000"/>
              <a:buFont typeface="+mj-lt"/>
              <a:buAutoNum type="arabicPeriod"/>
              <a:defRPr/>
            </a:pPr>
            <a:r>
              <a:rPr lang="en-US" sz="2000" b="1" dirty="0" smtClean="0">
                <a:solidFill>
                  <a:schemeClr val="bg1"/>
                </a:solidFill>
                <a:ea typeface="ＭＳ Ｐゴシック" pitchFamily="-65" charset="-128"/>
              </a:rPr>
              <a:t> </a:t>
            </a:r>
          </a:p>
          <a:p>
            <a:pPr lvl="1" indent="-457200" eaLnBrk="0" hangingPunct="0">
              <a:spcBef>
                <a:spcPts val="1200"/>
              </a:spcBef>
              <a:buClr>
                <a:srgbClr val="FF9900"/>
              </a:buClr>
              <a:buSzPct val="100000"/>
              <a:buFont typeface="+mj-lt"/>
              <a:buAutoNum type="arabicPeriod"/>
              <a:defRPr/>
            </a:pPr>
            <a:endParaRPr lang="en-US" sz="2000" b="1" dirty="0" smtClean="0">
              <a:solidFill>
                <a:schemeClr val="bg1"/>
              </a:solidFill>
              <a:ea typeface="ＭＳ Ｐゴシック" pitchFamily="-65" charset="-128"/>
            </a:endParaRPr>
          </a:p>
          <a:p>
            <a:pPr lvl="1" indent="-457200" eaLnBrk="0" hangingPunct="0">
              <a:spcBef>
                <a:spcPts val="1200"/>
              </a:spcBef>
              <a:buClr>
                <a:srgbClr val="FF9900"/>
              </a:buClr>
              <a:buSzPct val="100000"/>
              <a:buFont typeface="+mj-lt"/>
              <a:buAutoNum type="arabicPeriod"/>
              <a:defRPr/>
            </a:pPr>
            <a:r>
              <a:rPr lang="en-US" sz="2000" b="1" dirty="0" smtClean="0">
                <a:solidFill>
                  <a:schemeClr val="bg1"/>
                </a:solidFill>
                <a:ea typeface="ＭＳ Ｐゴシック" pitchFamily="-65" charset="-128"/>
              </a:rPr>
              <a:t> </a:t>
            </a:r>
          </a:p>
          <a:p>
            <a:pPr lvl="1" indent="-457200" eaLnBrk="0" hangingPunct="0">
              <a:spcBef>
                <a:spcPts val="1200"/>
              </a:spcBef>
              <a:buClr>
                <a:srgbClr val="FF9900"/>
              </a:buClr>
              <a:buSzPct val="100000"/>
              <a:buFont typeface="+mj-lt"/>
              <a:buAutoNum type="arabicPeriod"/>
              <a:defRPr/>
            </a:pPr>
            <a:endParaRPr lang="en-US" sz="2000" b="1" dirty="0" smtClean="0">
              <a:solidFill>
                <a:schemeClr val="bg1"/>
              </a:solidFill>
              <a:ea typeface="ＭＳ Ｐゴシック" pitchFamily="-65" charset="-128"/>
            </a:endParaRPr>
          </a:p>
          <a:p>
            <a:pPr lvl="1" indent="-457200" eaLnBrk="0" hangingPunct="0">
              <a:spcBef>
                <a:spcPts val="1200"/>
              </a:spcBef>
              <a:buClr>
                <a:srgbClr val="FF9900"/>
              </a:buClr>
              <a:buSzPct val="100000"/>
              <a:buFont typeface="+mj-lt"/>
              <a:buAutoNum type="arabicPeriod"/>
              <a:defRPr/>
            </a:pPr>
            <a:r>
              <a:rPr lang="en-US" sz="2000" b="1" dirty="0" smtClean="0">
                <a:solidFill>
                  <a:schemeClr val="bg1"/>
                </a:solidFill>
                <a:ea typeface="ＭＳ Ｐゴシック" pitchFamily="-65" charset="-128"/>
              </a:rPr>
              <a:t> </a:t>
            </a:r>
          </a:p>
          <a:p>
            <a:pPr lvl="1" indent="-457200" eaLnBrk="0" hangingPunct="0">
              <a:spcBef>
                <a:spcPts val="1200"/>
              </a:spcBef>
              <a:buClr>
                <a:srgbClr val="FF9900"/>
              </a:buClr>
              <a:buSzPct val="100000"/>
              <a:buFont typeface="+mj-lt"/>
              <a:buAutoNum type="arabicPeriod"/>
              <a:defRPr/>
            </a:pPr>
            <a:endParaRPr lang="en-US" sz="2000" b="1" dirty="0" smtClean="0">
              <a:solidFill>
                <a:schemeClr val="bg1"/>
              </a:solidFill>
              <a:ea typeface="ＭＳ Ｐゴシック" pitchFamily="-65" charset="-128"/>
            </a:endParaRPr>
          </a:p>
          <a:p>
            <a:pPr lvl="1" indent="-457200" eaLnBrk="0" hangingPunct="0">
              <a:spcBef>
                <a:spcPts val="1200"/>
              </a:spcBef>
              <a:buClr>
                <a:srgbClr val="FF9900"/>
              </a:buClr>
              <a:buSzPct val="100000"/>
              <a:buFont typeface="+mj-lt"/>
              <a:buAutoNum type="arabicPeriod"/>
              <a:defRPr/>
            </a:pPr>
            <a:r>
              <a:rPr lang="en-US" sz="2000" b="1" dirty="0" smtClean="0">
                <a:solidFill>
                  <a:schemeClr val="bg1"/>
                </a:solidFill>
                <a:ea typeface="ＭＳ Ｐゴシック" pitchFamily="-65" charset="-128"/>
              </a:rPr>
              <a:t> </a:t>
            </a:r>
          </a:p>
        </p:txBody>
      </p:sp>
      <p:sp>
        <p:nvSpPr>
          <p:cNvPr id="24" name="Rectangle 23"/>
          <p:cNvSpPr/>
          <p:nvPr/>
        </p:nvSpPr>
        <p:spPr>
          <a:xfrm>
            <a:off x="950035" y="1127557"/>
            <a:ext cx="7861465" cy="400110"/>
          </a:xfrm>
          <a:prstGeom prst="rect">
            <a:avLst/>
          </a:prstGeom>
        </p:spPr>
        <p:txBody>
          <a:bodyPr wrap="square">
            <a:spAutoFit/>
          </a:bodyPr>
          <a:lstStyle/>
          <a:p>
            <a:pPr lvl="1" indent="-457200" eaLnBrk="0" hangingPunct="0">
              <a:spcBef>
                <a:spcPts val="1200"/>
              </a:spcBef>
              <a:buClr>
                <a:srgbClr val="FF9900"/>
              </a:buClr>
              <a:buSzPct val="100000"/>
              <a:defRPr/>
            </a:pPr>
            <a:r>
              <a:rPr lang="en-US" sz="2000" b="1" dirty="0" smtClean="0">
                <a:solidFill>
                  <a:schemeClr val="bg1"/>
                </a:solidFill>
                <a:ea typeface="ＭＳ Ｐゴシック" pitchFamily="-65" charset="-128"/>
              </a:rPr>
              <a:t>“Not sure, but we’re tweeting like a bird on fire!”</a:t>
            </a:r>
          </a:p>
        </p:txBody>
      </p:sp>
      <p:sp>
        <p:nvSpPr>
          <p:cNvPr id="25" name="Rectangle 24"/>
          <p:cNvSpPr/>
          <p:nvPr/>
        </p:nvSpPr>
        <p:spPr>
          <a:xfrm>
            <a:off x="948060" y="2051832"/>
            <a:ext cx="7861465" cy="400110"/>
          </a:xfrm>
          <a:prstGeom prst="rect">
            <a:avLst/>
          </a:prstGeom>
        </p:spPr>
        <p:txBody>
          <a:bodyPr wrap="square">
            <a:spAutoFit/>
          </a:bodyPr>
          <a:lstStyle/>
          <a:p>
            <a:pPr lvl="1" indent="-457200" eaLnBrk="0" hangingPunct="0">
              <a:spcBef>
                <a:spcPts val="1200"/>
              </a:spcBef>
              <a:buClr>
                <a:srgbClr val="FF9900"/>
              </a:buClr>
              <a:buSzPct val="100000"/>
              <a:defRPr/>
            </a:pPr>
            <a:r>
              <a:rPr lang="en-US" sz="2000" b="1" dirty="0" smtClean="0">
                <a:solidFill>
                  <a:schemeClr val="bg1"/>
                </a:solidFill>
                <a:ea typeface="ＭＳ Ｐゴシック" pitchFamily="-65" charset="-128"/>
              </a:rPr>
              <a:t>“If you friend me, I’ll tell you.”</a:t>
            </a:r>
          </a:p>
        </p:txBody>
      </p:sp>
      <p:sp>
        <p:nvSpPr>
          <p:cNvPr id="26" name="Rectangle 25"/>
          <p:cNvSpPr/>
          <p:nvPr/>
        </p:nvSpPr>
        <p:spPr>
          <a:xfrm>
            <a:off x="957960" y="2964232"/>
            <a:ext cx="7861465" cy="400110"/>
          </a:xfrm>
          <a:prstGeom prst="rect">
            <a:avLst/>
          </a:prstGeom>
        </p:spPr>
        <p:txBody>
          <a:bodyPr wrap="square">
            <a:spAutoFit/>
          </a:bodyPr>
          <a:lstStyle/>
          <a:p>
            <a:pPr lvl="1" indent="-457200" eaLnBrk="0" hangingPunct="0">
              <a:spcBef>
                <a:spcPts val="1200"/>
              </a:spcBef>
              <a:buClr>
                <a:srgbClr val="FF9900"/>
              </a:buClr>
              <a:buSzPct val="100000"/>
              <a:defRPr/>
            </a:pPr>
            <a:r>
              <a:rPr lang="en-US" sz="2000" b="1" dirty="0" smtClean="0">
                <a:solidFill>
                  <a:schemeClr val="bg1"/>
                </a:solidFill>
                <a:ea typeface="ＭＳ Ｐゴシック" pitchFamily="-65" charset="-128"/>
              </a:rPr>
              <a:t>“What’s the ROI of putting on your pants in the morning?”</a:t>
            </a:r>
          </a:p>
        </p:txBody>
      </p:sp>
      <p:sp>
        <p:nvSpPr>
          <p:cNvPr id="27" name="Rectangle 26"/>
          <p:cNvSpPr/>
          <p:nvPr/>
        </p:nvSpPr>
        <p:spPr>
          <a:xfrm>
            <a:off x="967860" y="3864757"/>
            <a:ext cx="7861465" cy="400110"/>
          </a:xfrm>
          <a:prstGeom prst="rect">
            <a:avLst/>
          </a:prstGeom>
        </p:spPr>
        <p:txBody>
          <a:bodyPr wrap="square">
            <a:spAutoFit/>
          </a:bodyPr>
          <a:lstStyle/>
          <a:p>
            <a:pPr lvl="1" indent="-457200" eaLnBrk="0" hangingPunct="0">
              <a:spcBef>
                <a:spcPts val="1200"/>
              </a:spcBef>
              <a:buClr>
                <a:srgbClr val="FF9900"/>
              </a:buClr>
              <a:buSzPct val="100000"/>
              <a:defRPr/>
            </a:pPr>
            <a:r>
              <a:rPr lang="en-US" sz="2000" b="1" dirty="0" smtClean="0">
                <a:solidFill>
                  <a:schemeClr val="bg1"/>
                </a:solidFill>
                <a:ea typeface="ＭＳ Ｐゴシック" pitchFamily="-65" charset="-128"/>
              </a:rPr>
              <a:t>“Twitter doesn’t make money – why do we need to?”</a:t>
            </a:r>
          </a:p>
        </p:txBody>
      </p:sp>
      <p:sp>
        <p:nvSpPr>
          <p:cNvPr id="28" name="Rectangle 27"/>
          <p:cNvSpPr/>
          <p:nvPr/>
        </p:nvSpPr>
        <p:spPr>
          <a:xfrm>
            <a:off x="965885" y="4812782"/>
            <a:ext cx="7861465" cy="400110"/>
          </a:xfrm>
          <a:prstGeom prst="rect">
            <a:avLst/>
          </a:prstGeom>
        </p:spPr>
        <p:txBody>
          <a:bodyPr wrap="square">
            <a:spAutoFit/>
          </a:bodyPr>
          <a:lstStyle/>
          <a:p>
            <a:pPr lvl="1" indent="-457200" eaLnBrk="0" hangingPunct="0">
              <a:spcBef>
                <a:spcPts val="1200"/>
              </a:spcBef>
              <a:buClr>
                <a:srgbClr val="FF9900"/>
              </a:buClr>
              <a:buSzPct val="100000"/>
              <a:defRPr/>
            </a:pPr>
            <a:r>
              <a:rPr lang="en-US" sz="2000" b="1" dirty="0" smtClean="0">
                <a:solidFill>
                  <a:schemeClr val="bg1"/>
                </a:solidFill>
                <a:ea typeface="ＭＳ Ｐゴシック" pitchFamily="-65" charset="-128"/>
              </a:rPr>
              <a:t>“ROI? Who’s Roy?”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1" nodeType="clickEffect">
                                  <p:stCondLst>
                                    <p:cond delay="0"/>
                                  </p:stCondLst>
                                  <p:iterate type="lt">
                                    <p:tmPct val="0"/>
                                  </p:iterate>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8"/>
                                        </p:tgtEl>
                                        <p:attrNameLst>
                                          <p:attrName>ppt_y</p:attrName>
                                        </p:attrNameLst>
                                      </p:cBhvr>
                                      <p:tavLst>
                                        <p:tav tm="0">
                                          <p:val>
                                            <p:strVal val="#ppt_y"/>
                                          </p:val>
                                        </p:tav>
                                        <p:tav tm="100000">
                                          <p:val>
                                            <p:strVal val="#ppt_y"/>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7"/>
                                        </p:tgtEl>
                                        <p:attrNameLst>
                                          <p:attrName>ppt_y</p:attrName>
                                        </p:attrNameLst>
                                      </p:cBhvr>
                                      <p:tavLst>
                                        <p:tav tm="0">
                                          <p:val>
                                            <p:strVal val="#ppt_y"/>
                                          </p:val>
                                        </p:tav>
                                        <p:tav tm="100000">
                                          <p:val>
                                            <p:strVal val="#ppt_y"/>
                                          </p:val>
                                        </p:tav>
                                      </p:tavLst>
                                    </p:anim>
                                    <p:animEffect transition="in" filter="fade">
                                      <p:cBhvr>
                                        <p:cTn id="18" dur="1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fade">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5"/>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5"/>
                                        </p:tgtEl>
                                        <p:attrNameLst>
                                          <p:attrName>ppt_y</p:attrName>
                                        </p:attrNameLst>
                                      </p:cBhvr>
                                      <p:tavLst>
                                        <p:tav tm="0">
                                          <p:val>
                                            <p:strVal val="#ppt_y"/>
                                          </p:val>
                                        </p:tav>
                                        <p:tav tm="100000">
                                          <p:val>
                                            <p:strVal val="#ppt_y"/>
                                          </p:val>
                                        </p:tav>
                                      </p:tavLst>
                                    </p:anim>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24"/>
                                        </p:tgtEl>
                                        <p:attrNameLst>
                                          <p:attrName>ppt_y</p:attrName>
                                        </p:attrNameLst>
                                      </p:cBhvr>
                                      <p:tavLst>
                                        <p:tav tm="0">
                                          <p:val>
                                            <p:strVal val="#ppt_y"/>
                                          </p:val>
                                        </p:tav>
                                        <p:tav tm="100000">
                                          <p:val>
                                            <p:strVal val="#ppt_y"/>
                                          </p:val>
                                        </p:tav>
                                      </p:tavLst>
                                    </p:anim>
                                    <p:animEffect transition="in" filter="fade">
                                      <p:cBhvr>
                                        <p:cTn id="4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966" y="2651068"/>
            <a:ext cx="9144000" cy="1839596"/>
          </a:xfrm>
        </p:spPr>
        <p:txBody>
          <a:bodyPr/>
          <a:lstStyle/>
          <a:p>
            <a:pPr marL="0" indent="0" algn="ctr">
              <a:buNone/>
            </a:pPr>
            <a:r>
              <a:rPr lang="en-US" sz="2800" b="1" i="1" dirty="0" smtClean="0">
                <a:solidFill>
                  <a:schemeClr val="bg1"/>
                </a:solidFill>
              </a:rPr>
              <a:t>Don’t say dumb things</a:t>
            </a:r>
            <a:endParaRPr lang="en-US" sz="2800" b="1" i="1" dirty="0">
              <a:solidFill>
                <a:schemeClr val="bg1"/>
              </a:solidFill>
            </a:endParaRPr>
          </a:p>
        </p:txBody>
      </p:sp>
      <p:sp>
        <p:nvSpPr>
          <p:cNvPr id="3" name="Title 1"/>
          <p:cNvSpPr>
            <a:spLocks noGrp="1"/>
          </p:cNvSpPr>
          <p:nvPr>
            <p:ph type="title" idx="4294967295"/>
          </p:nvPr>
        </p:nvSpPr>
        <p:spPr>
          <a:xfrm>
            <a:off x="137160" y="120803"/>
            <a:ext cx="5880533" cy="592872"/>
          </a:xfrm>
        </p:spPr>
        <p:txBody>
          <a:bodyPr/>
          <a:lstStyle/>
          <a:p>
            <a:r>
              <a:rPr lang="en-US" dirty="0" smtClean="0">
                <a:solidFill>
                  <a:schemeClr val="bg1"/>
                </a:solidFill>
                <a:latin typeface="Arial" charset="0"/>
                <a:ea typeface="ＭＳ Ｐゴシック"/>
                <a:cs typeface="Arial" charset="0"/>
              </a:rPr>
              <a:t>Key Message #1</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64&quot;/&gt;&lt;/object&gt;&lt;object type=&quot;3&quot; unique_id=&quot;10005&quot;&gt;&lt;property id=&quot;20148&quot; value=&quot;5&quot;/&gt;&lt;property id=&quot;20300&quot; value=&quot;Slide 2 - &amp;quot;Overview: Community Communications&amp;quot;&quot;/&gt;&lt;property id=&quot;20307&quot; value=&quot;281&quot;/&gt;&lt;/object&gt;&lt;object type=&quot;3&quot; unique_id=&quot;10006&quot;&gt;&lt;property id=&quot;20148&quot; value=&quot;5&quot;/&gt;&lt;property id=&quot;20300&quot; value=&quot;Slide 3 - &amp;quot;Examples: Communication Elements in a Community Page&amp;quot;&quot;/&gt;&lt;property id=&quot;20307&quot; value=&quot;322&quot;/&gt;&lt;/object&gt;&lt;object type=&quot;3&quot; unique_id=&quot;10007&quot;&gt;&lt;property id=&quot;20148&quot; value=&quot;5&quot;/&gt;&lt;property id=&quot;20300&quot; value=&quot;Slide 4 - &amp;quot;Examples: Communication Elements in a Category Page&amp;quot;&quot;/&gt;&lt;property id=&quot;20307&quot; value=&quot;323&quot;/&gt;&lt;/object&gt;&lt;object type=&quot;3&quot; unique_id=&quot;10008&quot;&gt;&lt;property id=&quot;20148&quot; value=&quot;5&quot;/&gt;&lt;property id=&quot;20300&quot; value=&quot;Slide 5 - &amp;quot;Examples: Communication Elements in a Board Page&amp;quot;&quot;/&gt;&lt;property id=&quot;20307&quot; value=&quot;324&quot;/&gt;&lt;/object&gt;&lt;object type=&quot;3&quot; unique_id=&quot;10009&quot;&gt;&lt;property id=&quot;20148&quot; value=&quot;5&quot;/&gt;&lt;property id=&quot;20300&quot; value=&quot;Slide 6 - &amp;quot;Examples: Communication Elements on a Blog Page&amp;quot;&quot;/&gt;&lt;property id=&quot;20307&quot; value=&quot;358&quot;/&gt;&lt;/object&gt;&lt;object type=&quot;3&quot; unique_id=&quot;10010&quot;&gt;&lt;property id=&quot;20148&quot; value=&quot;5&quot;/&gt;&lt;property id=&quot;20300&quot; value=&quot;Slide 7 - &amp;quot;Examples: Communication Elements on Idea Exchange Page&amp;quot;&quot;/&gt;&lt;property id=&quot;20307&quot; value=&quot;357&quot;/&gt;&lt;/object&gt;&lt;object type=&quot;3&quot; unique_id=&quot;10011&quot;&gt;&lt;property id=&quot;20148&quot; value=&quot;5&quot;/&gt;&lt;property id=&quot;20300&quot; value=&quot;Slide 8&quot;/&gt;&lt;property id=&quot;20307&quot; value=&quot;365&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Lithum Dark">
  <a:themeElements>
    <a:clrScheme name="Custom 3">
      <a:dk1>
        <a:srgbClr val="7F7F7F"/>
      </a:dk1>
      <a:lt1>
        <a:sysClr val="window" lastClr="FFFFFF"/>
      </a:lt1>
      <a:dk2>
        <a:srgbClr val="38342B"/>
      </a:dk2>
      <a:lt2>
        <a:srgbClr val="333333"/>
      </a:lt2>
      <a:accent1>
        <a:srgbClr val="CC3300"/>
      </a:accent1>
      <a:accent2>
        <a:srgbClr val="FF9900"/>
      </a:accent2>
      <a:accent3>
        <a:srgbClr val="FF3300"/>
      </a:accent3>
      <a:accent4>
        <a:srgbClr val="7F7F7F"/>
      </a:accent4>
      <a:accent5>
        <a:srgbClr val="A5A5A5"/>
      </a:accent5>
      <a:accent6>
        <a:srgbClr val="FF6600"/>
      </a:accent6>
      <a:hlink>
        <a:srgbClr val="FFFFFF"/>
      </a:hlink>
      <a:folHlink>
        <a:srgbClr val="FF9900"/>
      </a:folHlink>
    </a:clrScheme>
    <a:fontScheme name="Lithium Power Point: Calibri">
      <a:majorFont>
        <a:latin typeface="Calibri"/>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ithum Dark">
  <a:themeElements>
    <a:clrScheme name="Custom 3">
      <a:dk1>
        <a:srgbClr val="7F7F7F"/>
      </a:dk1>
      <a:lt1>
        <a:sysClr val="window" lastClr="FFFFFF"/>
      </a:lt1>
      <a:dk2>
        <a:srgbClr val="38342B"/>
      </a:dk2>
      <a:lt2>
        <a:srgbClr val="333333"/>
      </a:lt2>
      <a:accent1>
        <a:srgbClr val="CC3300"/>
      </a:accent1>
      <a:accent2>
        <a:srgbClr val="FF9900"/>
      </a:accent2>
      <a:accent3>
        <a:srgbClr val="FF3300"/>
      </a:accent3>
      <a:accent4>
        <a:srgbClr val="7F7F7F"/>
      </a:accent4>
      <a:accent5>
        <a:srgbClr val="A5A5A5"/>
      </a:accent5>
      <a:accent6>
        <a:srgbClr val="FF6600"/>
      </a:accent6>
      <a:hlink>
        <a:srgbClr val="FFFFFF"/>
      </a:hlink>
      <a:folHlink>
        <a:srgbClr val="FF9900"/>
      </a:folHlink>
    </a:clrScheme>
    <a:fontScheme name="Lithium Power Point: Arial">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buBlip>
            <a:blip xmlns:r="http://schemas.openxmlformats.org/officeDocument/2006/relationships" r:embed="rId1"/>
          </a:buBlip>
          <a:defRPr sz="2400" dirty="0" smtClean="0">
            <a:solidFill>
              <a:schemeClr val="bg1">
                <a:lumMod val="95000"/>
              </a:schemeClr>
            </a:solidFill>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21096</TotalTime>
  <Words>7256</Words>
  <Application>Microsoft Office PowerPoint</Application>
  <PresentationFormat>On-screen Show (4:3)</PresentationFormat>
  <Paragraphs>512</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1_Lithum Dark</vt:lpstr>
      <vt:lpstr>2_Lithum Dark</vt:lpstr>
      <vt:lpstr>Innovative Analytics:   Quantifying the Business Value of Relationships on the Social Web</vt:lpstr>
      <vt:lpstr>Slide 1</vt:lpstr>
      <vt:lpstr>Slide 2</vt:lpstr>
      <vt:lpstr>Slide 3</vt:lpstr>
      <vt:lpstr>Slide 4</vt:lpstr>
      <vt:lpstr>Slide 5</vt:lpstr>
      <vt:lpstr>Slide 6</vt:lpstr>
      <vt:lpstr>Top 5 Bad Answers</vt:lpstr>
      <vt:lpstr>Key Message #1</vt:lpstr>
      <vt:lpstr>Slide 9</vt:lpstr>
      <vt:lpstr>Slide 10</vt:lpstr>
      <vt:lpstr>Driving real ROI: Innovation</vt:lpstr>
      <vt:lpstr>Driving real ROI: Sales &amp; Marketing</vt:lpstr>
      <vt:lpstr>Driving real ROI: Support</vt:lpstr>
      <vt:lpstr>Communities and Networks Drive Real ROI</vt:lpstr>
      <vt:lpstr>Innovate</vt:lpstr>
      <vt:lpstr>Promote</vt:lpstr>
      <vt:lpstr>Support</vt:lpstr>
      <vt:lpstr>Key Message #2</vt:lpstr>
      <vt:lpstr>Community Health &amp; Business Value</vt:lpstr>
      <vt:lpstr>Health factor 1: Traffic</vt:lpstr>
      <vt:lpstr>Health factor 2: Content</vt:lpstr>
      <vt:lpstr>Health factor 3: Members</vt:lpstr>
      <vt:lpstr>Health factor 4: Liveliness</vt:lpstr>
      <vt:lpstr>Health factor 5: Interaction</vt:lpstr>
      <vt:lpstr>Health factor 6: Responsiveness</vt:lpstr>
      <vt:lpstr>Community Health Index</vt:lpstr>
      <vt:lpstr>Key Message #3</vt:lpstr>
      <vt:lpstr>Measurement Maps the Network</vt:lpstr>
      <vt:lpstr>Key Message #4</vt:lpstr>
      <vt:lpstr>Customer Network Drives Business Value</vt:lpstr>
      <vt:lpstr>Slide 31</vt:lpstr>
      <vt:lpstr>Customer Network Drives Business Value</vt:lpstr>
      <vt:lpstr>Customer Network Drives Business Value</vt:lpstr>
      <vt:lpstr>Actionable analytics create value</vt:lpstr>
      <vt:lpstr>Communities and Networks Drive Real ROI</vt:lpstr>
      <vt:lpstr>Key Message #5</vt:lpstr>
      <vt:lpstr>Summary</vt:lpstr>
      <vt:lpstr>Thank You!</vt:lpstr>
    </vt:vector>
  </TitlesOfParts>
  <Company>Lithium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Moderator Training</dc:title>
  <dc:creator> </dc:creator>
  <cp:lastModifiedBy> </cp:lastModifiedBy>
  <cp:revision>1072</cp:revision>
  <dcterms:created xsi:type="dcterms:W3CDTF">2008-12-15T21:47:54Z</dcterms:created>
  <dcterms:modified xsi:type="dcterms:W3CDTF">2009-11-19T18:48:30Z</dcterms:modified>
</cp:coreProperties>
</file>